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56" r:id="rId2"/>
    <p:sldId id="259" r:id="rId3"/>
    <p:sldId id="295" r:id="rId4"/>
    <p:sldId id="327" r:id="rId5"/>
    <p:sldId id="296" r:id="rId6"/>
    <p:sldId id="299" r:id="rId7"/>
    <p:sldId id="297" r:id="rId8"/>
    <p:sldId id="328" r:id="rId9"/>
    <p:sldId id="329" r:id="rId10"/>
    <p:sldId id="330" r:id="rId11"/>
    <p:sldId id="331" r:id="rId12"/>
    <p:sldId id="332" r:id="rId13"/>
    <p:sldId id="333" r:id="rId14"/>
    <p:sldId id="325" r:id="rId15"/>
    <p:sldId id="335" r:id="rId16"/>
    <p:sldId id="336" r:id="rId17"/>
    <p:sldId id="338" r:id="rId18"/>
    <p:sldId id="339" r:id="rId19"/>
    <p:sldId id="337" r:id="rId20"/>
    <p:sldId id="340" r:id="rId21"/>
    <p:sldId id="341" r:id="rId22"/>
    <p:sldId id="342" r:id="rId23"/>
    <p:sldId id="343" r:id="rId24"/>
    <p:sldId id="344" r:id="rId25"/>
    <p:sldId id="345" r:id="rId26"/>
    <p:sldId id="346" r:id="rId27"/>
    <p:sldId id="347" r:id="rId28"/>
  </p:sldIdLst>
  <p:sldSz cx="9144000" cy="5143500" type="screen16x9"/>
  <p:notesSz cx="6858000" cy="9144000"/>
  <p:embeddedFontLst>
    <p:embeddedFont>
      <p:font typeface="Cambria Math" panose="02040503050406030204" pitchFamily="18" charset="0"/>
      <p:regular r:id="rId30"/>
    </p:embeddedFont>
    <p:embeddedFont>
      <p:font typeface="Oswald" panose="00000500000000000000" pitchFamily="2" charset="0"/>
      <p:regular r:id="rId31"/>
      <p:bold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2964933" y="2842430"/>
            <a:ext cx="56103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Economía Internacional</a:t>
            </a:r>
            <a:endParaRPr dirty="0"/>
          </a:p>
        </p:txBody>
      </p:sp>
      <p:sp>
        <p:nvSpPr>
          <p:cNvPr id="2" name="CuadroTexto 1">
            <a:extLst>
              <a:ext uri="{FF2B5EF4-FFF2-40B4-BE49-F238E27FC236}">
                <a16:creationId xmlns:a16="http://schemas.microsoft.com/office/drawing/2014/main" id="{1854017D-3B9B-4411-ADE6-C621F2693025}"/>
              </a:ext>
            </a:extLst>
          </p:cNvPr>
          <p:cNvSpPr txBox="1"/>
          <p:nvPr/>
        </p:nvSpPr>
        <p:spPr>
          <a:xfrm>
            <a:off x="5614166" y="4221126"/>
            <a:ext cx="2961067" cy="523220"/>
          </a:xfrm>
          <a:prstGeom prst="rect">
            <a:avLst/>
          </a:prstGeom>
          <a:noFill/>
        </p:spPr>
        <p:txBody>
          <a:bodyPr wrap="none" rtlCol="0">
            <a:spAutoFit/>
          </a:bodyPr>
          <a:lstStyle/>
          <a:p>
            <a:pPr algn="r"/>
            <a:r>
              <a:rPr lang="es-MX" dirty="0"/>
              <a:t>PhD Cristina Isabel Ibarra Armenta</a:t>
            </a:r>
          </a:p>
          <a:p>
            <a:pPr algn="r"/>
            <a:r>
              <a:rPr lang="es-MX" dirty="0"/>
              <a:t>cibarra@uas.edu.mx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74E29CD-4A28-4267-B0AD-6F779843837B}"/>
              </a:ext>
            </a:extLst>
          </p:cNvPr>
          <p:cNvSpPr>
            <a:spLocks noGrp="1"/>
          </p:cNvSpPr>
          <p:nvPr>
            <p:ph type="ctrTitle"/>
          </p:nvPr>
        </p:nvSpPr>
        <p:spPr/>
        <p:txBody>
          <a:bodyPr/>
          <a:lstStyle/>
          <a:p>
            <a:r>
              <a:rPr lang="es-MX" dirty="0"/>
              <a:t>Curas de indiferencia y comercio</a:t>
            </a:r>
          </a:p>
        </p:txBody>
      </p:sp>
      <p:sp>
        <p:nvSpPr>
          <p:cNvPr id="6" name="Subtítulo 5">
            <a:extLst>
              <a:ext uri="{FF2B5EF4-FFF2-40B4-BE49-F238E27FC236}">
                <a16:creationId xmlns:a16="http://schemas.microsoft.com/office/drawing/2014/main" id="{52DF664C-10AA-4492-B9CA-C8721FA3CD15}"/>
              </a:ext>
            </a:extLst>
          </p:cNvPr>
          <p:cNvSpPr>
            <a:spLocks noGrp="1"/>
          </p:cNvSpPr>
          <p:nvPr>
            <p:ph type="subTitle" idx="1"/>
          </p:nvPr>
        </p:nvSpPr>
        <p:spPr/>
        <p:txBody>
          <a:bodyPr/>
          <a:lstStyle/>
          <a:p>
            <a:endParaRPr lang="es-MX"/>
          </a:p>
        </p:txBody>
      </p:sp>
      <p:sp>
        <p:nvSpPr>
          <p:cNvPr id="4" name="Marcador de número de diapositiva 3">
            <a:extLst>
              <a:ext uri="{FF2B5EF4-FFF2-40B4-BE49-F238E27FC236}">
                <a16:creationId xmlns:a16="http://schemas.microsoft.com/office/drawing/2014/main" id="{342C0719-0DC5-426A-A8AA-2DF5F0BE88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spTree>
    <p:extLst>
      <p:ext uri="{BB962C8B-B14F-4D97-AF65-F5344CB8AC3E}">
        <p14:creationId xmlns:p14="http://schemas.microsoft.com/office/powerpoint/2010/main" val="4856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8DDF3-8873-44D5-ADD2-1C5F7EF9E509}"/>
              </a:ext>
            </a:extLst>
          </p:cNvPr>
          <p:cNvSpPr>
            <a:spLocks noGrp="1"/>
          </p:cNvSpPr>
          <p:nvPr>
            <p:ph type="title"/>
          </p:nvPr>
        </p:nvSpPr>
        <p:spPr>
          <a:xfrm>
            <a:off x="1409257" y="0"/>
            <a:ext cx="6996600" cy="715800"/>
          </a:xfrm>
        </p:spPr>
        <p:txBody>
          <a:bodyPr/>
          <a:lstStyle/>
          <a:p>
            <a:endParaRPr lang="es-MX"/>
          </a:p>
        </p:txBody>
      </p:sp>
      <p:sp>
        <p:nvSpPr>
          <p:cNvPr id="3" name="Marcador de texto 2">
            <a:extLst>
              <a:ext uri="{FF2B5EF4-FFF2-40B4-BE49-F238E27FC236}">
                <a16:creationId xmlns:a16="http://schemas.microsoft.com/office/drawing/2014/main" id="{100D2155-6922-4C2B-9C79-ED64ADE60A23}"/>
              </a:ext>
            </a:extLst>
          </p:cNvPr>
          <p:cNvSpPr>
            <a:spLocks noGrp="1"/>
          </p:cNvSpPr>
          <p:nvPr>
            <p:ph type="body" idx="1"/>
          </p:nvPr>
        </p:nvSpPr>
        <p:spPr>
          <a:xfrm>
            <a:off x="1182176" y="715800"/>
            <a:ext cx="6996600" cy="1922100"/>
          </a:xfrm>
        </p:spPr>
        <p:txBody>
          <a:bodyPr/>
          <a:lstStyle/>
          <a:p>
            <a:r>
              <a:rPr lang="es-MX" dirty="0"/>
              <a:t>La función de los gustos y preferencias asume una forma gráfica con la curva de indiferencia de los consumidores. Una curva de indiferencia describe las diversas combinaciones de los dos productos que son igualmente preferidos a los ojos del consumidor, es decir, producen el mismo nivel de satisfacción (utilidad). </a:t>
            </a:r>
          </a:p>
          <a:p>
            <a:r>
              <a:rPr lang="es-MX" dirty="0"/>
              <a:t>El término curva de indiferencia se deriva de la idea de que el consumidor es indiferente entre las muchas posibles combinaciones que proporcionan cantidades idénticas de satisfacción</a:t>
            </a:r>
          </a:p>
        </p:txBody>
      </p:sp>
      <p:sp>
        <p:nvSpPr>
          <p:cNvPr id="4" name="Marcador de número de diapositiva 3">
            <a:extLst>
              <a:ext uri="{FF2B5EF4-FFF2-40B4-BE49-F238E27FC236}">
                <a16:creationId xmlns:a16="http://schemas.microsoft.com/office/drawing/2014/main" id="{C2E85B69-198A-4036-B7A1-18E3877CDC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spTree>
    <p:extLst>
      <p:ext uri="{BB962C8B-B14F-4D97-AF65-F5344CB8AC3E}">
        <p14:creationId xmlns:p14="http://schemas.microsoft.com/office/powerpoint/2010/main" val="428451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D8B37-D0C8-43CF-83C6-129F361D696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B6F3FE71-9167-441F-AAFA-2821883EC58C}"/>
              </a:ext>
            </a:extLst>
          </p:cNvPr>
          <p:cNvSpPr>
            <a:spLocks noGrp="1"/>
          </p:cNvSpPr>
          <p:nvPr>
            <p:ph type="body" idx="1"/>
          </p:nvPr>
        </p:nvSpPr>
        <p:spPr>
          <a:xfrm>
            <a:off x="5980372" y="1540175"/>
            <a:ext cx="2092078" cy="1922100"/>
          </a:xfrm>
        </p:spPr>
        <p:txBody>
          <a:bodyPr/>
          <a:lstStyle/>
          <a:p>
            <a:r>
              <a:rPr lang="es-MX" dirty="0"/>
              <a:t>Fuente: </a:t>
            </a:r>
            <a:r>
              <a:rPr lang="es-MX" dirty="0" err="1"/>
              <a:t>Carabaugh</a:t>
            </a:r>
            <a:r>
              <a:rPr lang="es-MX" dirty="0"/>
              <a:t>. </a:t>
            </a:r>
            <a:r>
              <a:rPr lang="es-MX" dirty="0" err="1"/>
              <a:t>Pág</a:t>
            </a:r>
            <a:r>
              <a:rPr lang="es-MX" dirty="0"/>
              <a:t>- 65</a:t>
            </a:r>
          </a:p>
        </p:txBody>
      </p:sp>
      <p:sp>
        <p:nvSpPr>
          <p:cNvPr id="4" name="Marcador de número de diapositiva 3">
            <a:extLst>
              <a:ext uri="{FF2B5EF4-FFF2-40B4-BE49-F238E27FC236}">
                <a16:creationId xmlns:a16="http://schemas.microsoft.com/office/drawing/2014/main" id="{EE9DD5B2-465A-4C31-BBDA-BE029985D7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pic>
        <p:nvPicPr>
          <p:cNvPr id="6" name="Imagen 5">
            <a:extLst>
              <a:ext uri="{FF2B5EF4-FFF2-40B4-BE49-F238E27FC236}">
                <a16:creationId xmlns:a16="http://schemas.microsoft.com/office/drawing/2014/main" id="{41C9E7E3-115E-4644-980F-1B359499E611}"/>
              </a:ext>
            </a:extLst>
          </p:cNvPr>
          <p:cNvPicPr>
            <a:picLocks noChangeAspect="1"/>
          </p:cNvPicPr>
          <p:nvPr/>
        </p:nvPicPr>
        <p:blipFill rotWithShape="1">
          <a:blip r:embed="rId2"/>
          <a:srcRect l="47695" t="21081" r="18837" b="20813"/>
          <a:stretch/>
        </p:blipFill>
        <p:spPr>
          <a:xfrm>
            <a:off x="1286540" y="202019"/>
            <a:ext cx="4455042" cy="4348716"/>
          </a:xfrm>
          <a:prstGeom prst="rect">
            <a:avLst/>
          </a:prstGeom>
        </p:spPr>
      </p:pic>
    </p:spTree>
    <p:extLst>
      <p:ext uri="{BB962C8B-B14F-4D97-AF65-F5344CB8AC3E}">
        <p14:creationId xmlns:p14="http://schemas.microsoft.com/office/powerpoint/2010/main" val="201279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ACB95-D5C8-4007-8293-1E19A531724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4A0E8D1-5634-4D37-9AD5-0D723D4B53B4}"/>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06261756-E358-43FC-8227-2D3B875ED2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pic>
        <p:nvPicPr>
          <p:cNvPr id="8" name="Imagen 7">
            <a:extLst>
              <a:ext uri="{FF2B5EF4-FFF2-40B4-BE49-F238E27FC236}">
                <a16:creationId xmlns:a16="http://schemas.microsoft.com/office/drawing/2014/main" id="{748B95BD-3A4E-483F-BB74-0746848C5B27}"/>
              </a:ext>
            </a:extLst>
          </p:cNvPr>
          <p:cNvPicPr>
            <a:picLocks noChangeAspect="1"/>
          </p:cNvPicPr>
          <p:nvPr/>
        </p:nvPicPr>
        <p:blipFill rotWithShape="1">
          <a:blip r:embed="rId2"/>
          <a:srcRect l="24302" t="17143" r="25000" b="12310"/>
          <a:stretch/>
        </p:blipFill>
        <p:spPr>
          <a:xfrm>
            <a:off x="1701841" y="58969"/>
            <a:ext cx="5688418" cy="4450406"/>
          </a:xfrm>
          <a:prstGeom prst="rect">
            <a:avLst/>
          </a:prstGeom>
        </p:spPr>
      </p:pic>
    </p:spTree>
    <p:extLst>
      <p:ext uri="{BB962C8B-B14F-4D97-AF65-F5344CB8AC3E}">
        <p14:creationId xmlns:p14="http://schemas.microsoft.com/office/powerpoint/2010/main" val="229022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E9B0C-0D82-4203-A41A-1663776583EC}"/>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6A2B75F1-9BCB-4F2D-8629-1C07ABE0537A}"/>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13BFECB0-C2DB-4050-A588-EC05A6E3D6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pic>
        <p:nvPicPr>
          <p:cNvPr id="6" name="Imagen 5">
            <a:extLst>
              <a:ext uri="{FF2B5EF4-FFF2-40B4-BE49-F238E27FC236}">
                <a16:creationId xmlns:a16="http://schemas.microsoft.com/office/drawing/2014/main" id="{E722D7C0-95BF-4004-8710-0237254063AD}"/>
              </a:ext>
            </a:extLst>
          </p:cNvPr>
          <p:cNvPicPr>
            <a:picLocks noChangeAspect="1"/>
          </p:cNvPicPr>
          <p:nvPr/>
        </p:nvPicPr>
        <p:blipFill>
          <a:blip r:embed="rId2">
            <a:lum bright="-20000" contrast="40000"/>
          </a:blip>
          <a:stretch>
            <a:fillRect/>
          </a:stretch>
        </p:blipFill>
        <p:spPr>
          <a:xfrm>
            <a:off x="789957" y="792785"/>
            <a:ext cx="7564086" cy="3416880"/>
          </a:xfrm>
          <a:prstGeom prst="rect">
            <a:avLst/>
          </a:prstGeom>
        </p:spPr>
      </p:pic>
    </p:spTree>
    <p:extLst>
      <p:ext uri="{BB962C8B-B14F-4D97-AF65-F5344CB8AC3E}">
        <p14:creationId xmlns:p14="http://schemas.microsoft.com/office/powerpoint/2010/main" val="154616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A1793-F09C-4635-BED6-64563C505711}"/>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0F271D96-3D50-49D7-99C0-8E8E3F580F18}"/>
              </a:ext>
            </a:extLst>
          </p:cNvPr>
          <p:cNvSpPr>
            <a:spLocks noGrp="1"/>
          </p:cNvSpPr>
          <p:nvPr>
            <p:ph type="body" idx="1"/>
          </p:nvPr>
        </p:nvSpPr>
        <p:spPr/>
        <p:txBody>
          <a:bodyPr/>
          <a:lstStyle/>
          <a:p>
            <a:r>
              <a:rPr lang="es-MX" dirty="0"/>
              <a:t>Tarea: Leer pág. 46-52 de </a:t>
            </a:r>
            <a:r>
              <a:rPr lang="es-MX" dirty="0" err="1"/>
              <a:t>Carabaugh</a:t>
            </a:r>
            <a:r>
              <a:rPr lang="es-MX" dirty="0"/>
              <a:t>, sobre costos crecientes y comercio. </a:t>
            </a:r>
          </a:p>
        </p:txBody>
      </p:sp>
      <p:sp>
        <p:nvSpPr>
          <p:cNvPr id="4" name="Marcador de número de diapositiva 3">
            <a:extLst>
              <a:ext uri="{FF2B5EF4-FFF2-40B4-BE49-F238E27FC236}">
                <a16:creationId xmlns:a16="http://schemas.microsoft.com/office/drawing/2014/main" id="{862F429F-26D9-413C-9059-61F8D89AC1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spTree>
    <p:extLst>
      <p:ext uri="{BB962C8B-B14F-4D97-AF65-F5344CB8AC3E}">
        <p14:creationId xmlns:p14="http://schemas.microsoft.com/office/powerpoint/2010/main" val="320633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CB78EE4-E001-4CCE-933A-87653C648E78}"/>
              </a:ext>
            </a:extLst>
          </p:cNvPr>
          <p:cNvSpPr>
            <a:spLocks noGrp="1"/>
          </p:cNvSpPr>
          <p:nvPr>
            <p:ph type="ctrTitle"/>
          </p:nvPr>
        </p:nvSpPr>
        <p:spPr/>
        <p:txBody>
          <a:bodyPr/>
          <a:lstStyle/>
          <a:p>
            <a:r>
              <a:rPr lang="es-MX" dirty="0"/>
              <a:t>Términos de intercambio</a:t>
            </a:r>
          </a:p>
        </p:txBody>
      </p:sp>
      <p:sp>
        <p:nvSpPr>
          <p:cNvPr id="6" name="Subtítulo 5">
            <a:extLst>
              <a:ext uri="{FF2B5EF4-FFF2-40B4-BE49-F238E27FC236}">
                <a16:creationId xmlns:a16="http://schemas.microsoft.com/office/drawing/2014/main" id="{1D76A782-6665-4F68-AA51-DEDFD9B96CA6}"/>
              </a:ext>
            </a:extLst>
          </p:cNvPr>
          <p:cNvSpPr>
            <a:spLocks noGrp="1"/>
          </p:cNvSpPr>
          <p:nvPr>
            <p:ph type="subTitle" idx="1"/>
          </p:nvPr>
        </p:nvSpPr>
        <p:spPr/>
        <p:txBody>
          <a:bodyPr/>
          <a:lstStyle/>
          <a:p>
            <a:endParaRPr lang="es-MX"/>
          </a:p>
        </p:txBody>
      </p:sp>
      <p:sp>
        <p:nvSpPr>
          <p:cNvPr id="4" name="Marcador de número de diapositiva 3">
            <a:extLst>
              <a:ext uri="{FF2B5EF4-FFF2-40B4-BE49-F238E27FC236}">
                <a16:creationId xmlns:a16="http://schemas.microsoft.com/office/drawing/2014/main" id="{EB88E0B6-9F0F-4725-B8F7-F86564CFD9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p:spTree>
    <p:extLst>
      <p:ext uri="{BB962C8B-B14F-4D97-AF65-F5344CB8AC3E}">
        <p14:creationId xmlns:p14="http://schemas.microsoft.com/office/powerpoint/2010/main" val="131389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BF64D-45A5-469B-82BA-E22D6F9E267B}"/>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3DFC561-229E-461D-AFDB-7E427C2EE5B1}"/>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96D640E7-695F-45ED-8718-759F79A508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pic>
        <p:nvPicPr>
          <p:cNvPr id="6" name="Imagen 5">
            <a:extLst>
              <a:ext uri="{FF2B5EF4-FFF2-40B4-BE49-F238E27FC236}">
                <a16:creationId xmlns:a16="http://schemas.microsoft.com/office/drawing/2014/main" id="{AFE8C4ED-7783-43FB-979C-D88FA699F9FD}"/>
              </a:ext>
            </a:extLst>
          </p:cNvPr>
          <p:cNvPicPr>
            <a:picLocks noChangeAspect="1"/>
          </p:cNvPicPr>
          <p:nvPr/>
        </p:nvPicPr>
        <p:blipFill>
          <a:blip r:embed="rId2">
            <a:lum bright="-20000" contrast="40000"/>
          </a:blip>
          <a:stretch>
            <a:fillRect/>
          </a:stretch>
        </p:blipFill>
        <p:spPr>
          <a:xfrm>
            <a:off x="3045429" y="0"/>
            <a:ext cx="3525491" cy="5143500"/>
          </a:xfrm>
          <a:prstGeom prst="rect">
            <a:avLst/>
          </a:prstGeom>
        </p:spPr>
      </p:pic>
    </p:spTree>
    <p:extLst>
      <p:ext uri="{BB962C8B-B14F-4D97-AF65-F5344CB8AC3E}">
        <p14:creationId xmlns:p14="http://schemas.microsoft.com/office/powerpoint/2010/main" val="60309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A9B0A2-7467-46D7-AA66-483136B53A6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29224A23-9D85-45AD-B13D-748B2883E82D}"/>
              </a:ext>
            </a:extLst>
          </p:cNvPr>
          <p:cNvSpPr>
            <a:spLocks noGrp="1"/>
          </p:cNvSpPr>
          <p:nvPr>
            <p:ph type="body" idx="1"/>
          </p:nvPr>
        </p:nvSpPr>
        <p:spPr>
          <a:xfrm>
            <a:off x="1047750" y="1610700"/>
            <a:ext cx="6996600" cy="1922100"/>
          </a:xfrm>
        </p:spPr>
        <p:txBody>
          <a:bodyPr/>
          <a:lstStyle/>
          <a:p>
            <a:pPr algn="just"/>
            <a:r>
              <a:rPr lang="es-MX" sz="1800" b="0" i="0" u="none" strike="noStrike" baseline="0" dirty="0">
                <a:latin typeface="MeridienLTStd-Roman"/>
              </a:rPr>
              <a:t>De acuerdo con Ricardo, las razones de costos nacionales establecen los </a:t>
            </a:r>
            <a:r>
              <a:rPr lang="es-MX" sz="1800" b="1" i="0" u="none" strike="noStrike" baseline="0" dirty="0">
                <a:latin typeface="MeridienLTStd-Bold"/>
              </a:rPr>
              <a:t>límites externos para los términos de intercambio de equilibrio</a:t>
            </a:r>
            <a:r>
              <a:rPr lang="es-MX" sz="1800" b="0" i="0" u="none" strike="noStrike" baseline="0" dirty="0">
                <a:latin typeface="MeridienLTStd-Roman"/>
              </a:rPr>
              <a:t>. Si Estados Unidos va a exportar automóviles, no debe aceptar ningún término de intercambio menor a 0.5:1, indicado por su línea de razón de costos nacional. De otra manera, el punto de consumo posterior al comercio estadounidense residiría dentro de su frontera de posibilidades de producción. Estados Unidos claramente estaría mejor sin comercio que con él. Por tanto, la línea de razón de costo nacional estadounidense se convierte en su  f</a:t>
            </a:r>
            <a:r>
              <a:rPr lang="es-MX" sz="1800" b="1" i="0" u="none" strike="noStrike" baseline="0" dirty="0">
                <a:latin typeface="MeridienLTStd-Bold"/>
              </a:rPr>
              <a:t>rontera sin comercio</a:t>
            </a:r>
            <a:r>
              <a:rPr lang="es-MX" sz="1800" b="0" i="0" u="none" strike="noStrike" baseline="0" dirty="0">
                <a:latin typeface="MeridienLTStd-Roman"/>
              </a:rPr>
              <a:t>.</a:t>
            </a:r>
            <a:endParaRPr lang="es-MX" dirty="0"/>
          </a:p>
        </p:txBody>
      </p:sp>
      <p:sp>
        <p:nvSpPr>
          <p:cNvPr id="4" name="Marcador de número de diapositiva 3">
            <a:extLst>
              <a:ext uri="{FF2B5EF4-FFF2-40B4-BE49-F238E27FC236}">
                <a16:creationId xmlns:a16="http://schemas.microsoft.com/office/drawing/2014/main" id="{9477FE87-8E4A-47CD-AAC9-0FC64874C1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spTree>
    <p:extLst>
      <p:ext uri="{BB962C8B-B14F-4D97-AF65-F5344CB8AC3E}">
        <p14:creationId xmlns:p14="http://schemas.microsoft.com/office/powerpoint/2010/main" val="127747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E6B8124-6C4F-4570-B940-0FA35CE7D183}"/>
              </a:ext>
            </a:extLst>
          </p:cNvPr>
          <p:cNvSpPr>
            <a:spLocks noGrp="1"/>
          </p:cNvSpPr>
          <p:nvPr>
            <p:ph type="title"/>
          </p:nvPr>
        </p:nvSpPr>
        <p:spPr/>
        <p:txBody>
          <a:bodyPr/>
          <a:lstStyle/>
          <a:p>
            <a:endParaRPr lang="es-MX"/>
          </a:p>
        </p:txBody>
      </p:sp>
      <p:sp>
        <p:nvSpPr>
          <p:cNvPr id="6" name="Marcador de texto 5">
            <a:extLst>
              <a:ext uri="{FF2B5EF4-FFF2-40B4-BE49-F238E27FC236}">
                <a16:creationId xmlns:a16="http://schemas.microsoft.com/office/drawing/2014/main" id="{5473CDA1-A8B0-4B2D-8D81-F2311B70046B}"/>
              </a:ext>
            </a:extLst>
          </p:cNvPr>
          <p:cNvSpPr>
            <a:spLocks noGrp="1"/>
          </p:cNvSpPr>
          <p:nvPr>
            <p:ph type="body" idx="1"/>
          </p:nvPr>
        </p:nvSpPr>
        <p:spPr/>
        <p:txBody>
          <a:bodyPr/>
          <a:lstStyle/>
          <a:p>
            <a:pPr algn="just"/>
            <a:r>
              <a:rPr lang="es-MX" dirty="0"/>
              <a:t>Como se señaló, Ricardo no explicó cómo se determinarían los términos de intercambio reales en el comercio internacional. Esta brecha la llenó otro economista clásico, John Stuart Mill (1806-1873). Al resaltar la intensidad de las demandas de los socios comerciales, Mill determinar los términos reales del comercio por la fi gura 2.2. La teoría de Mill es conocida como la teoría de la demanda recíproca</a:t>
            </a:r>
          </a:p>
        </p:txBody>
      </p:sp>
      <p:sp>
        <p:nvSpPr>
          <p:cNvPr id="4" name="Marcador de número de diapositiva 3">
            <a:extLst>
              <a:ext uri="{FF2B5EF4-FFF2-40B4-BE49-F238E27FC236}">
                <a16:creationId xmlns:a16="http://schemas.microsoft.com/office/drawing/2014/main" id="{1828315E-4C9B-4879-9241-7BA68BFCE2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spTree>
    <p:extLst>
      <p:ext uri="{BB962C8B-B14F-4D97-AF65-F5344CB8AC3E}">
        <p14:creationId xmlns:p14="http://schemas.microsoft.com/office/powerpoint/2010/main" val="358127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La teoría estándar del comercio internacional</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dirty="0"/>
              <a:t>Lectura: Salvatore </a:t>
            </a:r>
            <a:r>
              <a:rPr lang="es-MX" dirty="0" err="1"/>
              <a:t>Cap</a:t>
            </a:r>
            <a:r>
              <a:rPr lang="es-MX" dirty="0"/>
              <a:t> 3. Página 57</a:t>
            </a:r>
          </a:p>
          <a:p>
            <a:pPr marL="0" lvl="0" indent="0" algn="r" rtl="0">
              <a:spcBef>
                <a:spcPts val="0"/>
              </a:spcBef>
              <a:spcAft>
                <a:spcPts val="0"/>
              </a:spcAft>
              <a:buNone/>
            </a:pPr>
            <a:r>
              <a:rPr lang="es-MX" dirty="0" err="1"/>
              <a:t>Carabaugh</a:t>
            </a:r>
            <a:r>
              <a:rPr lang="es-MX" dirty="0"/>
              <a:t> pág. 46</a:t>
            </a: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0" b="1" dirty="0">
                <a:solidFill>
                  <a:schemeClr val="accent2"/>
                </a:solidFill>
                <a:latin typeface="Oswald"/>
                <a:ea typeface="Oswald"/>
                <a:cs typeface="Oswald"/>
                <a:sym typeface="Oswald"/>
              </a:rPr>
              <a:t>3</a:t>
            </a: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44AD8-9C67-45C2-9D06-60AAA41CBC4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8F372B4-1F04-4193-9BC5-CA97F3B6726F}"/>
              </a:ext>
            </a:extLst>
          </p:cNvPr>
          <p:cNvSpPr>
            <a:spLocks noGrp="1"/>
          </p:cNvSpPr>
          <p:nvPr>
            <p:ph type="body" idx="1"/>
          </p:nvPr>
        </p:nvSpPr>
        <p:spPr/>
        <p:txBody>
          <a:bodyPr/>
          <a:lstStyle/>
          <a:p>
            <a:pPr algn="just"/>
            <a:r>
              <a:rPr lang="es-MX" dirty="0"/>
              <a:t>Asevera que dentro de los límites externos de los términos de intercambio, los términos de intercambio reales se determinan por la fuerza relativa de la demanda de cada país por el producto del otro país. En términos sencillos, los costos de producción determinan los límites externos de los términos de intercambio, mientras que la demanda recíproca determina cuáles serán los términos de intercambio reales dentro de esos límites.</a:t>
            </a:r>
          </a:p>
        </p:txBody>
      </p:sp>
      <p:sp>
        <p:nvSpPr>
          <p:cNvPr id="4" name="Marcador de número de diapositiva 3">
            <a:extLst>
              <a:ext uri="{FF2B5EF4-FFF2-40B4-BE49-F238E27FC236}">
                <a16:creationId xmlns:a16="http://schemas.microsoft.com/office/drawing/2014/main" id="{906CD426-516F-49B5-97BE-E9F138FCCA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spTree>
    <p:extLst>
      <p:ext uri="{BB962C8B-B14F-4D97-AF65-F5344CB8AC3E}">
        <p14:creationId xmlns:p14="http://schemas.microsoft.com/office/powerpoint/2010/main" val="4162406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58D2C3A-8062-49D4-80D6-9C0F107F471A}"/>
              </a:ext>
            </a:extLst>
          </p:cNvPr>
          <p:cNvSpPr>
            <a:spLocks noGrp="1"/>
          </p:cNvSpPr>
          <p:nvPr>
            <p:ph type="body" idx="1"/>
          </p:nvPr>
        </p:nvSpPr>
        <p:spPr>
          <a:xfrm>
            <a:off x="1073700" y="649650"/>
            <a:ext cx="6996600" cy="1922100"/>
          </a:xfrm>
        </p:spPr>
        <p:txBody>
          <a:bodyPr/>
          <a:lstStyle/>
          <a:p>
            <a:pPr algn="just"/>
            <a:r>
              <a:rPr lang="es-MX" dirty="0"/>
              <a:t>En relación con la fi gura 2.2, si los canadienses estuvieran más ansiosos por automóviles estadounidenses de lo que los estadounidenses están por el trigo canadiense, los términos de intercambio terminarían cerca de la razón de costo canadiense de 2:1. Así, los términos de intercambio mejorarían para Estados Unidos. Sin embargo, si los estadounidenses están más ansiosos por trigo canadiense de lo que los canadienses están por automóviles estadounidenses, los términos de intercambio quedarían cerca de la razón de costo estadounidense de 0.5:1 y los términos de intercambio mejorarían para los canadienses.</a:t>
            </a:r>
          </a:p>
        </p:txBody>
      </p:sp>
      <p:sp>
        <p:nvSpPr>
          <p:cNvPr id="4" name="Marcador de número de diapositiva 3">
            <a:extLst>
              <a:ext uri="{FF2B5EF4-FFF2-40B4-BE49-F238E27FC236}">
                <a16:creationId xmlns:a16="http://schemas.microsoft.com/office/drawing/2014/main" id="{CA51DF78-A0CF-4337-BF29-1B6C2A484F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spTree>
    <p:extLst>
      <p:ext uri="{BB962C8B-B14F-4D97-AF65-F5344CB8AC3E}">
        <p14:creationId xmlns:p14="http://schemas.microsoft.com/office/powerpoint/2010/main" val="216386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75BAA79-33BB-40B8-895A-BCAB2DF63C16}"/>
              </a:ext>
            </a:extLst>
          </p:cNvPr>
          <p:cNvSpPr>
            <a:spLocks noGrp="1"/>
          </p:cNvSpPr>
          <p:nvPr>
            <p:ph type="body" idx="1"/>
          </p:nvPr>
        </p:nvSpPr>
        <p:spPr>
          <a:xfrm>
            <a:off x="1073700" y="0"/>
            <a:ext cx="6996600" cy="1922100"/>
          </a:xfrm>
        </p:spPr>
        <p:txBody>
          <a:bodyPr/>
          <a:lstStyle/>
          <a:p>
            <a:r>
              <a:rPr lang="es-MX" dirty="0"/>
              <a:t>La teoría de la demanda recíproca aplica mejor cuando ambas naciones son de igual tamaño económico, para que la demanda de cada nación tenga un efecto notable en el precio del mercado. Sin embargo, si dos naciones son de un tamaño económico desigual, es posible que la fuerza de la demanda relativa de la nación más pequeña sea empequeñecida por la de la nación más grande. En este caso prevalecerá la razón del intercambio nacional de la más grande. Si supone la ausencia de los elementos de monopolio que trabajan en los mercados, la nación pequeña puede exportar tanto del producto como desee y disfrutar de grandes ganancias por el comercio.</a:t>
            </a:r>
          </a:p>
        </p:txBody>
      </p:sp>
      <p:sp>
        <p:nvSpPr>
          <p:cNvPr id="4" name="Marcador de número de diapositiva 3">
            <a:extLst>
              <a:ext uri="{FF2B5EF4-FFF2-40B4-BE49-F238E27FC236}">
                <a16:creationId xmlns:a16="http://schemas.microsoft.com/office/drawing/2014/main" id="{E4A4480E-6D83-44BE-A848-F22D714C71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spTree>
    <p:extLst>
      <p:ext uri="{BB962C8B-B14F-4D97-AF65-F5344CB8AC3E}">
        <p14:creationId xmlns:p14="http://schemas.microsoft.com/office/powerpoint/2010/main" val="117142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04FAE-68E5-474D-8C46-DFEB2725997F}"/>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736D857D-5824-457C-A79C-ABAE7895CC07}"/>
              </a:ext>
            </a:extLst>
          </p:cNvPr>
          <p:cNvSpPr>
            <a:spLocks noGrp="1"/>
          </p:cNvSpPr>
          <p:nvPr>
            <p:ph type="body" idx="1"/>
          </p:nvPr>
        </p:nvSpPr>
        <p:spPr/>
        <p:txBody>
          <a:bodyPr/>
          <a:lstStyle/>
          <a:p>
            <a:r>
              <a:rPr lang="es-MX" dirty="0"/>
              <a:t>Si dos naciones de aproximadamente el mismo tamaño y con los mismos patrones de gustos participan en el comercio internacional, las ganancias del comercio serán compartidas equitativamente entre ellas.</a:t>
            </a:r>
          </a:p>
          <a:p>
            <a:r>
              <a:rPr lang="es-MX" dirty="0"/>
              <a:t> Sin embargo, si una nación es significativamente más grande que la otra, la nación más grande consigue menores ganancias del comercio mientras que la nación más  pequeña logra mayores ganancias del comercio.</a:t>
            </a:r>
          </a:p>
        </p:txBody>
      </p:sp>
      <p:sp>
        <p:nvSpPr>
          <p:cNvPr id="4" name="Marcador de número de diapositiva 3">
            <a:extLst>
              <a:ext uri="{FF2B5EF4-FFF2-40B4-BE49-F238E27FC236}">
                <a16:creationId xmlns:a16="http://schemas.microsoft.com/office/drawing/2014/main" id="{5AB8AFE0-8C0D-453F-AC7A-10DF9D4BC0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Tree>
    <p:extLst>
      <p:ext uri="{BB962C8B-B14F-4D97-AF65-F5344CB8AC3E}">
        <p14:creationId xmlns:p14="http://schemas.microsoft.com/office/powerpoint/2010/main" val="667827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0D56E7-AB37-410C-8A71-DB28199AEEB1}"/>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BBFA7D45-0393-4F6F-AC00-016668FD5D90}"/>
              </a:ext>
            </a:extLst>
          </p:cNvPr>
          <p:cNvSpPr>
            <a:spLocks noGrp="1"/>
          </p:cNvSpPr>
          <p:nvPr>
            <p:ph type="body" idx="1"/>
          </p:nvPr>
        </p:nvSpPr>
        <p:spPr/>
        <p:txBody>
          <a:bodyPr/>
          <a:lstStyle/>
          <a:p>
            <a:r>
              <a:rPr lang="es-MX" dirty="0"/>
              <a:t>Lo que es más, cuando las naciones son muy disímiles en tamaño, hay una fuerte posibilidad de que la nación más grande continúe su fabricación del producto de desventaja comparativa debido a que la nación más pequeña es incapaz de suministrar toda la demanda del mundo de este producto.</a:t>
            </a:r>
          </a:p>
        </p:txBody>
      </p:sp>
      <p:sp>
        <p:nvSpPr>
          <p:cNvPr id="4" name="Marcador de número de diapositiva 3">
            <a:extLst>
              <a:ext uri="{FF2B5EF4-FFF2-40B4-BE49-F238E27FC236}">
                <a16:creationId xmlns:a16="http://schemas.microsoft.com/office/drawing/2014/main" id="{E6DD6FC3-73AF-48D3-A6C2-0EE10D6671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Tree>
    <p:extLst>
      <p:ext uri="{BB962C8B-B14F-4D97-AF65-F5344CB8AC3E}">
        <p14:creationId xmlns:p14="http://schemas.microsoft.com/office/powerpoint/2010/main" val="235468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1443808-E8F4-4C43-90E3-71D698E0A3DA}"/>
              </a:ext>
            </a:extLst>
          </p:cNvPr>
          <p:cNvSpPr>
            <a:spLocks noGrp="1"/>
          </p:cNvSpPr>
          <p:nvPr>
            <p:ph type="body" idx="1"/>
          </p:nvPr>
        </p:nvSpPr>
        <p:spPr>
          <a:xfrm>
            <a:off x="1073700" y="649650"/>
            <a:ext cx="6996600" cy="1922100"/>
          </a:xfrm>
        </p:spPr>
        <p:txBody>
          <a:bodyPr/>
          <a:lstStyle/>
          <a:p>
            <a:r>
              <a:rPr lang="es-MX" dirty="0"/>
              <a:t>Los términos de intercambio de un </a:t>
            </a:r>
            <a:r>
              <a:rPr lang="es-MX" dirty="0" err="1"/>
              <a:t>commodity</a:t>
            </a:r>
            <a:r>
              <a:rPr lang="es-MX" dirty="0"/>
              <a:t> (también conocidos como términos de intercambio de sistema de trueque) es una medición frecuentemente utilizada de la razón de intercambio internacional. Mide la relación entre los precios que una nación obtiene de sus exportaciones y los precios que paga por sus importaciones. Esto se calcula al dividir el índice de precios de exportación de una nación entre su índice de precios de importación, multiplicado por 100 para expresar los términos de intercambio en porcentajes:</a:t>
            </a:r>
          </a:p>
        </p:txBody>
      </p:sp>
      <p:sp>
        <p:nvSpPr>
          <p:cNvPr id="4" name="Marcador de número de diapositiva 3">
            <a:extLst>
              <a:ext uri="{FF2B5EF4-FFF2-40B4-BE49-F238E27FC236}">
                <a16:creationId xmlns:a16="http://schemas.microsoft.com/office/drawing/2014/main" id="{7F1BFDCE-F5B7-4CDD-AEF3-B5C54ACFFC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spTree>
    <p:extLst>
      <p:ext uri="{BB962C8B-B14F-4D97-AF65-F5344CB8AC3E}">
        <p14:creationId xmlns:p14="http://schemas.microsoft.com/office/powerpoint/2010/main" val="2307751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1487C6-6DE2-4F64-B190-423A1D17A332}"/>
              </a:ext>
            </a:extLst>
          </p:cNvPr>
          <p:cNvSpPr>
            <a:spLocks noGrp="1"/>
          </p:cNvSpPr>
          <p:nvPr>
            <p:ph type="title"/>
          </p:nvPr>
        </p:nvSpPr>
        <p:spPr/>
        <p:txBody>
          <a:bodyPr/>
          <a:lstStyle/>
          <a:p>
            <a:r>
              <a:rPr lang="es-MX" dirty="0"/>
              <a:t>Estimación de términos de intercambio</a:t>
            </a:r>
          </a:p>
        </p:txBody>
      </p:sp>
      <p:sp>
        <p:nvSpPr>
          <p:cNvPr id="3" name="Marcador de texto 2">
            <a:extLst>
              <a:ext uri="{FF2B5EF4-FFF2-40B4-BE49-F238E27FC236}">
                <a16:creationId xmlns:a16="http://schemas.microsoft.com/office/drawing/2014/main" id="{4163D151-13AB-44A9-8A0F-54699CCB0BE0}"/>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4BEF98A3-DF68-4A51-9D9B-80C0169742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94AA4887-A469-4327-A195-BC317B08EA46}"/>
                  </a:ext>
                </a:extLst>
              </p:cNvPr>
              <p:cNvSpPr txBox="1"/>
              <p:nvPr/>
            </p:nvSpPr>
            <p:spPr>
              <a:xfrm>
                <a:off x="1572062" y="2256446"/>
                <a:ext cx="5947975" cy="4895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𝑇</m:t>
                      </m:r>
                      <m:r>
                        <a:rPr lang="es-MX" b="0" i="1" smtClean="0">
                          <a:latin typeface="Cambria Math" panose="02040503050406030204" pitchFamily="18" charset="0"/>
                        </a:rPr>
                        <m:t>é</m:t>
                      </m:r>
                      <m:r>
                        <a:rPr lang="es-MX" b="0" i="1" smtClean="0">
                          <a:latin typeface="Cambria Math" panose="02040503050406030204" pitchFamily="18" charset="0"/>
                        </a:rPr>
                        <m:t>𝑟𝑚𝑖𝑛𝑜𝑠</m:t>
                      </m:r>
                      <m:r>
                        <a:rPr lang="es-MX" b="0" i="1" smtClean="0">
                          <a:latin typeface="Cambria Math" panose="02040503050406030204" pitchFamily="18" charset="0"/>
                        </a:rPr>
                        <m:t> </m:t>
                      </m:r>
                      <m:r>
                        <a:rPr lang="es-MX" b="0" i="1" smtClean="0">
                          <a:latin typeface="Cambria Math" panose="02040503050406030204" pitchFamily="18" charset="0"/>
                        </a:rPr>
                        <m:t>𝑑𝑒</m:t>
                      </m:r>
                      <m:r>
                        <a:rPr lang="es-MX" b="0" i="1" smtClean="0">
                          <a:latin typeface="Cambria Math" panose="02040503050406030204" pitchFamily="18" charset="0"/>
                        </a:rPr>
                        <m:t> </m:t>
                      </m:r>
                      <m:r>
                        <a:rPr lang="es-MX" b="0" i="1" smtClean="0">
                          <a:latin typeface="Cambria Math" panose="02040503050406030204" pitchFamily="18" charset="0"/>
                        </a:rPr>
                        <m:t>𝐼𝑛𝑡𝑒𝑟𝑐𝑎𝑚𝑏𝑖𝑜</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Í</m:t>
                          </m:r>
                          <m:r>
                            <a:rPr lang="es-MX" b="0" i="1" smtClean="0">
                              <a:latin typeface="Cambria Math" panose="02040503050406030204" pitchFamily="18" charset="0"/>
                            </a:rPr>
                            <m:t>𝑛𝑑𝑖𝑐𝑒</m:t>
                          </m:r>
                          <m:r>
                            <a:rPr lang="es-MX" b="0" i="1" smtClean="0">
                              <a:latin typeface="Cambria Math" panose="02040503050406030204" pitchFamily="18" charset="0"/>
                            </a:rPr>
                            <m:t> </m:t>
                          </m:r>
                          <m:r>
                            <a:rPr lang="es-MX" b="0" i="1" smtClean="0">
                              <a:latin typeface="Cambria Math" panose="02040503050406030204" pitchFamily="18" charset="0"/>
                            </a:rPr>
                            <m:t>𝑑𝑒</m:t>
                          </m:r>
                          <m:r>
                            <a:rPr lang="es-MX" b="0" i="1" smtClean="0">
                              <a:latin typeface="Cambria Math" panose="02040503050406030204" pitchFamily="18" charset="0"/>
                            </a:rPr>
                            <m:t> </m:t>
                          </m:r>
                          <m:r>
                            <a:rPr lang="es-MX" b="0" i="1" smtClean="0">
                              <a:latin typeface="Cambria Math" panose="02040503050406030204" pitchFamily="18" charset="0"/>
                            </a:rPr>
                            <m:t>𝑝𝑟𝑒𝑐𝑖𝑜𝑠</m:t>
                          </m:r>
                          <m:r>
                            <a:rPr lang="es-MX" b="0" i="1" smtClean="0">
                              <a:latin typeface="Cambria Math" panose="02040503050406030204" pitchFamily="18" charset="0"/>
                            </a:rPr>
                            <m:t> </m:t>
                          </m:r>
                          <m:r>
                            <a:rPr lang="es-MX" b="0" i="1" smtClean="0">
                              <a:latin typeface="Cambria Math" panose="02040503050406030204" pitchFamily="18" charset="0"/>
                            </a:rPr>
                            <m:t>𝑑𝑒</m:t>
                          </m:r>
                          <m:r>
                            <a:rPr lang="es-MX" b="0" i="1" smtClean="0">
                              <a:latin typeface="Cambria Math" panose="02040503050406030204" pitchFamily="18" charset="0"/>
                            </a:rPr>
                            <m:t> </m:t>
                          </m:r>
                          <m:r>
                            <a:rPr lang="es-MX" b="0" i="1" smtClean="0">
                              <a:latin typeface="Cambria Math" panose="02040503050406030204" pitchFamily="18" charset="0"/>
                            </a:rPr>
                            <m:t>𝑙𝑎</m:t>
                          </m:r>
                          <m:r>
                            <a:rPr lang="es-MX" b="0" i="1" smtClean="0">
                              <a:latin typeface="Cambria Math" panose="02040503050406030204" pitchFamily="18" charset="0"/>
                            </a:rPr>
                            <m:t> </m:t>
                          </m:r>
                          <m:r>
                            <a:rPr lang="es-MX" b="0" i="1" smtClean="0">
                              <a:latin typeface="Cambria Math" panose="02040503050406030204" pitchFamily="18" charset="0"/>
                            </a:rPr>
                            <m:t>𝑒𝑥𝑝𝑜𝑟𝑡𝑎𝑐𝑖𝑜𝑛𝑒𝑠</m:t>
                          </m:r>
                        </m:num>
                        <m:den>
                          <m:r>
                            <a:rPr lang="es-MX" b="0" i="1" smtClean="0">
                              <a:latin typeface="Cambria Math" panose="02040503050406030204" pitchFamily="18" charset="0"/>
                            </a:rPr>
                            <m:t>Í</m:t>
                          </m:r>
                          <m:r>
                            <a:rPr lang="es-MX" b="0" i="1" smtClean="0">
                              <a:latin typeface="Cambria Math" panose="02040503050406030204" pitchFamily="18" charset="0"/>
                            </a:rPr>
                            <m:t>𝑛𝑑𝑖𝑐𝑒</m:t>
                          </m:r>
                          <m:r>
                            <a:rPr lang="es-MX" b="0" i="1" smtClean="0">
                              <a:latin typeface="Cambria Math" panose="02040503050406030204" pitchFamily="18" charset="0"/>
                            </a:rPr>
                            <m:t> </m:t>
                          </m:r>
                          <m:r>
                            <a:rPr lang="es-MX" b="0" i="1" smtClean="0">
                              <a:latin typeface="Cambria Math" panose="02040503050406030204" pitchFamily="18" charset="0"/>
                            </a:rPr>
                            <m:t>𝑑𝑒</m:t>
                          </m:r>
                          <m:r>
                            <a:rPr lang="es-MX" b="0" i="1" smtClean="0">
                              <a:latin typeface="Cambria Math" panose="02040503050406030204" pitchFamily="18" charset="0"/>
                            </a:rPr>
                            <m:t> </m:t>
                          </m:r>
                          <m:r>
                            <a:rPr lang="es-MX" b="0" i="1" smtClean="0">
                              <a:latin typeface="Cambria Math" panose="02040503050406030204" pitchFamily="18" charset="0"/>
                            </a:rPr>
                            <m:t>𝑝𝑟𝑒𝑐𝑖𝑜𝑠</m:t>
                          </m:r>
                          <m:r>
                            <a:rPr lang="es-MX" b="0" i="1" smtClean="0">
                              <a:latin typeface="Cambria Math" panose="02040503050406030204" pitchFamily="18" charset="0"/>
                            </a:rPr>
                            <m:t> </m:t>
                          </m:r>
                          <m:r>
                            <a:rPr lang="es-MX" b="0" i="1" smtClean="0">
                              <a:latin typeface="Cambria Math" panose="02040503050406030204" pitchFamily="18" charset="0"/>
                            </a:rPr>
                            <m:t>𝑑𝑒</m:t>
                          </m:r>
                          <m:r>
                            <a:rPr lang="es-MX" b="0" i="1" smtClean="0">
                              <a:latin typeface="Cambria Math" panose="02040503050406030204" pitchFamily="18" charset="0"/>
                            </a:rPr>
                            <m:t> </m:t>
                          </m:r>
                          <m:r>
                            <a:rPr lang="es-MX" b="0" i="1" smtClean="0">
                              <a:latin typeface="Cambria Math" panose="02040503050406030204" pitchFamily="18" charset="0"/>
                            </a:rPr>
                            <m:t>𝑙𝑎𝑠</m:t>
                          </m:r>
                          <m:r>
                            <a:rPr lang="es-MX" b="0" i="1" smtClean="0">
                              <a:latin typeface="Cambria Math" panose="02040503050406030204" pitchFamily="18" charset="0"/>
                            </a:rPr>
                            <m:t> </m:t>
                          </m:r>
                          <m:r>
                            <a:rPr lang="es-MX" b="0" i="1" smtClean="0">
                              <a:latin typeface="Cambria Math" panose="02040503050406030204" pitchFamily="18" charset="0"/>
                            </a:rPr>
                            <m:t>𝑖𝑚𝑝𝑜𝑟𝑡𝑎𝑐𝑖𝑜𝑛𝑒𝑠</m:t>
                          </m:r>
                        </m:den>
                      </m:f>
                      <m:r>
                        <a:rPr lang="es-MX" b="0" i="1" smtClean="0">
                          <a:latin typeface="Cambria Math" panose="02040503050406030204" pitchFamily="18" charset="0"/>
                          <a:ea typeface="Cambria Math" panose="02040503050406030204" pitchFamily="18" charset="0"/>
                        </a:rPr>
                        <m:t>×100</m:t>
                      </m:r>
                    </m:oMath>
                  </m:oMathPara>
                </a14:m>
                <a:endParaRPr lang="es-MX" dirty="0"/>
              </a:p>
            </p:txBody>
          </p:sp>
        </mc:Choice>
        <mc:Fallback>
          <p:sp>
            <p:nvSpPr>
              <p:cNvPr id="5" name="CuadroTexto 4">
                <a:extLst>
                  <a:ext uri="{FF2B5EF4-FFF2-40B4-BE49-F238E27FC236}">
                    <a16:creationId xmlns:a16="http://schemas.microsoft.com/office/drawing/2014/main" id="{94AA4887-A469-4327-A195-BC317B08EA46}"/>
                  </a:ext>
                </a:extLst>
              </p:cNvPr>
              <p:cNvSpPr txBox="1">
                <a:spLocks noRot="1" noChangeAspect="1" noMove="1" noResize="1" noEditPoints="1" noAdjustHandles="1" noChangeArrowheads="1" noChangeShapeType="1" noTextEdit="1"/>
              </p:cNvSpPr>
              <p:nvPr/>
            </p:nvSpPr>
            <p:spPr>
              <a:xfrm>
                <a:off x="1572062" y="2256446"/>
                <a:ext cx="5947975" cy="489558"/>
              </a:xfrm>
              <a:prstGeom prst="rect">
                <a:avLst/>
              </a:prstGeom>
              <a:blipFill>
                <a:blip r:embed="rId2"/>
                <a:stretch>
                  <a:fillRect b="-1250"/>
                </a:stretch>
              </a:blipFill>
            </p:spPr>
            <p:txBody>
              <a:bodyPr/>
              <a:lstStyle/>
              <a:p>
                <a:r>
                  <a:rPr lang="es-MX">
                    <a:noFill/>
                  </a:rPr>
                  <a:t> </a:t>
                </a:r>
              </a:p>
            </p:txBody>
          </p:sp>
        </mc:Fallback>
      </mc:AlternateContent>
    </p:spTree>
    <p:extLst>
      <p:ext uri="{BB962C8B-B14F-4D97-AF65-F5344CB8AC3E}">
        <p14:creationId xmlns:p14="http://schemas.microsoft.com/office/powerpoint/2010/main" val="206146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549E-076C-4B2E-8240-B095AC33313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FE3B9BB-03B2-4E97-93A2-EA8978914785}"/>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DD35D116-0E53-4AE5-99DB-8C7B482E21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pic>
        <p:nvPicPr>
          <p:cNvPr id="6" name="Imagen 5">
            <a:extLst>
              <a:ext uri="{FF2B5EF4-FFF2-40B4-BE49-F238E27FC236}">
                <a16:creationId xmlns:a16="http://schemas.microsoft.com/office/drawing/2014/main" id="{9F70658E-9A3C-405E-85D3-9062824520B3}"/>
              </a:ext>
            </a:extLst>
          </p:cNvPr>
          <p:cNvPicPr>
            <a:picLocks noChangeAspect="1"/>
          </p:cNvPicPr>
          <p:nvPr/>
        </p:nvPicPr>
        <p:blipFill>
          <a:blip r:embed="rId2"/>
          <a:stretch>
            <a:fillRect/>
          </a:stretch>
        </p:blipFill>
        <p:spPr>
          <a:xfrm>
            <a:off x="2593502" y="579580"/>
            <a:ext cx="3956996" cy="3843289"/>
          </a:xfrm>
          <a:prstGeom prst="rect">
            <a:avLst/>
          </a:prstGeom>
        </p:spPr>
      </p:pic>
    </p:spTree>
    <p:extLst>
      <p:ext uri="{BB962C8B-B14F-4D97-AF65-F5344CB8AC3E}">
        <p14:creationId xmlns:p14="http://schemas.microsoft.com/office/powerpoint/2010/main" val="100554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46592A-370B-4569-8C4A-849B2EFC2373}"/>
              </a:ext>
            </a:extLst>
          </p:cNvPr>
          <p:cNvSpPr>
            <a:spLocks noGrp="1"/>
          </p:cNvSpPr>
          <p:nvPr>
            <p:ph type="title"/>
          </p:nvPr>
        </p:nvSpPr>
        <p:spPr>
          <a:xfrm>
            <a:off x="1047750" y="272618"/>
            <a:ext cx="6996600" cy="715800"/>
          </a:xfrm>
        </p:spPr>
        <p:txBody>
          <a:bodyPr/>
          <a:lstStyle/>
          <a:p>
            <a:r>
              <a:rPr lang="es-MX" dirty="0"/>
              <a:t>Frontera de producción con costos crecientes</a:t>
            </a:r>
          </a:p>
        </p:txBody>
      </p:sp>
      <p:sp>
        <p:nvSpPr>
          <p:cNvPr id="6" name="Marcador de texto 5">
            <a:extLst>
              <a:ext uri="{FF2B5EF4-FFF2-40B4-BE49-F238E27FC236}">
                <a16:creationId xmlns:a16="http://schemas.microsoft.com/office/drawing/2014/main" id="{69828FCD-E67F-4837-81F8-84E8F806681E}"/>
              </a:ext>
            </a:extLst>
          </p:cNvPr>
          <p:cNvSpPr>
            <a:spLocks noGrp="1"/>
          </p:cNvSpPr>
          <p:nvPr>
            <p:ph type="body" idx="1"/>
          </p:nvPr>
        </p:nvSpPr>
        <p:spPr>
          <a:xfrm>
            <a:off x="1047750" y="1210566"/>
            <a:ext cx="6996600" cy="2340708"/>
          </a:xfrm>
        </p:spPr>
        <p:txBody>
          <a:bodyPr/>
          <a:lstStyle/>
          <a:p>
            <a:pPr marL="101600" indent="0">
              <a:buNone/>
            </a:pPr>
            <a:r>
              <a:rPr lang="es-MX" sz="1800" dirty="0"/>
              <a:t>Es más realista para una nación enfrentar costos de oportunidad crecientes en lugar de constantes.</a:t>
            </a:r>
          </a:p>
          <a:p>
            <a:pPr marL="101600" indent="0">
              <a:buNone/>
            </a:pPr>
            <a:r>
              <a:rPr lang="es-MX" sz="1800" dirty="0"/>
              <a:t>El aumento de los costos de oportunidad significa que la nación debe renunciar a más y más de uno producto básico para liberar los recursos suficientes para producir cada unidad adicional de otro mercancía. </a:t>
            </a:r>
          </a:p>
          <a:p>
            <a:pPr marL="101600" indent="0">
              <a:buNone/>
            </a:pPr>
            <a:r>
              <a:rPr lang="es-MX" sz="1800" dirty="0"/>
              <a:t>El aumento de los costos de oportunidad da como resultado una frontera de producción que es cóncava desde el origen (en lugar de una línea recta).</a:t>
            </a:r>
          </a:p>
          <a:p>
            <a:pPr marL="444500" indent="-342900">
              <a:buFont typeface="+mj-lt"/>
              <a:buAutoNum type="arabicPeriod"/>
            </a:pPr>
            <a:endParaRPr lang="es-MX" sz="1800" dirty="0"/>
          </a:p>
        </p:txBody>
      </p:sp>
      <p:sp>
        <p:nvSpPr>
          <p:cNvPr id="4" name="Marcador de número de diapositiva 3">
            <a:extLst>
              <a:ext uri="{FF2B5EF4-FFF2-40B4-BE49-F238E27FC236}">
                <a16:creationId xmlns:a16="http://schemas.microsoft.com/office/drawing/2014/main" id="{8CEF1A21-F89F-4976-8730-ACD853503E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spTree>
    <p:extLst>
      <p:ext uri="{BB962C8B-B14F-4D97-AF65-F5344CB8AC3E}">
        <p14:creationId xmlns:p14="http://schemas.microsoft.com/office/powerpoint/2010/main" val="352055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B9DD5-0DE4-4F92-9E84-3DA869344421}"/>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4F14F336-EE70-45C2-B715-70C3D8C679B2}"/>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788FD29A-3160-44EE-BAFC-C85243EF3E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pic>
        <p:nvPicPr>
          <p:cNvPr id="6" name="Imagen 5">
            <a:extLst>
              <a:ext uri="{FF2B5EF4-FFF2-40B4-BE49-F238E27FC236}">
                <a16:creationId xmlns:a16="http://schemas.microsoft.com/office/drawing/2014/main" id="{89869918-4857-4C7B-AAB8-356EA5D3E47D}"/>
              </a:ext>
            </a:extLst>
          </p:cNvPr>
          <p:cNvPicPr>
            <a:picLocks noChangeAspect="1"/>
          </p:cNvPicPr>
          <p:nvPr/>
        </p:nvPicPr>
        <p:blipFill>
          <a:blip r:embed="rId2">
            <a:lum bright="-20000" contrast="40000"/>
          </a:blip>
          <a:stretch>
            <a:fillRect/>
          </a:stretch>
        </p:blipFill>
        <p:spPr>
          <a:xfrm>
            <a:off x="807111" y="0"/>
            <a:ext cx="7928321" cy="4296724"/>
          </a:xfrm>
          <a:prstGeom prst="rect">
            <a:avLst/>
          </a:prstGeom>
        </p:spPr>
      </p:pic>
    </p:spTree>
    <p:extLst>
      <p:ext uri="{BB962C8B-B14F-4D97-AF65-F5344CB8AC3E}">
        <p14:creationId xmlns:p14="http://schemas.microsoft.com/office/powerpoint/2010/main" val="161106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EAEFB-1D8D-4339-976F-F5955C1AD74C}"/>
              </a:ext>
            </a:extLst>
          </p:cNvPr>
          <p:cNvSpPr>
            <a:spLocks noGrp="1"/>
          </p:cNvSpPr>
          <p:nvPr>
            <p:ph type="title"/>
          </p:nvPr>
        </p:nvSpPr>
        <p:spPr/>
        <p:txBody>
          <a:bodyPr/>
          <a:lstStyle/>
          <a:p>
            <a:endParaRPr lang="es-MX" dirty="0"/>
          </a:p>
        </p:txBody>
      </p:sp>
      <p:sp>
        <p:nvSpPr>
          <p:cNvPr id="4" name="Marcador de número de diapositiva 3">
            <a:extLst>
              <a:ext uri="{FF2B5EF4-FFF2-40B4-BE49-F238E27FC236}">
                <a16:creationId xmlns:a16="http://schemas.microsoft.com/office/drawing/2014/main" id="{EFFDCBDD-0650-4389-851D-AECB231908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sp>
        <p:nvSpPr>
          <p:cNvPr id="6" name="Marcador de texto 5">
            <a:extLst>
              <a:ext uri="{FF2B5EF4-FFF2-40B4-BE49-F238E27FC236}">
                <a16:creationId xmlns:a16="http://schemas.microsoft.com/office/drawing/2014/main" id="{9489345D-982F-4552-9255-96A9AA5E646E}"/>
              </a:ext>
            </a:extLst>
          </p:cNvPr>
          <p:cNvSpPr>
            <a:spLocks noGrp="1"/>
          </p:cNvSpPr>
          <p:nvPr>
            <p:ph type="body" idx="1"/>
          </p:nvPr>
        </p:nvSpPr>
        <p:spPr>
          <a:xfrm>
            <a:off x="1075850" y="1540175"/>
            <a:ext cx="6996600" cy="2510830"/>
          </a:xfrm>
        </p:spPr>
        <p:txBody>
          <a:bodyPr/>
          <a:lstStyle/>
          <a:p>
            <a:pPr marL="101600" indent="0">
              <a:buNone/>
            </a:pPr>
            <a:r>
              <a:rPr lang="es-MX" dirty="0"/>
              <a:t>Una nación que se especializa en la producción de un bien en el cual tiene un menor costo de oportunidad, a medida que destina todos sus recursos hacia este bien, para poder incrementar su producción, deberá sacrificar una mayor cantidad de recursos para seguir produciéndolos. </a:t>
            </a:r>
          </a:p>
          <a:p>
            <a:pPr marL="101600" indent="0">
              <a:buNone/>
            </a:pPr>
            <a:r>
              <a:rPr lang="es-MX" dirty="0"/>
              <a:t>De ahí que se asume que el costo de oportunidad es creciente. </a:t>
            </a:r>
          </a:p>
        </p:txBody>
      </p:sp>
    </p:spTree>
    <p:extLst>
      <p:ext uri="{BB962C8B-B14F-4D97-AF65-F5344CB8AC3E}">
        <p14:creationId xmlns:p14="http://schemas.microsoft.com/office/powerpoint/2010/main" val="284919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FFDCBDD-0650-4389-851D-AECB231908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sp>
        <p:nvSpPr>
          <p:cNvPr id="6" name="Marcador de texto 5">
            <a:extLst>
              <a:ext uri="{FF2B5EF4-FFF2-40B4-BE49-F238E27FC236}">
                <a16:creationId xmlns:a16="http://schemas.microsoft.com/office/drawing/2014/main" id="{9489345D-982F-4552-9255-96A9AA5E646E}"/>
              </a:ext>
            </a:extLst>
          </p:cNvPr>
          <p:cNvSpPr>
            <a:spLocks noGrp="1"/>
          </p:cNvSpPr>
          <p:nvPr>
            <p:ph type="body" idx="1"/>
          </p:nvPr>
        </p:nvSpPr>
        <p:spPr>
          <a:xfrm>
            <a:off x="1097115" y="561979"/>
            <a:ext cx="4293592" cy="2510830"/>
          </a:xfrm>
        </p:spPr>
        <p:txBody>
          <a:bodyPr/>
          <a:lstStyle/>
          <a:p>
            <a:pPr marL="101600" indent="0">
              <a:buNone/>
            </a:pPr>
            <a:r>
              <a:rPr lang="es-MX" dirty="0"/>
              <a:t>En la economía general, los costos crecientes pueden resultar cuando los insumos son sustitutos imperfectos entre sí. Conforme aumenta la producción de automóviles y la producción de trigo cae en la figura 2.4, los insumos que son menos y menos adaptables a los automóviles se presentan en esa línea de producción. </a:t>
            </a:r>
          </a:p>
        </p:txBody>
      </p:sp>
      <p:pic>
        <p:nvPicPr>
          <p:cNvPr id="5" name="Imagen 4">
            <a:extLst>
              <a:ext uri="{FF2B5EF4-FFF2-40B4-BE49-F238E27FC236}">
                <a16:creationId xmlns:a16="http://schemas.microsoft.com/office/drawing/2014/main" id="{0EF581CB-4E71-4F23-9730-CE4486E7D176}"/>
              </a:ext>
            </a:extLst>
          </p:cNvPr>
          <p:cNvPicPr>
            <a:picLocks noChangeAspect="1"/>
          </p:cNvPicPr>
          <p:nvPr/>
        </p:nvPicPr>
        <p:blipFill>
          <a:blip r:embed="rId2">
            <a:lum bright="-20000" contrast="40000"/>
          </a:blip>
          <a:stretch>
            <a:fillRect/>
          </a:stretch>
        </p:blipFill>
        <p:spPr>
          <a:xfrm>
            <a:off x="5497032" y="0"/>
            <a:ext cx="3175030" cy="5082253"/>
          </a:xfrm>
          <a:prstGeom prst="rect">
            <a:avLst/>
          </a:prstGeom>
        </p:spPr>
      </p:pic>
    </p:spTree>
    <p:extLst>
      <p:ext uri="{BB962C8B-B14F-4D97-AF65-F5344CB8AC3E}">
        <p14:creationId xmlns:p14="http://schemas.microsoft.com/office/powerpoint/2010/main" val="176071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0FFE5A9-0827-4C20-9E64-46FCFBDF7B17}"/>
              </a:ext>
            </a:extLst>
          </p:cNvPr>
          <p:cNvSpPr>
            <a:spLocks noGrp="1"/>
          </p:cNvSpPr>
          <p:nvPr>
            <p:ph type="body" idx="1"/>
          </p:nvPr>
        </p:nvSpPr>
        <p:spPr/>
        <p:txBody>
          <a:bodyPr/>
          <a:lstStyle/>
          <a:p>
            <a:pPr marL="101600" indent="0">
              <a:buNone/>
            </a:pPr>
            <a:r>
              <a:rPr lang="es-MX" dirty="0"/>
              <a:t>Producir más automóviles requiere cada vez más de esos recursos y por tanto un sacrificio cada vez mayor de trigo. Para un producto en particular, como automóviles, aumentar el  costo se explica por el principio de reducir la productividad marginal. </a:t>
            </a:r>
          </a:p>
          <a:p>
            <a:pPr marL="101600" indent="0">
              <a:buNone/>
            </a:pPr>
            <a:endParaRPr lang="es-MX" dirty="0"/>
          </a:p>
        </p:txBody>
      </p:sp>
      <p:sp>
        <p:nvSpPr>
          <p:cNvPr id="4" name="Marcador de número de diapositiva 3">
            <a:extLst>
              <a:ext uri="{FF2B5EF4-FFF2-40B4-BE49-F238E27FC236}">
                <a16:creationId xmlns:a16="http://schemas.microsoft.com/office/drawing/2014/main" id="{91F5B33E-396F-4280-8740-336AC7669A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
        <p:nvSpPr>
          <p:cNvPr id="6" name="Título 5">
            <a:extLst>
              <a:ext uri="{FF2B5EF4-FFF2-40B4-BE49-F238E27FC236}">
                <a16:creationId xmlns:a16="http://schemas.microsoft.com/office/drawing/2014/main" id="{6E084822-7EB1-4C20-A42A-6D5E27948196}"/>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35559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BAFEA60-59A5-486C-B281-F0C4077E7179}"/>
              </a:ext>
            </a:extLst>
          </p:cNvPr>
          <p:cNvSpPr>
            <a:spLocks noGrp="1"/>
          </p:cNvSpPr>
          <p:nvPr>
            <p:ph type="body" idx="1"/>
          </p:nvPr>
        </p:nvSpPr>
        <p:spPr>
          <a:xfrm>
            <a:off x="1171543" y="498184"/>
            <a:ext cx="6996600" cy="1922100"/>
          </a:xfrm>
        </p:spPr>
        <p:txBody>
          <a:bodyPr/>
          <a:lstStyle/>
          <a:p>
            <a:pPr marL="101600" indent="0">
              <a:buNone/>
            </a:pPr>
            <a:r>
              <a:rPr lang="es-MX" dirty="0"/>
              <a:t>La adición de unidades de trabajo sucesivas (producción variable) al capital (insumo fijo) más allá de cierto punto  ocasiona disminuciones en la producción marginal de automóviles que es atribuible a cada unidad de trabajo adicional. Por tanto, los costos de producción unitaria aumentan conforme se producen más automóviles.</a:t>
            </a:r>
          </a:p>
          <a:p>
            <a:pPr marL="101600" indent="0">
              <a:buNone/>
            </a:pPr>
            <a:endParaRPr lang="es-MX" dirty="0"/>
          </a:p>
          <a:p>
            <a:pPr marL="101600" indent="0">
              <a:buNone/>
            </a:pPr>
            <a:r>
              <a:rPr lang="es-MX" dirty="0"/>
              <a:t>Bajo costos crecientes, la pendiente de la frontera cóncava de posibilidades de producción cambia conforme una nación se ubica en distintos puntos de la curva. </a:t>
            </a:r>
          </a:p>
        </p:txBody>
      </p:sp>
      <p:sp>
        <p:nvSpPr>
          <p:cNvPr id="4" name="Marcador de número de diapositiva 3">
            <a:extLst>
              <a:ext uri="{FF2B5EF4-FFF2-40B4-BE49-F238E27FC236}">
                <a16:creationId xmlns:a16="http://schemas.microsoft.com/office/drawing/2014/main" id="{910BDE95-BEF9-4F00-980B-08ECE67220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spTree>
    <p:extLst>
      <p:ext uri="{BB962C8B-B14F-4D97-AF65-F5344CB8AC3E}">
        <p14:creationId xmlns:p14="http://schemas.microsoft.com/office/powerpoint/2010/main" val="8835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A5D10-B12F-4084-A2C2-C83B2B10A078}"/>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FC4A68B-BEB1-476B-8E39-8F0A2341BD05}"/>
              </a:ext>
            </a:extLst>
          </p:cNvPr>
          <p:cNvSpPr>
            <a:spLocks noGrp="1"/>
          </p:cNvSpPr>
          <p:nvPr>
            <p:ph type="body" idx="1"/>
          </p:nvPr>
        </p:nvSpPr>
        <p:spPr/>
        <p:txBody>
          <a:bodyPr/>
          <a:lstStyle/>
          <a:p>
            <a:pPr marL="101600" indent="0">
              <a:buNone/>
            </a:pPr>
            <a:r>
              <a:rPr lang="es-MX" dirty="0"/>
              <a:t>Como la Tasa Marginal de Transformación TMT iguala la pendiente de la frontera de posibilidades de producción, también será diferente para cada punto en la curva. Además de considerar los factores de oferta subyacentes a la pendiente de la frontera de posibilidades de producción, deben considerarse los factores de la demanda (gustos y preferencias) porque determinarán el punto a lo largo de la frontera de posibilidades de producción en el que un país elige consumir.</a:t>
            </a:r>
          </a:p>
          <a:p>
            <a:endParaRPr lang="es-MX" dirty="0"/>
          </a:p>
        </p:txBody>
      </p:sp>
      <p:sp>
        <p:nvSpPr>
          <p:cNvPr id="4" name="Marcador de número de diapositiva 3">
            <a:extLst>
              <a:ext uri="{FF2B5EF4-FFF2-40B4-BE49-F238E27FC236}">
                <a16:creationId xmlns:a16="http://schemas.microsoft.com/office/drawing/2014/main" id="{539F6544-672C-45BA-818D-2A86C13338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Tree>
    <p:extLst>
      <p:ext uri="{BB962C8B-B14F-4D97-AF65-F5344CB8AC3E}">
        <p14:creationId xmlns:p14="http://schemas.microsoft.com/office/powerpoint/2010/main" val="4118602476"/>
      </p:ext>
    </p:extLst>
  </p:cSld>
  <p:clrMapOvr>
    <a:masterClrMapping/>
  </p:clrMapOvr>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1265</Words>
  <Application>Microsoft Office PowerPoint</Application>
  <PresentationFormat>Presentación en pantalla (16:9)</PresentationFormat>
  <Paragraphs>62</Paragraphs>
  <Slides>27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Source Sans Pro</vt:lpstr>
      <vt:lpstr>MeridienLTStd-Roman</vt:lpstr>
      <vt:lpstr>Cambria Math</vt:lpstr>
      <vt:lpstr>Oswald</vt:lpstr>
      <vt:lpstr>Arial</vt:lpstr>
      <vt:lpstr>MeridienLTStd-Bold</vt:lpstr>
      <vt:lpstr>Quince template</vt:lpstr>
      <vt:lpstr>Economía Internacional</vt:lpstr>
      <vt:lpstr>La teoría estándar del comercio internacional</vt:lpstr>
      <vt:lpstr>Frontera de producción con costos crecientes</vt:lpstr>
      <vt:lpstr>Presentación de PowerPoint</vt:lpstr>
      <vt:lpstr>Presentación de PowerPoint</vt:lpstr>
      <vt:lpstr>Presentación de PowerPoint</vt:lpstr>
      <vt:lpstr>Presentación de PowerPoint</vt:lpstr>
      <vt:lpstr>Presentación de PowerPoint</vt:lpstr>
      <vt:lpstr>Presentación de PowerPoint</vt:lpstr>
      <vt:lpstr>Curas de indiferencia y comercio</vt:lpstr>
      <vt:lpstr>Presentación de PowerPoint</vt:lpstr>
      <vt:lpstr>Presentación de PowerPoint</vt:lpstr>
      <vt:lpstr>Presentación de PowerPoint</vt:lpstr>
      <vt:lpstr>Presentación de PowerPoint</vt:lpstr>
      <vt:lpstr>Presentación de PowerPoint</vt:lpstr>
      <vt:lpstr>Términos de intercambio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Estimación de términos de intercambio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Desequilibrios Macroeconómicos</dc:title>
  <dc:creator>Cristina Isabel Ibarra Armenta</dc:creator>
  <cp:lastModifiedBy>Cristina Isabel Ibarra Armenta</cp:lastModifiedBy>
  <cp:revision>40</cp:revision>
  <dcterms:modified xsi:type="dcterms:W3CDTF">2022-02-21T05:50:56Z</dcterms:modified>
</cp:coreProperties>
</file>