
<file path=[Content_Types].xml><?xml version="1.0" encoding="utf-8"?>
<Types xmlns="http://schemas.openxmlformats.org/package/2006/content-types">
  <Default Extension="emf" ContentType="image/x-emf"/>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26"/>
  </p:notesMasterIdLst>
  <p:sldIdLst>
    <p:sldId id="256" r:id="rId2"/>
    <p:sldId id="259" r:id="rId3"/>
    <p:sldId id="386" r:id="rId4"/>
    <p:sldId id="407" r:id="rId5"/>
    <p:sldId id="387" r:id="rId6"/>
    <p:sldId id="388" r:id="rId7"/>
    <p:sldId id="393" r:id="rId8"/>
    <p:sldId id="394" r:id="rId9"/>
    <p:sldId id="395" r:id="rId10"/>
    <p:sldId id="389" r:id="rId11"/>
    <p:sldId id="396" r:id="rId12"/>
    <p:sldId id="397" r:id="rId13"/>
    <p:sldId id="398" r:id="rId14"/>
    <p:sldId id="399" r:id="rId15"/>
    <p:sldId id="400" r:id="rId16"/>
    <p:sldId id="401" r:id="rId17"/>
    <p:sldId id="402" r:id="rId18"/>
    <p:sldId id="390" r:id="rId19"/>
    <p:sldId id="391" r:id="rId20"/>
    <p:sldId id="392" r:id="rId21"/>
    <p:sldId id="403" r:id="rId22"/>
    <p:sldId id="404" r:id="rId23"/>
    <p:sldId id="405" r:id="rId24"/>
    <p:sldId id="406" r:id="rId25"/>
  </p:sldIdLst>
  <p:sldSz cx="9144000" cy="5143500" type="screen16x9"/>
  <p:notesSz cx="6858000" cy="9144000"/>
  <p:embeddedFontLst>
    <p:embeddedFont>
      <p:font typeface="Oswald" panose="00000500000000000000" pitchFamily="2" charset="0"/>
      <p:regular r:id="rId27"/>
      <p:bold r:id="rId28"/>
    </p:embeddedFont>
    <p:embeddedFont>
      <p:font typeface="Source Sans Pro" panose="020B0503030403020204" pitchFamily="34" charset="0"/>
      <p:regular r:id="rId29"/>
      <p:bold r:id="rId30"/>
      <p:italic r:id="rId31"/>
      <p:boldItalic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A1956-3D7E-41C0-9DF7-105A978C6925}">
  <a:tblStyle styleId="{891A1956-3D7E-41C0-9DF7-105A978C692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82E05BE-877C-40BA-BEE6-E4ECDAF45F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33"/>
        <p:cNvGrpSpPr/>
        <p:nvPr/>
      </p:nvGrpSpPr>
      <p:grpSpPr>
        <a:xfrm>
          <a:off x="0" y="0"/>
          <a:ext cx="0" cy="0"/>
          <a:chOff x="0" y="0"/>
          <a:chExt cx="0" cy="0"/>
        </a:xfrm>
      </p:grpSpPr>
      <p:sp>
        <p:nvSpPr>
          <p:cNvPr id="34" name="Google Shape;34;p2"/>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35" name="Google Shape;35;p2"/>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6" name="Google Shape;36;p2"/>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2"/>
          <p:cNvGrpSpPr/>
          <p:nvPr/>
        </p:nvGrpSpPr>
        <p:grpSpPr>
          <a:xfrm>
            <a:off x="-9525" y="2024075"/>
            <a:ext cx="9167825" cy="595300"/>
            <a:chOff x="-9525" y="4462475"/>
            <a:chExt cx="9167825" cy="595300"/>
          </a:xfrm>
        </p:grpSpPr>
        <p:sp>
          <p:nvSpPr>
            <p:cNvPr id="40" name="Google Shape;40;p2"/>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41" name="Google Shape;41;p2"/>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42" name="Google Shape;42;p2"/>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43" name="Google Shape;43;p2"/>
          <p:cNvGrpSpPr/>
          <p:nvPr/>
        </p:nvGrpSpPr>
        <p:grpSpPr>
          <a:xfrm>
            <a:off x="-42837" y="2005088"/>
            <a:ext cx="9229575" cy="642787"/>
            <a:chOff x="-42837" y="4443488"/>
            <a:chExt cx="9229575" cy="642787"/>
          </a:xfrm>
        </p:grpSpPr>
        <p:sp>
          <p:nvSpPr>
            <p:cNvPr id="44" name="Google Shape;44;p2"/>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2"/>
          <p:cNvSpPr/>
          <p:nvPr/>
        </p:nvSpPr>
        <p:spPr>
          <a:xfrm>
            <a:off x="2990700" y="21478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085700" y="24335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895700" y="20776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txBox="1">
            <a:spLocks noGrp="1"/>
          </p:cNvSpPr>
          <p:nvPr>
            <p:ph type="ctrTitle"/>
          </p:nvPr>
        </p:nvSpPr>
        <p:spPr>
          <a:xfrm>
            <a:off x="2847975" y="3363425"/>
            <a:ext cx="5610300" cy="1159800"/>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4800"/>
              <a:buNone/>
              <a:defRPr sz="4800">
                <a:solidFill>
                  <a:srgbClr val="FFFFFF"/>
                </a:solidFill>
              </a:defRPr>
            </a:lvl1pPr>
            <a:lvl2pPr lvl="1" algn="r">
              <a:spcBef>
                <a:spcPts val="0"/>
              </a:spcBef>
              <a:spcAft>
                <a:spcPts val="0"/>
              </a:spcAft>
              <a:buClr>
                <a:srgbClr val="FFFFFF"/>
              </a:buClr>
              <a:buSzPts val="4800"/>
              <a:buNone/>
              <a:defRPr sz="4800">
                <a:solidFill>
                  <a:srgbClr val="FFFFFF"/>
                </a:solidFill>
              </a:defRPr>
            </a:lvl2pPr>
            <a:lvl3pPr lvl="2" algn="r">
              <a:spcBef>
                <a:spcPts val="0"/>
              </a:spcBef>
              <a:spcAft>
                <a:spcPts val="0"/>
              </a:spcAft>
              <a:buClr>
                <a:srgbClr val="FFFFFF"/>
              </a:buClr>
              <a:buSzPts val="4800"/>
              <a:buNone/>
              <a:defRPr sz="4800">
                <a:solidFill>
                  <a:srgbClr val="FFFFFF"/>
                </a:solidFill>
              </a:defRPr>
            </a:lvl3pPr>
            <a:lvl4pPr lvl="3" algn="r">
              <a:spcBef>
                <a:spcPts val="0"/>
              </a:spcBef>
              <a:spcAft>
                <a:spcPts val="0"/>
              </a:spcAft>
              <a:buClr>
                <a:srgbClr val="FFFFFF"/>
              </a:buClr>
              <a:buSzPts val="4800"/>
              <a:buNone/>
              <a:defRPr sz="4800">
                <a:solidFill>
                  <a:srgbClr val="FFFFFF"/>
                </a:solidFill>
              </a:defRPr>
            </a:lvl4pPr>
            <a:lvl5pPr lvl="4" algn="r">
              <a:spcBef>
                <a:spcPts val="0"/>
              </a:spcBef>
              <a:spcAft>
                <a:spcPts val="0"/>
              </a:spcAft>
              <a:buClr>
                <a:srgbClr val="FFFFFF"/>
              </a:buClr>
              <a:buSzPts val="4800"/>
              <a:buNone/>
              <a:defRPr sz="4800">
                <a:solidFill>
                  <a:srgbClr val="FFFFFF"/>
                </a:solidFill>
              </a:defRPr>
            </a:lvl5pPr>
            <a:lvl6pPr lvl="5" algn="r">
              <a:spcBef>
                <a:spcPts val="0"/>
              </a:spcBef>
              <a:spcAft>
                <a:spcPts val="0"/>
              </a:spcAft>
              <a:buClr>
                <a:srgbClr val="FFFFFF"/>
              </a:buClr>
              <a:buSzPts val="4800"/>
              <a:buNone/>
              <a:defRPr sz="4800">
                <a:solidFill>
                  <a:srgbClr val="FFFFFF"/>
                </a:solidFill>
              </a:defRPr>
            </a:lvl6pPr>
            <a:lvl7pPr lvl="6" algn="r">
              <a:spcBef>
                <a:spcPts val="0"/>
              </a:spcBef>
              <a:spcAft>
                <a:spcPts val="0"/>
              </a:spcAft>
              <a:buClr>
                <a:srgbClr val="FFFFFF"/>
              </a:buClr>
              <a:buSzPts val="4800"/>
              <a:buNone/>
              <a:defRPr sz="4800">
                <a:solidFill>
                  <a:srgbClr val="FFFFFF"/>
                </a:solidFill>
              </a:defRPr>
            </a:lvl7pPr>
            <a:lvl8pPr lvl="7" algn="r">
              <a:spcBef>
                <a:spcPts val="0"/>
              </a:spcBef>
              <a:spcAft>
                <a:spcPts val="0"/>
              </a:spcAft>
              <a:buClr>
                <a:srgbClr val="FFFFFF"/>
              </a:buClr>
              <a:buSzPts val="4800"/>
              <a:buNone/>
              <a:defRPr sz="4800">
                <a:solidFill>
                  <a:srgbClr val="FFFFFF"/>
                </a:solidFill>
              </a:defRPr>
            </a:lvl8pPr>
            <a:lvl9pPr lvl="8" algn="r">
              <a:spcBef>
                <a:spcPts val="0"/>
              </a:spcBef>
              <a:spcAft>
                <a:spcPts val="0"/>
              </a:spcAft>
              <a:buClr>
                <a:srgbClr val="FFFFFF"/>
              </a:buClr>
              <a:buSzPts val="4800"/>
              <a:buNone/>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74"/>
        <p:cNvGrpSpPr/>
        <p:nvPr/>
      </p:nvGrpSpPr>
      <p:grpSpPr>
        <a:xfrm>
          <a:off x="0" y="0"/>
          <a:ext cx="0" cy="0"/>
          <a:chOff x="0" y="0"/>
          <a:chExt cx="0" cy="0"/>
        </a:xfrm>
      </p:grpSpPr>
      <p:sp>
        <p:nvSpPr>
          <p:cNvPr id="75" name="Google Shape;75;p3"/>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76" name="Google Shape;76;p3"/>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77" name="Google Shape;77;p3"/>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3"/>
          <p:cNvGrpSpPr/>
          <p:nvPr/>
        </p:nvGrpSpPr>
        <p:grpSpPr>
          <a:xfrm>
            <a:off x="-9525" y="2024075"/>
            <a:ext cx="9167825" cy="595300"/>
            <a:chOff x="-9525" y="4462475"/>
            <a:chExt cx="9167825" cy="595300"/>
          </a:xfrm>
        </p:grpSpPr>
        <p:sp>
          <p:nvSpPr>
            <p:cNvPr id="81" name="Google Shape;81;p3"/>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rgbClr val="3C78D8"/>
              </a:solidFill>
              <a:prstDash val="solid"/>
              <a:round/>
              <a:headEnd type="none" w="med" len="med"/>
              <a:tailEnd type="none" w="med" len="med"/>
            </a:ln>
          </p:spPr>
        </p:sp>
        <p:sp>
          <p:nvSpPr>
            <p:cNvPr id="82" name="Google Shape;82;p3"/>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rgbClr val="3C78D8"/>
              </a:solidFill>
              <a:prstDash val="solid"/>
              <a:round/>
              <a:headEnd type="none" w="med" len="med"/>
              <a:tailEnd type="none" w="med" len="med"/>
            </a:ln>
          </p:spPr>
        </p:sp>
        <p:sp>
          <p:nvSpPr>
            <p:cNvPr id="83" name="Google Shape;83;p3"/>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rgbClr val="3C78D8"/>
              </a:solidFill>
              <a:prstDash val="solid"/>
              <a:round/>
              <a:headEnd type="none" w="med" len="med"/>
              <a:tailEnd type="none" w="med" len="med"/>
            </a:ln>
          </p:spPr>
        </p:sp>
      </p:grpSp>
      <p:grpSp>
        <p:nvGrpSpPr>
          <p:cNvPr id="84" name="Google Shape;84;p3"/>
          <p:cNvGrpSpPr/>
          <p:nvPr/>
        </p:nvGrpSpPr>
        <p:grpSpPr>
          <a:xfrm>
            <a:off x="-42837" y="2005088"/>
            <a:ext cx="9229575" cy="642787"/>
            <a:chOff x="-42837" y="4443488"/>
            <a:chExt cx="9229575" cy="642787"/>
          </a:xfrm>
        </p:grpSpPr>
        <p:sp>
          <p:nvSpPr>
            <p:cNvPr id="85" name="Google Shape;85;p3"/>
            <p:cNvSpPr/>
            <p:nvPr/>
          </p:nvSpPr>
          <p:spPr>
            <a:xfrm>
              <a:off x="1114450" y="49006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495450" y="502927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733450" y="49721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52450" y="49626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42837" y="46054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876450" y="48340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2257450" y="48292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2638450" y="454826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3019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400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781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4162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4543450" y="46673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4924450" y="45435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5305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5686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6067450" y="48483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6448450" y="47292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6829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7210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7591450" y="44434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7972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8353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8734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9129738" y="48673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3"/>
          <p:cNvSpPr/>
          <p:nvPr/>
        </p:nvSpPr>
        <p:spPr>
          <a:xfrm>
            <a:off x="2990700" y="214780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1085700" y="243355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4895700" y="2077632"/>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FFFFFF"/>
              </a:buClr>
              <a:buSzPts val="3600"/>
              <a:buNone/>
              <a:defRPr sz="3600">
                <a:solidFill>
                  <a:srgbClr val="FFFFFF"/>
                </a:solidFill>
              </a:defRPr>
            </a:lvl1pPr>
            <a:lvl2pPr lvl="1" algn="r" rtl="0">
              <a:spcBef>
                <a:spcPts val="0"/>
              </a:spcBef>
              <a:spcAft>
                <a:spcPts val="0"/>
              </a:spcAft>
              <a:buClr>
                <a:srgbClr val="FFFFFF"/>
              </a:buClr>
              <a:buSzPts val="3600"/>
              <a:buNone/>
              <a:defRPr sz="3600">
                <a:solidFill>
                  <a:srgbClr val="FFFFFF"/>
                </a:solidFill>
              </a:defRPr>
            </a:lvl2pPr>
            <a:lvl3pPr lvl="2" algn="r" rtl="0">
              <a:spcBef>
                <a:spcPts val="0"/>
              </a:spcBef>
              <a:spcAft>
                <a:spcPts val="0"/>
              </a:spcAft>
              <a:buClr>
                <a:srgbClr val="FFFFFF"/>
              </a:buClr>
              <a:buSzPts val="3600"/>
              <a:buNone/>
              <a:defRPr sz="3600">
                <a:solidFill>
                  <a:srgbClr val="FFFFFF"/>
                </a:solidFill>
              </a:defRPr>
            </a:lvl3pPr>
            <a:lvl4pPr lvl="3" algn="r" rtl="0">
              <a:spcBef>
                <a:spcPts val="0"/>
              </a:spcBef>
              <a:spcAft>
                <a:spcPts val="0"/>
              </a:spcAft>
              <a:buClr>
                <a:srgbClr val="FFFFFF"/>
              </a:buClr>
              <a:buSzPts val="3600"/>
              <a:buNone/>
              <a:defRPr sz="3600">
                <a:solidFill>
                  <a:srgbClr val="FFFFFF"/>
                </a:solidFill>
              </a:defRPr>
            </a:lvl4pPr>
            <a:lvl5pPr lvl="4" algn="r" rtl="0">
              <a:spcBef>
                <a:spcPts val="0"/>
              </a:spcBef>
              <a:spcAft>
                <a:spcPts val="0"/>
              </a:spcAft>
              <a:buClr>
                <a:srgbClr val="FFFFFF"/>
              </a:buClr>
              <a:buSzPts val="3600"/>
              <a:buNone/>
              <a:defRPr sz="3600">
                <a:solidFill>
                  <a:srgbClr val="FFFFFF"/>
                </a:solidFill>
              </a:defRPr>
            </a:lvl5pPr>
            <a:lvl6pPr lvl="5" algn="r" rtl="0">
              <a:spcBef>
                <a:spcPts val="0"/>
              </a:spcBef>
              <a:spcAft>
                <a:spcPts val="0"/>
              </a:spcAft>
              <a:buClr>
                <a:srgbClr val="FFFFFF"/>
              </a:buClr>
              <a:buSzPts val="3600"/>
              <a:buNone/>
              <a:defRPr sz="3600">
                <a:solidFill>
                  <a:srgbClr val="FFFFFF"/>
                </a:solidFill>
              </a:defRPr>
            </a:lvl6pPr>
            <a:lvl7pPr lvl="6" algn="r" rtl="0">
              <a:spcBef>
                <a:spcPts val="0"/>
              </a:spcBef>
              <a:spcAft>
                <a:spcPts val="0"/>
              </a:spcAft>
              <a:buClr>
                <a:srgbClr val="FFFFFF"/>
              </a:buClr>
              <a:buSzPts val="3600"/>
              <a:buNone/>
              <a:defRPr sz="3600">
                <a:solidFill>
                  <a:srgbClr val="FFFFFF"/>
                </a:solidFill>
              </a:defRPr>
            </a:lvl7pPr>
            <a:lvl8pPr lvl="7" algn="r" rtl="0">
              <a:spcBef>
                <a:spcPts val="0"/>
              </a:spcBef>
              <a:spcAft>
                <a:spcPts val="0"/>
              </a:spcAft>
              <a:buClr>
                <a:srgbClr val="FFFFFF"/>
              </a:buClr>
              <a:buSzPts val="3600"/>
              <a:buNone/>
              <a:defRPr sz="3600">
                <a:solidFill>
                  <a:srgbClr val="FFFFFF"/>
                </a:solidFill>
              </a:defRPr>
            </a:lvl8pPr>
            <a:lvl9pPr lvl="8" algn="r" rtl="0">
              <a:spcBef>
                <a:spcPts val="0"/>
              </a:spcBef>
              <a:spcAft>
                <a:spcPts val="0"/>
              </a:spcAft>
              <a:buClr>
                <a:srgbClr val="FFFFFF"/>
              </a:buClr>
              <a:buSzPts val="3600"/>
              <a:buNone/>
              <a:defRPr sz="3600">
                <a:solidFill>
                  <a:srgbClr val="FFFFFF"/>
                </a:solidFill>
              </a:defRPr>
            </a:lvl9pPr>
          </a:lstStyle>
          <a:p>
            <a:endParaRPr/>
          </a:p>
        </p:txBody>
      </p:sp>
      <p:sp>
        <p:nvSpPr>
          <p:cNvPr id="115" name="Google Shape;115;p3"/>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lvl1pPr lvl="0" algn="r" rtl="0">
              <a:spcBef>
                <a:spcPts val="0"/>
              </a:spcBef>
              <a:spcAft>
                <a:spcPts val="0"/>
              </a:spcAft>
              <a:buClr>
                <a:srgbClr val="FFFFFF"/>
              </a:buClr>
              <a:buSzPts val="2000"/>
              <a:buNone/>
              <a:defRPr>
                <a:solidFill>
                  <a:srgbClr val="FFFFFF"/>
                </a:solidFill>
              </a:defRPr>
            </a:lvl1pPr>
            <a:lvl2pPr lvl="1" algn="r" rtl="0">
              <a:spcBef>
                <a:spcPts val="0"/>
              </a:spcBef>
              <a:spcAft>
                <a:spcPts val="0"/>
              </a:spcAft>
              <a:buClr>
                <a:srgbClr val="FFFFFF"/>
              </a:buClr>
              <a:buSzPts val="3000"/>
              <a:buNone/>
              <a:defRPr sz="3000">
                <a:solidFill>
                  <a:srgbClr val="FFFFFF"/>
                </a:solidFill>
              </a:defRPr>
            </a:lvl2pPr>
            <a:lvl3pPr lvl="2" algn="r" rtl="0">
              <a:spcBef>
                <a:spcPts val="0"/>
              </a:spcBef>
              <a:spcAft>
                <a:spcPts val="0"/>
              </a:spcAft>
              <a:buClr>
                <a:srgbClr val="FFFFFF"/>
              </a:buClr>
              <a:buSzPts val="3000"/>
              <a:buNone/>
              <a:defRPr sz="3000">
                <a:solidFill>
                  <a:srgbClr val="FFFFFF"/>
                </a:solidFill>
              </a:defRPr>
            </a:lvl3pPr>
            <a:lvl4pPr lvl="3" algn="r" rtl="0">
              <a:spcBef>
                <a:spcPts val="0"/>
              </a:spcBef>
              <a:spcAft>
                <a:spcPts val="0"/>
              </a:spcAft>
              <a:buClr>
                <a:srgbClr val="FFFFFF"/>
              </a:buClr>
              <a:buSzPts val="3000"/>
              <a:buNone/>
              <a:defRPr sz="3000">
                <a:solidFill>
                  <a:srgbClr val="FFFFFF"/>
                </a:solidFill>
              </a:defRPr>
            </a:lvl4pPr>
            <a:lvl5pPr lvl="4" algn="r" rtl="0">
              <a:spcBef>
                <a:spcPts val="0"/>
              </a:spcBef>
              <a:spcAft>
                <a:spcPts val="0"/>
              </a:spcAft>
              <a:buClr>
                <a:srgbClr val="FFFFFF"/>
              </a:buClr>
              <a:buSzPts val="3000"/>
              <a:buNone/>
              <a:defRPr sz="3000">
                <a:solidFill>
                  <a:srgbClr val="FFFFFF"/>
                </a:solidFill>
              </a:defRPr>
            </a:lvl5pPr>
            <a:lvl6pPr lvl="5" algn="r" rtl="0">
              <a:spcBef>
                <a:spcPts val="0"/>
              </a:spcBef>
              <a:spcAft>
                <a:spcPts val="0"/>
              </a:spcAft>
              <a:buClr>
                <a:srgbClr val="FFFFFF"/>
              </a:buClr>
              <a:buSzPts val="3000"/>
              <a:buNone/>
              <a:defRPr sz="3000">
                <a:solidFill>
                  <a:srgbClr val="FFFFFF"/>
                </a:solidFill>
              </a:defRPr>
            </a:lvl6pPr>
            <a:lvl7pPr lvl="6" algn="r" rtl="0">
              <a:spcBef>
                <a:spcPts val="0"/>
              </a:spcBef>
              <a:spcAft>
                <a:spcPts val="0"/>
              </a:spcAft>
              <a:buClr>
                <a:srgbClr val="FFFFFF"/>
              </a:buClr>
              <a:buSzPts val="3000"/>
              <a:buNone/>
              <a:defRPr sz="3000">
                <a:solidFill>
                  <a:srgbClr val="FFFFFF"/>
                </a:solidFill>
              </a:defRPr>
            </a:lvl7pPr>
            <a:lvl8pPr lvl="7" algn="r" rtl="0">
              <a:spcBef>
                <a:spcPts val="0"/>
              </a:spcBef>
              <a:spcAft>
                <a:spcPts val="0"/>
              </a:spcAft>
              <a:buClr>
                <a:srgbClr val="FFFFFF"/>
              </a:buClr>
              <a:buSzPts val="3000"/>
              <a:buNone/>
              <a:defRPr sz="3000">
                <a:solidFill>
                  <a:srgbClr val="FFFFFF"/>
                </a:solidFill>
              </a:defRPr>
            </a:lvl8pPr>
            <a:lvl9pPr lvl="8" algn="r" rtl="0">
              <a:spcBef>
                <a:spcPts val="0"/>
              </a:spcBef>
              <a:spcAft>
                <a:spcPts val="0"/>
              </a:spcAft>
              <a:buClr>
                <a:srgbClr val="FFFFFF"/>
              </a:buClr>
              <a:buSzPts val="3000"/>
              <a:buNone/>
              <a:defRPr sz="3000">
                <a:solidFill>
                  <a:srgbClr val="FFFFFF"/>
                </a:solidFill>
              </a:defRPr>
            </a:lvl9pPr>
          </a:lstStyle>
          <a:p>
            <a:endParaRPr/>
          </a:p>
        </p:txBody>
      </p:sp>
      <p:sp>
        <p:nvSpPr>
          <p:cNvPr id="116" name="Google Shape;116;p3"/>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60"/>
        <p:cNvGrpSpPr/>
        <p:nvPr/>
      </p:nvGrpSpPr>
      <p:grpSpPr>
        <a:xfrm>
          <a:off x="0" y="0"/>
          <a:ext cx="0" cy="0"/>
          <a:chOff x="0" y="0"/>
          <a:chExt cx="0" cy="0"/>
        </a:xfrm>
      </p:grpSpPr>
      <p:sp>
        <p:nvSpPr>
          <p:cNvPr id="161" name="Google Shape;161;p5"/>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62" name="Google Shape;162;p5"/>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3" name="Google Shape;163;p5"/>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5"/>
          <p:cNvGrpSpPr/>
          <p:nvPr/>
        </p:nvGrpSpPr>
        <p:grpSpPr>
          <a:xfrm>
            <a:off x="-9525" y="4462475"/>
            <a:ext cx="9167825" cy="595300"/>
            <a:chOff x="-9525" y="4462475"/>
            <a:chExt cx="9167825" cy="595300"/>
          </a:xfrm>
        </p:grpSpPr>
        <p:sp>
          <p:nvSpPr>
            <p:cNvPr id="167" name="Google Shape;167;p5"/>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68" name="Google Shape;168;p5"/>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69" name="Google Shape;169;p5"/>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70" name="Google Shape;170;p5"/>
          <p:cNvGrpSpPr/>
          <p:nvPr/>
        </p:nvGrpSpPr>
        <p:grpSpPr>
          <a:xfrm>
            <a:off x="-42837" y="4443488"/>
            <a:ext cx="9229575" cy="642788"/>
            <a:chOff x="-42837" y="4443488"/>
            <a:chExt cx="9229575" cy="642788"/>
          </a:xfrm>
        </p:grpSpPr>
        <p:sp>
          <p:nvSpPr>
            <p:cNvPr id="171" name="Google Shape;171;p5"/>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5"/>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01" name="Google Shape;201;p5"/>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2" name="Google Shape;202;p5"/>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381000" y="7"/>
            <a:ext cx="8382000" cy="5162348"/>
            <a:chOff x="381000" y="-18750"/>
            <a:chExt cx="8382000" cy="5181000"/>
          </a:xfrm>
        </p:grpSpPr>
        <p:cxnSp>
          <p:nvCxnSpPr>
            <p:cNvPr id="7" name="Google Shape;7;p1"/>
            <p:cNvCxnSpPr/>
            <p:nvPr/>
          </p:nvCxnSpPr>
          <p:spPr>
            <a:xfrm>
              <a:off x="76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8" name="Google Shape;8;p1"/>
            <p:cNvCxnSpPr/>
            <p:nvPr/>
          </p:nvCxnSpPr>
          <p:spPr>
            <a:xfrm>
              <a:off x="152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9" name="Google Shape;9;p1"/>
            <p:cNvCxnSpPr/>
            <p:nvPr/>
          </p:nvCxnSpPr>
          <p:spPr>
            <a:xfrm>
              <a:off x="228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0" name="Google Shape;10;p1"/>
            <p:cNvCxnSpPr/>
            <p:nvPr/>
          </p:nvCxnSpPr>
          <p:spPr>
            <a:xfrm>
              <a:off x="304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1"/>
            <p:cNvCxnSpPr/>
            <p:nvPr/>
          </p:nvCxnSpPr>
          <p:spPr>
            <a:xfrm>
              <a:off x="381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1"/>
            <p:cNvCxnSpPr/>
            <p:nvPr/>
          </p:nvCxnSpPr>
          <p:spPr>
            <a:xfrm>
              <a:off x="457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1"/>
            <p:cNvCxnSpPr/>
            <p:nvPr/>
          </p:nvCxnSpPr>
          <p:spPr>
            <a:xfrm>
              <a:off x="533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1"/>
            <p:cNvCxnSpPr/>
            <p:nvPr/>
          </p:nvCxnSpPr>
          <p:spPr>
            <a:xfrm>
              <a:off x="609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1"/>
            <p:cNvCxnSpPr/>
            <p:nvPr/>
          </p:nvCxnSpPr>
          <p:spPr>
            <a:xfrm>
              <a:off x="685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1"/>
            <p:cNvCxnSpPr/>
            <p:nvPr/>
          </p:nvCxnSpPr>
          <p:spPr>
            <a:xfrm>
              <a:off x="762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1"/>
            <p:cNvCxnSpPr/>
            <p:nvPr/>
          </p:nvCxnSpPr>
          <p:spPr>
            <a:xfrm>
              <a:off x="838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1"/>
            <p:cNvCxnSpPr/>
            <p:nvPr/>
          </p:nvCxnSpPr>
          <p:spPr>
            <a:xfrm>
              <a:off x="38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19" name="Google Shape;19;p1"/>
            <p:cNvCxnSpPr/>
            <p:nvPr/>
          </p:nvCxnSpPr>
          <p:spPr>
            <a:xfrm>
              <a:off x="114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0" name="Google Shape;20;p1"/>
            <p:cNvCxnSpPr/>
            <p:nvPr/>
          </p:nvCxnSpPr>
          <p:spPr>
            <a:xfrm>
              <a:off x="190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1" name="Google Shape;21;p1"/>
            <p:cNvCxnSpPr/>
            <p:nvPr/>
          </p:nvCxnSpPr>
          <p:spPr>
            <a:xfrm>
              <a:off x="266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2" name="Google Shape;22;p1"/>
            <p:cNvCxnSpPr/>
            <p:nvPr/>
          </p:nvCxnSpPr>
          <p:spPr>
            <a:xfrm>
              <a:off x="342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3" name="Google Shape;23;p1"/>
            <p:cNvCxnSpPr/>
            <p:nvPr/>
          </p:nvCxnSpPr>
          <p:spPr>
            <a:xfrm>
              <a:off x="419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4" name="Google Shape;24;p1"/>
            <p:cNvCxnSpPr/>
            <p:nvPr/>
          </p:nvCxnSpPr>
          <p:spPr>
            <a:xfrm>
              <a:off x="495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5" name="Google Shape;25;p1"/>
            <p:cNvCxnSpPr/>
            <p:nvPr/>
          </p:nvCxnSpPr>
          <p:spPr>
            <a:xfrm>
              <a:off x="571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6" name="Google Shape;26;p1"/>
            <p:cNvCxnSpPr/>
            <p:nvPr/>
          </p:nvCxnSpPr>
          <p:spPr>
            <a:xfrm>
              <a:off x="647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7" name="Google Shape;27;p1"/>
            <p:cNvCxnSpPr/>
            <p:nvPr/>
          </p:nvCxnSpPr>
          <p:spPr>
            <a:xfrm>
              <a:off x="723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8" name="Google Shape;28;p1"/>
            <p:cNvCxnSpPr/>
            <p:nvPr/>
          </p:nvCxnSpPr>
          <p:spPr>
            <a:xfrm>
              <a:off x="800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9" name="Google Shape;29;p1"/>
            <p:cNvCxnSpPr/>
            <p:nvPr/>
          </p:nvCxnSpPr>
          <p:spPr>
            <a:xfrm>
              <a:off x="8763000" y="-18750"/>
              <a:ext cx="0" cy="5181000"/>
            </a:xfrm>
            <a:prstGeom prst="straightConnector1">
              <a:avLst/>
            </a:prstGeom>
            <a:noFill/>
            <a:ln w="9525" cap="flat" cmpd="sng">
              <a:solidFill>
                <a:srgbClr val="F3F3F3"/>
              </a:solidFill>
              <a:prstDash val="dash"/>
              <a:round/>
              <a:headEnd type="none" w="med" len="med"/>
              <a:tailEnd type="none" w="med" len="med"/>
            </a:ln>
          </p:spPr>
        </p:cxnSp>
      </p:grpSp>
      <p:sp>
        <p:nvSpPr>
          <p:cNvPr id="30" name="Google Shape;30;p1"/>
          <p:cNvSpPr txBox="1">
            <a:spLocks noGrp="1"/>
          </p:cNvSpPr>
          <p:nvPr>
            <p:ph type="title"/>
          </p:nvPr>
        </p:nvSpPr>
        <p:spPr>
          <a:xfrm>
            <a:off x="1047750" y="634125"/>
            <a:ext cx="6996600" cy="7158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1pPr>
            <a:lvl2pPr lvl="1"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2pPr>
            <a:lvl3pPr lvl="2"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3pPr>
            <a:lvl4pPr lvl="3"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4pPr>
            <a:lvl5pPr lvl="4"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5pPr>
            <a:lvl6pPr lvl="5"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6pPr>
            <a:lvl7pPr lvl="6"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7pPr>
            <a:lvl8pPr lvl="7"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8pPr>
            <a:lvl9pPr lvl="8"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9pPr>
          </a:lstStyle>
          <a:p>
            <a:endParaRPr/>
          </a:p>
        </p:txBody>
      </p:sp>
      <p:sp>
        <p:nvSpPr>
          <p:cNvPr id="31" name="Google Shape;31;p1"/>
          <p:cNvSpPr txBox="1">
            <a:spLocks noGrp="1"/>
          </p:cNvSpPr>
          <p:nvPr>
            <p:ph type="body" idx="1"/>
          </p:nvPr>
        </p:nvSpPr>
        <p:spPr>
          <a:xfrm>
            <a:off x="1075850" y="1540175"/>
            <a:ext cx="6996600" cy="19221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Source Sans Pro"/>
              <a:buChar char="◉"/>
              <a:defRPr sz="2000">
                <a:solidFill>
                  <a:schemeClr val="dk1"/>
                </a:solidFill>
                <a:latin typeface="Source Sans Pro"/>
                <a:ea typeface="Source Sans Pro"/>
                <a:cs typeface="Source Sans Pro"/>
                <a:sym typeface="Source Sans Pro"/>
              </a:defRPr>
            </a:lvl1pPr>
            <a:lvl2pPr marL="914400" lvl="1"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2pPr>
            <a:lvl3pPr marL="1371600" lvl="2"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3pPr>
            <a:lvl4pPr marL="1828800" lvl="3"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4pPr>
            <a:lvl5pPr marL="2286000" lvl="4"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5pPr>
            <a:lvl6pPr marL="2743200" lvl="5"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6pPr>
            <a:lvl7pPr marL="3200400" lvl="6"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7pPr>
            <a:lvl8pPr marL="3657600" lvl="7"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8pPr>
            <a:lvl9pPr marL="4114800" lvl="8"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9pPr>
          </a:lstStyle>
          <a:p>
            <a:endParaRPr/>
          </a:p>
        </p:txBody>
      </p:sp>
      <p:sp>
        <p:nvSpPr>
          <p:cNvPr id="32" name="Google Shape;32;p1"/>
          <p:cNvSpPr txBox="1">
            <a:spLocks noGrp="1"/>
          </p:cNvSpPr>
          <p:nvPr>
            <p:ph type="sldNum" idx="12"/>
          </p:nvPr>
        </p:nvSpPr>
        <p:spPr>
          <a:xfrm>
            <a:off x="8556775" y="4826200"/>
            <a:ext cx="548700" cy="317400"/>
          </a:xfrm>
          <a:prstGeom prst="rect">
            <a:avLst/>
          </a:prstGeom>
          <a:noFill/>
          <a:ln>
            <a:noFill/>
          </a:ln>
        </p:spPr>
        <p:txBody>
          <a:bodyPr spcFirstLastPara="1" wrap="square" lIns="91425" tIns="91425" rIns="91425" bIns="91425" anchor="t" anchorCtr="0">
            <a:noAutofit/>
          </a:bodyPr>
          <a:lstStyle>
            <a:lvl1pPr lvl="0" algn="r">
              <a:buNone/>
              <a:defRPr sz="1000">
                <a:solidFill>
                  <a:srgbClr val="FFFFFF"/>
                </a:solidFill>
                <a:latin typeface="Oswald"/>
                <a:ea typeface="Oswald"/>
                <a:cs typeface="Oswald"/>
                <a:sym typeface="Oswald"/>
              </a:defRPr>
            </a:lvl1pPr>
            <a:lvl2pPr lvl="1" algn="r">
              <a:buNone/>
              <a:defRPr sz="1000">
                <a:solidFill>
                  <a:srgbClr val="FFFFFF"/>
                </a:solidFill>
                <a:latin typeface="Oswald"/>
                <a:ea typeface="Oswald"/>
                <a:cs typeface="Oswald"/>
                <a:sym typeface="Oswald"/>
              </a:defRPr>
            </a:lvl2pPr>
            <a:lvl3pPr lvl="2" algn="r">
              <a:buNone/>
              <a:defRPr sz="1000">
                <a:solidFill>
                  <a:srgbClr val="FFFFFF"/>
                </a:solidFill>
                <a:latin typeface="Oswald"/>
                <a:ea typeface="Oswald"/>
                <a:cs typeface="Oswald"/>
                <a:sym typeface="Oswald"/>
              </a:defRPr>
            </a:lvl3pPr>
            <a:lvl4pPr lvl="3" algn="r">
              <a:buNone/>
              <a:defRPr sz="1000">
                <a:solidFill>
                  <a:srgbClr val="FFFFFF"/>
                </a:solidFill>
                <a:latin typeface="Oswald"/>
                <a:ea typeface="Oswald"/>
                <a:cs typeface="Oswald"/>
                <a:sym typeface="Oswald"/>
              </a:defRPr>
            </a:lvl4pPr>
            <a:lvl5pPr lvl="4" algn="r">
              <a:buNone/>
              <a:defRPr sz="1000">
                <a:solidFill>
                  <a:srgbClr val="FFFFFF"/>
                </a:solidFill>
                <a:latin typeface="Oswald"/>
                <a:ea typeface="Oswald"/>
                <a:cs typeface="Oswald"/>
                <a:sym typeface="Oswald"/>
              </a:defRPr>
            </a:lvl5pPr>
            <a:lvl6pPr lvl="5" algn="r">
              <a:buNone/>
              <a:defRPr sz="1000">
                <a:solidFill>
                  <a:srgbClr val="FFFFFF"/>
                </a:solidFill>
                <a:latin typeface="Oswald"/>
                <a:ea typeface="Oswald"/>
                <a:cs typeface="Oswald"/>
                <a:sym typeface="Oswald"/>
              </a:defRPr>
            </a:lvl6pPr>
            <a:lvl7pPr lvl="6" algn="r">
              <a:buNone/>
              <a:defRPr sz="1000">
                <a:solidFill>
                  <a:srgbClr val="FFFFFF"/>
                </a:solidFill>
                <a:latin typeface="Oswald"/>
                <a:ea typeface="Oswald"/>
                <a:cs typeface="Oswald"/>
                <a:sym typeface="Oswald"/>
              </a:defRPr>
            </a:lvl7pPr>
            <a:lvl8pPr lvl="7" algn="r">
              <a:buNone/>
              <a:defRPr sz="1000">
                <a:solidFill>
                  <a:srgbClr val="FFFFFF"/>
                </a:solidFill>
                <a:latin typeface="Oswald"/>
                <a:ea typeface="Oswald"/>
                <a:cs typeface="Oswald"/>
                <a:sym typeface="Oswald"/>
              </a:defRPr>
            </a:lvl8pPr>
            <a:lvl9pPr lvl="8" algn="r">
              <a:buNone/>
              <a:defRPr sz="1000">
                <a:solidFill>
                  <a:srgbClr val="FFFFFF"/>
                </a:solidFill>
                <a:latin typeface="Oswald"/>
                <a:ea typeface="Oswald"/>
                <a:cs typeface="Oswald"/>
                <a:sym typeface="Oswald"/>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banxico.org.mx/conociendo-banxico/semblanza-historica-historia-.html" TargetMode="External"/><Relationship Id="rId2" Type="http://schemas.openxmlformats.org/officeDocument/2006/relationships/hyperlink" Target="https://www.banxico.org.mx/publicaciones-y-prensa/videos-comunicacion-banco-m.html#saltos" TargetMode="External"/><Relationship Id="rId1" Type="http://schemas.openxmlformats.org/officeDocument/2006/relationships/slideLayout" Target="../slideLayouts/slideLayout3.xml"/><Relationship Id="rId4" Type="http://schemas.openxmlformats.org/officeDocument/2006/relationships/hyperlink" Target="https://www.youtube.com/watch?v=WUJXmcZGfh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3"/>
          <p:cNvSpPr txBox="1">
            <a:spLocks noGrp="1"/>
          </p:cNvSpPr>
          <p:nvPr>
            <p:ph type="ctrTitle"/>
          </p:nvPr>
        </p:nvSpPr>
        <p:spPr>
          <a:xfrm>
            <a:off x="2964933" y="2842430"/>
            <a:ext cx="5610300" cy="1159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Teoría Monetaria</a:t>
            </a:r>
            <a:endParaRPr dirty="0"/>
          </a:p>
        </p:txBody>
      </p:sp>
      <p:sp>
        <p:nvSpPr>
          <p:cNvPr id="2" name="CuadroTexto 1">
            <a:extLst>
              <a:ext uri="{FF2B5EF4-FFF2-40B4-BE49-F238E27FC236}">
                <a16:creationId xmlns:a16="http://schemas.microsoft.com/office/drawing/2014/main" id="{1854017D-3B9B-4411-ADE6-C621F2693025}"/>
              </a:ext>
            </a:extLst>
          </p:cNvPr>
          <p:cNvSpPr txBox="1"/>
          <p:nvPr/>
        </p:nvSpPr>
        <p:spPr>
          <a:xfrm>
            <a:off x="5614166" y="4221126"/>
            <a:ext cx="2961067" cy="523220"/>
          </a:xfrm>
          <a:prstGeom prst="rect">
            <a:avLst/>
          </a:prstGeom>
          <a:noFill/>
        </p:spPr>
        <p:txBody>
          <a:bodyPr wrap="none" rtlCol="0">
            <a:spAutoFit/>
          </a:bodyPr>
          <a:lstStyle/>
          <a:p>
            <a:pPr algn="r"/>
            <a:r>
              <a:rPr lang="es-MX" dirty="0"/>
              <a:t>PhD Cristina Isabel Ibarra Armenta</a:t>
            </a:r>
          </a:p>
          <a:p>
            <a:pPr algn="r"/>
            <a:r>
              <a:rPr lang="es-MX" dirty="0"/>
              <a:t>cibarra@uas.edu.mx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0EA16-2950-4FAE-B7D6-1C6ECB57B4EF}"/>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839A3BB-254C-4C51-AE4B-2FD13D820EFA}"/>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La experiencia en México con el uso del “corto” reveló que, en la práctica, la postura de política monetaria del Banco de México se señalaba más por los cambios en el nivel objetivo que por su nivel específico. </a:t>
            </a:r>
          </a:p>
          <a:p>
            <a:pPr algn="l"/>
            <a:r>
              <a:rPr lang="es-MX" sz="1800" b="0" i="0" u="none" strike="noStrike" baseline="0" dirty="0">
                <a:latin typeface="Arial" panose="020B0604020202020204" pitchFamily="34" charset="0"/>
              </a:rPr>
              <a:t>Así, un aumento del “corto” era interpretado como una postura más restrictiva, es decir, una señal para que aumentaran las tasas de interés. </a:t>
            </a:r>
          </a:p>
          <a:p>
            <a:pPr algn="l"/>
            <a:r>
              <a:rPr lang="es-MX" sz="1800" b="0" i="0" u="none" strike="noStrike" baseline="0" dirty="0">
                <a:latin typeface="Arial" panose="020B0604020202020204" pitchFamily="34" charset="0"/>
              </a:rPr>
              <a:t>En contrapartida, una reducción de éste se interpretaba como una posición más neutral aunque el “corto” todavía se </a:t>
            </a:r>
            <a:r>
              <a:rPr lang="en-GB" sz="1800" b="0" i="0" u="none" strike="noStrike" baseline="0" dirty="0" err="1">
                <a:latin typeface="Arial" panose="020B0604020202020204" pitchFamily="34" charset="0"/>
              </a:rPr>
              <a:t>mantuviera</a:t>
            </a:r>
            <a:r>
              <a:rPr lang="en-GB" sz="1800" b="0" i="0" u="none" strike="noStrike" baseline="0" dirty="0">
                <a:latin typeface="Arial" panose="020B0604020202020204" pitchFamily="34" charset="0"/>
              </a:rPr>
              <a:t>.</a:t>
            </a:r>
            <a:endParaRPr lang="en-GB" dirty="0"/>
          </a:p>
        </p:txBody>
      </p:sp>
      <p:sp>
        <p:nvSpPr>
          <p:cNvPr id="4" name="Slide Number Placeholder 3">
            <a:extLst>
              <a:ext uri="{FF2B5EF4-FFF2-40B4-BE49-F238E27FC236}">
                <a16:creationId xmlns:a16="http://schemas.microsoft.com/office/drawing/2014/main" id="{CD0752C9-F992-481F-82D6-930C8E8D9F8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spTree>
    <p:extLst>
      <p:ext uri="{BB962C8B-B14F-4D97-AF65-F5344CB8AC3E}">
        <p14:creationId xmlns:p14="http://schemas.microsoft.com/office/powerpoint/2010/main" val="2875980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B2518-E8E3-48AB-A3F5-E11510D444E2}"/>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5A63CEE-D218-4E06-98A1-9A7DA8676D98}"/>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Elegir un objetivo sobre las cuentas corrientes de la banca tiene varias ventajas. En primer lugar, evita que las autoridades monetarias tengan que determinar un nivel específico de la tasa de interés de corto plazo. </a:t>
            </a:r>
          </a:p>
          <a:p>
            <a:pPr algn="l"/>
            <a:r>
              <a:rPr lang="es-MX" sz="1800" b="0" i="0" u="none" strike="noStrike" baseline="0" dirty="0">
                <a:latin typeface="Arial" panose="020B0604020202020204" pitchFamily="34" charset="0"/>
              </a:rPr>
              <a:t>En México esto fue especialmente conveniente durante los años de alta volatilidad de los mercados financieros y cuando las tasas de interés de corto plazo eran prácticamente las únicas referencias en el mercado de dinero.</a:t>
            </a:r>
            <a:endParaRPr lang="en-GB" dirty="0"/>
          </a:p>
        </p:txBody>
      </p:sp>
      <p:sp>
        <p:nvSpPr>
          <p:cNvPr id="4" name="Slide Number Placeholder 3">
            <a:extLst>
              <a:ext uri="{FF2B5EF4-FFF2-40B4-BE49-F238E27FC236}">
                <a16:creationId xmlns:a16="http://schemas.microsoft.com/office/drawing/2014/main" id="{C81603CB-E550-4EB3-806C-43967EB1139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Tree>
    <p:extLst>
      <p:ext uri="{BB962C8B-B14F-4D97-AF65-F5344CB8AC3E}">
        <p14:creationId xmlns:p14="http://schemas.microsoft.com/office/powerpoint/2010/main" val="4068160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070EC8-1C11-4A0B-8545-5E60B1FF438D}"/>
              </a:ext>
            </a:extLst>
          </p:cNvPr>
          <p:cNvSpPr>
            <a:spLocks noGrp="1"/>
          </p:cNvSpPr>
          <p:nvPr>
            <p:ph type="body" idx="1"/>
          </p:nvPr>
        </p:nvSpPr>
        <p:spPr>
          <a:xfrm>
            <a:off x="1073700" y="966017"/>
            <a:ext cx="6996600" cy="1922100"/>
          </a:xfrm>
        </p:spPr>
        <p:txBody>
          <a:bodyPr/>
          <a:lstStyle/>
          <a:p>
            <a:pPr algn="l"/>
            <a:r>
              <a:rPr lang="en-GB" sz="1800" b="0" i="0" u="none" strike="noStrike" baseline="0" dirty="0" err="1">
                <a:latin typeface="Arial" panose="020B0604020202020204" pitchFamily="34" charset="0"/>
              </a:rPr>
              <a:t>Asímismo</a:t>
            </a:r>
            <a:r>
              <a:rPr lang="en-GB" sz="1800" b="0" i="0" u="none" strike="noStrike" baseline="0" dirty="0">
                <a:latin typeface="Arial" panose="020B0604020202020204" pitchFamily="34" charset="0"/>
              </a:rPr>
              <a:t>, </a:t>
            </a:r>
            <a:r>
              <a:rPr lang="en-GB" sz="1800" b="0" i="0" u="none" strike="noStrike" baseline="0" dirty="0" err="1">
                <a:latin typeface="Arial" panose="020B0604020202020204" pitchFamily="34" charset="0"/>
              </a:rPr>
              <a:t>en</a:t>
            </a:r>
            <a:r>
              <a:rPr lang="en-GB" sz="1800" b="0" i="0" u="none" strike="noStrike" baseline="0" dirty="0">
                <a:latin typeface="Arial" panose="020B0604020202020204" pitchFamily="34" charset="0"/>
              </a:rPr>
              <a:t> un </a:t>
            </a:r>
            <a:r>
              <a:rPr lang="es-MX" sz="1800" b="0" i="0" u="none" strike="noStrike" baseline="0" dirty="0">
                <a:latin typeface="Arial" panose="020B0604020202020204" pitchFamily="34" charset="0"/>
              </a:rPr>
              <a:t>entorno de inflación a la baja, un objetivo sobre las cuentas corrientes permite que las tasas de interés disminuyan conforme se ajustan las expectativas inflacionarias (Gráfica 1). Tal fue el caso en México de 1995 a 2003, periodo durante el cual la inflación pasó de 52% a 4%.</a:t>
            </a:r>
          </a:p>
          <a:p>
            <a:pPr algn="l"/>
            <a:r>
              <a:rPr lang="es-MX" sz="1800" b="0" i="0" u="none" strike="noStrike" baseline="0" dirty="0">
                <a:latin typeface="Arial" panose="020B0604020202020204" pitchFamily="34" charset="0"/>
              </a:rPr>
              <a:t>Por último, el “corto” es un</a:t>
            </a:r>
            <a:r>
              <a:rPr lang="es-MX" sz="1800" dirty="0">
                <a:latin typeface="Arial" panose="020B0604020202020204" pitchFamily="34" charset="0"/>
              </a:rPr>
              <a:t> </a:t>
            </a:r>
            <a:r>
              <a:rPr lang="es-MX" sz="1800" b="0" i="0" u="none" strike="noStrike" baseline="0" dirty="0">
                <a:latin typeface="Arial" panose="020B0604020202020204" pitchFamily="34" charset="0"/>
              </a:rPr>
              <a:t>instrumento eficaz para permitir una distribución de las perturbaciones externas e internas entre el tipo de cambio y las tasas de interés. </a:t>
            </a:r>
            <a:r>
              <a:rPr lang="en-GB" sz="1800" b="0" i="0" u="none" strike="noStrike" baseline="0" dirty="0" err="1">
                <a:latin typeface="Arial" panose="020B0604020202020204" pitchFamily="34" charset="0"/>
              </a:rPr>
              <a:t>Esta</a:t>
            </a:r>
            <a:r>
              <a:rPr lang="en-GB" sz="1800" b="0" i="0" u="none" strike="noStrike" baseline="0" dirty="0">
                <a:latin typeface="Arial" panose="020B0604020202020204" pitchFamily="34" charset="0"/>
              </a:rPr>
              <a:t> </a:t>
            </a:r>
            <a:r>
              <a:rPr lang="en-GB" sz="1800" b="0" i="0" u="none" strike="noStrike" baseline="0" dirty="0" err="1">
                <a:latin typeface="Arial" panose="020B0604020202020204" pitchFamily="34" charset="0"/>
              </a:rPr>
              <a:t>característica</a:t>
            </a:r>
            <a:r>
              <a:rPr lang="en-GB" sz="1800" b="0" i="0" u="none" strike="noStrike" baseline="0" dirty="0">
                <a:latin typeface="Arial" panose="020B0604020202020204" pitchFamily="34" charset="0"/>
              </a:rPr>
              <a:t> es </a:t>
            </a:r>
            <a:r>
              <a:rPr lang="es-MX" sz="1800" b="0" i="0" u="none" strike="noStrike" baseline="0" dirty="0">
                <a:latin typeface="Arial" panose="020B0604020202020204" pitchFamily="34" charset="0"/>
              </a:rPr>
              <a:t>especialmente importante cuando una economía está expuesta a una alta </a:t>
            </a:r>
            <a:r>
              <a:rPr lang="en-GB" sz="1800" b="0" i="0" u="none" strike="noStrike" baseline="0" dirty="0" err="1">
                <a:latin typeface="Arial" panose="020B0604020202020204" pitchFamily="34" charset="0"/>
              </a:rPr>
              <a:t>volatilidad</a:t>
            </a:r>
            <a:r>
              <a:rPr lang="en-GB" sz="1800" b="0" i="0" u="none" strike="noStrike" baseline="0" dirty="0">
                <a:latin typeface="Arial" panose="020B0604020202020204" pitchFamily="34" charset="0"/>
              </a:rPr>
              <a:t> de la </a:t>
            </a:r>
            <a:r>
              <a:rPr lang="en-GB" sz="1800" b="0" i="0" u="none" strike="noStrike" baseline="0" dirty="0" err="1">
                <a:latin typeface="Arial" panose="020B0604020202020204" pitchFamily="34" charset="0"/>
              </a:rPr>
              <a:t>inflación</a:t>
            </a:r>
            <a:r>
              <a:rPr lang="en-GB" sz="1800" b="0" i="0" u="none" strike="noStrike" baseline="0" dirty="0">
                <a:latin typeface="Arial" panose="020B0604020202020204" pitchFamily="34" charset="0"/>
              </a:rPr>
              <a:t>.</a:t>
            </a:r>
            <a:endParaRPr lang="en-GB" dirty="0"/>
          </a:p>
        </p:txBody>
      </p:sp>
      <p:sp>
        <p:nvSpPr>
          <p:cNvPr id="4" name="Slide Number Placeholder 3">
            <a:extLst>
              <a:ext uri="{FF2B5EF4-FFF2-40B4-BE49-F238E27FC236}">
                <a16:creationId xmlns:a16="http://schemas.microsoft.com/office/drawing/2014/main" id="{CD127AC2-A374-405C-88C1-5BABFE97830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3593270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98992-FB47-42ED-9EE7-4B60C9FF8F3D}"/>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F02B2D14-1891-43FD-A871-95FFAC3D080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2B7DAA2-1920-4FDA-886E-10515726CD7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pic>
        <p:nvPicPr>
          <p:cNvPr id="6" name="Picture 5">
            <a:extLst>
              <a:ext uri="{FF2B5EF4-FFF2-40B4-BE49-F238E27FC236}">
                <a16:creationId xmlns:a16="http://schemas.microsoft.com/office/drawing/2014/main" id="{87EC8EB8-FD2F-4F3C-88EB-021F03B337E2}"/>
              </a:ext>
            </a:extLst>
          </p:cNvPr>
          <p:cNvPicPr>
            <a:picLocks noChangeAspect="1"/>
          </p:cNvPicPr>
          <p:nvPr/>
        </p:nvPicPr>
        <p:blipFill>
          <a:blip r:embed="rId2">
            <a:lum bright="-20000" contrast="40000"/>
          </a:blip>
          <a:stretch>
            <a:fillRect/>
          </a:stretch>
        </p:blipFill>
        <p:spPr>
          <a:xfrm>
            <a:off x="1837853" y="779164"/>
            <a:ext cx="5468293" cy="3585172"/>
          </a:xfrm>
          <a:prstGeom prst="rect">
            <a:avLst/>
          </a:prstGeom>
        </p:spPr>
      </p:pic>
    </p:spTree>
    <p:extLst>
      <p:ext uri="{BB962C8B-B14F-4D97-AF65-F5344CB8AC3E}">
        <p14:creationId xmlns:p14="http://schemas.microsoft.com/office/powerpoint/2010/main" val="2199975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9AD2C00-9E65-46EE-9145-4B1E398DC598}"/>
              </a:ext>
            </a:extLst>
          </p:cNvPr>
          <p:cNvSpPr>
            <a:spLocks noGrp="1"/>
          </p:cNvSpPr>
          <p:nvPr>
            <p:ph type="body" idx="1"/>
          </p:nvPr>
        </p:nvSpPr>
        <p:spPr>
          <a:xfrm>
            <a:off x="1073700" y="1327524"/>
            <a:ext cx="6996600" cy="1922100"/>
          </a:xfrm>
        </p:spPr>
        <p:txBody>
          <a:bodyPr/>
          <a:lstStyle/>
          <a:p>
            <a:pPr algn="just"/>
            <a:r>
              <a:rPr lang="es-MX" sz="1800" b="0" i="0" u="none" strike="noStrike" baseline="0" dirty="0">
                <a:latin typeface="Arial" panose="020B0604020202020204" pitchFamily="34" charset="0"/>
              </a:rPr>
              <a:t>Una vez lograda la estabilidad de los mercados financieros y la consolidación de las tasas de inflación  en niveles bajos, transmitir las señales de política monetaria exclusivamente a través del “corto” es menos apropiado. </a:t>
            </a:r>
          </a:p>
          <a:p>
            <a:pPr algn="just"/>
            <a:r>
              <a:rPr lang="es-MX" sz="1800" b="0" i="0" u="none" strike="noStrike" baseline="0" dirty="0">
                <a:latin typeface="Arial" panose="020B0604020202020204" pitchFamily="34" charset="0"/>
              </a:rPr>
              <a:t>Con una inflación estable, es necesario ser más específico sobre el nivel deseado de la tasa de interés. Por tal motivo, y con el fin de reforzar la instrumentación de su política monetaria, el Banco de México llevó a cabo una serie de medidas </a:t>
            </a:r>
            <a:r>
              <a:rPr lang="en-GB" sz="1800" b="0" i="0" u="none" strike="noStrike" baseline="0" dirty="0" err="1">
                <a:latin typeface="Arial" panose="020B0604020202020204" pitchFamily="34" charset="0"/>
              </a:rPr>
              <a:t>encaminadas</a:t>
            </a:r>
            <a:r>
              <a:rPr lang="en-GB" sz="1800" b="0" i="0" u="none" strike="noStrike" baseline="0" dirty="0">
                <a:latin typeface="Arial" panose="020B0604020202020204" pitchFamily="34" charset="0"/>
              </a:rPr>
              <a:t> a </a:t>
            </a:r>
            <a:r>
              <a:rPr lang="en-GB" sz="1800" b="0" i="0" u="none" strike="noStrike" baseline="0" dirty="0" err="1">
                <a:latin typeface="Arial" panose="020B0604020202020204" pitchFamily="34" charset="0"/>
              </a:rPr>
              <a:t>adoptar</a:t>
            </a:r>
            <a:r>
              <a:rPr lang="en-GB" sz="1800" b="0" i="0" u="none" strike="noStrike" baseline="0" dirty="0">
                <a:latin typeface="Arial" panose="020B0604020202020204" pitchFamily="34" charset="0"/>
              </a:rPr>
              <a:t> un </a:t>
            </a:r>
            <a:r>
              <a:rPr lang="en-GB" sz="1800" b="0" i="0" u="none" strike="noStrike" baseline="0" dirty="0" err="1">
                <a:latin typeface="Arial" panose="020B0604020202020204" pitchFamily="34" charset="0"/>
              </a:rPr>
              <a:t>objetivo</a:t>
            </a:r>
            <a:r>
              <a:rPr lang="en-GB" sz="1800" b="0" i="0" u="none" strike="noStrike" baseline="0" dirty="0">
                <a:latin typeface="Arial" panose="020B0604020202020204" pitchFamily="34" charset="0"/>
              </a:rPr>
              <a:t> </a:t>
            </a:r>
            <a:r>
              <a:rPr lang="en-GB" sz="1800" b="0" i="0" u="none" strike="noStrike" baseline="0" dirty="0" err="1">
                <a:latin typeface="Arial" panose="020B0604020202020204" pitchFamily="34" charset="0"/>
              </a:rPr>
              <a:t>operacional</a:t>
            </a:r>
            <a:r>
              <a:rPr lang="en-GB" sz="1800" b="0" i="0" u="none" strike="noStrike" baseline="0" dirty="0">
                <a:latin typeface="Arial" panose="020B0604020202020204" pitchFamily="34" charset="0"/>
              </a:rPr>
              <a:t> de </a:t>
            </a:r>
            <a:r>
              <a:rPr lang="en-GB" sz="1800" b="0" i="0" u="none" strike="noStrike" baseline="0" dirty="0" err="1">
                <a:latin typeface="Arial" panose="020B0604020202020204" pitchFamily="34" charset="0"/>
              </a:rPr>
              <a:t>tasas</a:t>
            </a:r>
            <a:r>
              <a:rPr lang="en-GB" sz="1800" b="0" i="0" u="none" strike="noStrike" baseline="0" dirty="0">
                <a:latin typeface="Arial" panose="020B0604020202020204" pitchFamily="34" charset="0"/>
              </a:rPr>
              <a:t> de </a:t>
            </a:r>
            <a:r>
              <a:rPr lang="en-GB" sz="1800" b="0" i="0" u="none" strike="noStrike" baseline="0" dirty="0" err="1">
                <a:latin typeface="Arial" panose="020B0604020202020204" pitchFamily="34" charset="0"/>
              </a:rPr>
              <a:t>interés</a:t>
            </a:r>
            <a:r>
              <a:rPr lang="en-GB" sz="1800" b="0" i="0" u="none" strike="noStrike" baseline="0" dirty="0">
                <a:latin typeface="Arial" panose="020B0604020202020204" pitchFamily="34" charset="0"/>
              </a:rPr>
              <a:t>.</a:t>
            </a:r>
            <a:endParaRPr lang="en-GB" dirty="0"/>
          </a:p>
        </p:txBody>
      </p:sp>
      <p:sp>
        <p:nvSpPr>
          <p:cNvPr id="4" name="Slide Number Placeholder 3">
            <a:extLst>
              <a:ext uri="{FF2B5EF4-FFF2-40B4-BE49-F238E27FC236}">
                <a16:creationId xmlns:a16="http://schemas.microsoft.com/office/drawing/2014/main" id="{21E0BC61-BEE2-4BEA-9CE8-D3FA5FFCAEA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Tree>
    <p:extLst>
      <p:ext uri="{BB962C8B-B14F-4D97-AF65-F5344CB8AC3E}">
        <p14:creationId xmlns:p14="http://schemas.microsoft.com/office/powerpoint/2010/main" val="3697936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9BDAE-9489-4581-9D8A-E65C7E08F3AA}"/>
              </a:ext>
            </a:extLst>
          </p:cNvPr>
          <p:cNvSpPr>
            <a:spLocks noGrp="1"/>
          </p:cNvSpPr>
          <p:nvPr>
            <p:ph type="title"/>
          </p:nvPr>
        </p:nvSpPr>
        <p:spPr/>
        <p:txBody>
          <a:bodyPr/>
          <a:lstStyle/>
          <a:p>
            <a:r>
              <a:rPr lang="es-MX" sz="1800" b="1" i="0" u="none" strike="noStrike" baseline="0" dirty="0">
                <a:solidFill>
                  <a:srgbClr val="000081"/>
                </a:solidFill>
                <a:latin typeface="Arial" panose="020B0604020202020204" pitchFamily="34" charset="0"/>
              </a:rPr>
              <a:t>Transición a un Objetivo Operacional de Tasas de Interés</a:t>
            </a:r>
            <a:endParaRPr lang="en-GB" dirty="0"/>
          </a:p>
        </p:txBody>
      </p:sp>
      <p:sp>
        <p:nvSpPr>
          <p:cNvPr id="3" name="Text Placeholder 2">
            <a:extLst>
              <a:ext uri="{FF2B5EF4-FFF2-40B4-BE49-F238E27FC236}">
                <a16:creationId xmlns:a16="http://schemas.microsoft.com/office/drawing/2014/main" id="{1A5B0522-6624-468E-8E5A-9CC4FDF50C1C}"/>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A partir de 2003 el Banco de México realizó algunas modificaciones encaminadas a la instrumentación de su política monetaria. En primer lugar, el objetivo sobre las cuentas corrientes de la banca dejó de fijarse sobre los saldos acumulados y comenzó a determinarse sobre el saldo final diario. </a:t>
            </a:r>
          </a:p>
          <a:p>
            <a:pPr algn="l"/>
            <a:r>
              <a:rPr lang="es-MX" sz="1800" b="0" i="0" u="none" strike="noStrike" baseline="0" dirty="0">
                <a:latin typeface="Arial" panose="020B0604020202020204" pitchFamily="34" charset="0"/>
              </a:rPr>
              <a:t>Adicionalmente, el Banco decidió anunciar su postura de política monetaria en fechas predeterminadas en lugar de hacerlo en cualquier momento.</a:t>
            </a:r>
            <a:endParaRPr lang="en-GB" dirty="0"/>
          </a:p>
        </p:txBody>
      </p:sp>
      <p:sp>
        <p:nvSpPr>
          <p:cNvPr id="4" name="Slide Number Placeholder 3">
            <a:extLst>
              <a:ext uri="{FF2B5EF4-FFF2-40B4-BE49-F238E27FC236}">
                <a16:creationId xmlns:a16="http://schemas.microsoft.com/office/drawing/2014/main" id="{82763CE7-6804-45ED-B30C-5A68C8C1ABE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Tree>
    <p:extLst>
      <p:ext uri="{BB962C8B-B14F-4D97-AF65-F5344CB8AC3E}">
        <p14:creationId xmlns:p14="http://schemas.microsoft.com/office/powerpoint/2010/main" val="1366727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85251-FF0D-4AA1-B3BE-E585B79B26F0}"/>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1EAF8F42-1ADA-4066-988E-312241208152}"/>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La necesidad de restringir la política monetaria llevó al Banco de México, en abril de 2004, a complementar el anuncio del nivel del “corto” con señalamientos más precisos sobre el nivel deseado de las “condiciones monetarias” o tasas de interés. </a:t>
            </a:r>
          </a:p>
          <a:p>
            <a:pPr algn="l"/>
            <a:r>
              <a:rPr lang="es-MX" sz="1800" b="0" i="0" u="none" strike="noStrike" baseline="0" dirty="0">
                <a:latin typeface="Arial" panose="020B0604020202020204" pitchFamily="34" charset="0"/>
              </a:rPr>
              <a:t>Específicamente, a través de sus comunicados, el Banco logró que las tasas de interés de fondeo interbancario a un día se ajustaran en movimientos puntuales y estables.</a:t>
            </a:r>
            <a:endParaRPr lang="en-GB" dirty="0"/>
          </a:p>
        </p:txBody>
      </p:sp>
      <p:sp>
        <p:nvSpPr>
          <p:cNvPr id="4" name="Slide Number Placeholder 3">
            <a:extLst>
              <a:ext uri="{FF2B5EF4-FFF2-40B4-BE49-F238E27FC236}">
                <a16:creationId xmlns:a16="http://schemas.microsoft.com/office/drawing/2014/main" id="{D7C97A0D-BA0C-4B69-9C82-5552EBB8C2F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Tree>
    <p:extLst>
      <p:ext uri="{BB962C8B-B14F-4D97-AF65-F5344CB8AC3E}">
        <p14:creationId xmlns:p14="http://schemas.microsoft.com/office/powerpoint/2010/main" val="3801944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D8CB6-CA61-43F9-B4A3-DB27139B9E5C}"/>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2ED2B9F9-99F0-4C33-876D-555B57C9AA2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EF9B0D0-9CE2-4B19-87B7-E8B075639AB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17</a:t>
            </a:fld>
            <a:endParaRPr lang="en"/>
          </a:p>
        </p:txBody>
      </p:sp>
      <p:pic>
        <p:nvPicPr>
          <p:cNvPr id="6" name="Picture 5">
            <a:extLst>
              <a:ext uri="{FF2B5EF4-FFF2-40B4-BE49-F238E27FC236}">
                <a16:creationId xmlns:a16="http://schemas.microsoft.com/office/drawing/2014/main" id="{B2F69C5F-4470-4609-B2D9-4BB68BA460A6}"/>
              </a:ext>
            </a:extLst>
          </p:cNvPr>
          <p:cNvPicPr>
            <a:picLocks noChangeAspect="1"/>
          </p:cNvPicPr>
          <p:nvPr/>
        </p:nvPicPr>
        <p:blipFill>
          <a:blip r:embed="rId2">
            <a:lum bright="-20000" contrast="40000"/>
          </a:blip>
          <a:stretch>
            <a:fillRect/>
          </a:stretch>
        </p:blipFill>
        <p:spPr>
          <a:xfrm>
            <a:off x="1787804" y="393405"/>
            <a:ext cx="5568392" cy="3876607"/>
          </a:xfrm>
          <a:prstGeom prst="rect">
            <a:avLst/>
          </a:prstGeom>
        </p:spPr>
      </p:pic>
    </p:spTree>
    <p:extLst>
      <p:ext uri="{BB962C8B-B14F-4D97-AF65-F5344CB8AC3E}">
        <p14:creationId xmlns:p14="http://schemas.microsoft.com/office/powerpoint/2010/main" val="2878279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6A9B-C571-4073-B328-2A67BD158D57}"/>
              </a:ext>
            </a:extLst>
          </p:cNvPr>
          <p:cNvSpPr>
            <a:spLocks noGrp="1"/>
          </p:cNvSpPr>
          <p:nvPr>
            <p:ph type="title"/>
          </p:nvPr>
        </p:nvSpPr>
        <p:spPr/>
        <p:txBody>
          <a:bodyPr/>
          <a:lstStyle/>
          <a:p>
            <a:r>
              <a:rPr lang="es-MX" sz="1800" b="1" i="0" u="none" strike="noStrike" baseline="0" dirty="0">
                <a:solidFill>
                  <a:srgbClr val="000081"/>
                </a:solidFill>
                <a:latin typeface="Arial" panose="020B0604020202020204" pitchFamily="34" charset="0"/>
              </a:rPr>
              <a:t>Objetivo Operacional de Tasas de Interés</a:t>
            </a:r>
            <a:endParaRPr lang="en-GB" dirty="0"/>
          </a:p>
        </p:txBody>
      </p:sp>
      <p:sp>
        <p:nvSpPr>
          <p:cNvPr id="3" name="Text Placeholder 2">
            <a:extLst>
              <a:ext uri="{FF2B5EF4-FFF2-40B4-BE49-F238E27FC236}">
                <a16:creationId xmlns:a16="http://schemas.microsoft.com/office/drawing/2014/main" id="{C785888C-C721-4228-ADCB-0111865CC0CC}"/>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Una vez alcanzada la consolidación de la estabilidad macroeconómica y el mayor desarrollo de los mercados financieros, establecer un objetivo operacional sobre las tasas de interés es un paso natural. De esta manera, la adopción de la tasa de fondeo interbancario a un día como objetivo operacional en sustitución del “corto” concluye la transición iniciada en 2003. </a:t>
            </a:r>
            <a:endParaRPr lang="en-GB" dirty="0"/>
          </a:p>
        </p:txBody>
      </p:sp>
      <p:sp>
        <p:nvSpPr>
          <p:cNvPr id="4" name="Slide Number Placeholder 3">
            <a:extLst>
              <a:ext uri="{FF2B5EF4-FFF2-40B4-BE49-F238E27FC236}">
                <a16:creationId xmlns:a16="http://schemas.microsoft.com/office/drawing/2014/main" id="{255019C3-0218-4833-85B7-9D0D81F2CE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Tree>
    <p:extLst>
      <p:ext uri="{BB962C8B-B14F-4D97-AF65-F5344CB8AC3E}">
        <p14:creationId xmlns:p14="http://schemas.microsoft.com/office/powerpoint/2010/main" val="3771915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ABC56-C432-4FE8-815E-3FF5828CEE30}"/>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EF8794A7-F919-4CAE-BDA9-CA4E593EC0B9}"/>
              </a:ext>
            </a:extLst>
          </p:cNvPr>
          <p:cNvSpPr>
            <a:spLocks noGrp="1"/>
          </p:cNvSpPr>
          <p:nvPr>
            <p:ph type="body" idx="1"/>
          </p:nvPr>
        </p:nvSpPr>
        <p:spPr/>
        <p:txBody>
          <a:bodyPr/>
          <a:lstStyle/>
          <a:p>
            <a:pPr algn="l"/>
            <a:r>
              <a:rPr lang="en-GB" sz="1800" b="0" i="0" u="none" strike="noStrike" baseline="0" dirty="0">
                <a:latin typeface="Arial" panose="020B0604020202020204" pitchFamily="34" charset="0"/>
              </a:rPr>
              <a:t>Los </a:t>
            </a:r>
            <a:r>
              <a:rPr lang="en-GB" sz="1800" b="0" i="0" u="none" strike="noStrike" baseline="0" dirty="0" err="1">
                <a:latin typeface="Arial" panose="020B0604020202020204" pitchFamily="34" charset="0"/>
              </a:rPr>
              <a:t>anuncios</a:t>
            </a:r>
            <a:r>
              <a:rPr lang="en-GB" sz="1800" b="0" i="0" u="none" strike="noStrike" baseline="0" dirty="0">
                <a:latin typeface="Arial" panose="020B0604020202020204" pitchFamily="34" charset="0"/>
              </a:rPr>
              <a:t> de </a:t>
            </a:r>
            <a:r>
              <a:rPr lang="es-MX" sz="1800" b="0" i="0" u="none" strike="noStrike" baseline="0" dirty="0">
                <a:latin typeface="Arial" panose="020B0604020202020204" pitchFamily="34" charset="0"/>
              </a:rPr>
              <a:t>política monetaria a partir de abril de 2004 han establecido tasas de interés mínimas, por lo que el mercado ha operado “de facto” siguiendo una tasa señalada por el Banco de México. V</a:t>
            </a:r>
          </a:p>
          <a:p>
            <a:pPr algn="l"/>
            <a:r>
              <a:rPr lang="es-MX" sz="1800" b="0" i="0" u="none" strike="noStrike" baseline="0" dirty="0">
                <a:latin typeface="Arial" panose="020B0604020202020204" pitchFamily="34" charset="0"/>
              </a:rPr>
              <a:t>ale la pena destacar que el último movimiento de las tasas de fondeo interbancario relacionado con un cambio en el “corto” fue en febrero de 2005. En este sentido, la migración formal a un objetivo operacional de tasas de interés se instrumentó sin alterar la forma en que el Banco de México lleva a cabo sus operaciones. </a:t>
            </a:r>
            <a:endParaRPr lang="en-GB" dirty="0"/>
          </a:p>
        </p:txBody>
      </p:sp>
      <p:sp>
        <p:nvSpPr>
          <p:cNvPr id="4" name="Slide Number Placeholder 3">
            <a:extLst>
              <a:ext uri="{FF2B5EF4-FFF2-40B4-BE49-F238E27FC236}">
                <a16:creationId xmlns:a16="http://schemas.microsoft.com/office/drawing/2014/main" id="{5E2C93C2-87B5-4B60-AE72-9D82C716165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19</a:t>
            </a:fld>
            <a:endParaRPr lang="en"/>
          </a:p>
        </p:txBody>
      </p:sp>
    </p:spTree>
    <p:extLst>
      <p:ext uri="{BB962C8B-B14F-4D97-AF65-F5344CB8AC3E}">
        <p14:creationId xmlns:p14="http://schemas.microsoft.com/office/powerpoint/2010/main" val="1762169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16"/>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Unidad IV. Bancos Centrales y Política Monetaria</a:t>
            </a:r>
            <a:endParaRPr dirty="0"/>
          </a:p>
        </p:txBody>
      </p:sp>
      <p:sp>
        <p:nvSpPr>
          <p:cNvPr id="486" name="Google Shape;486;p16"/>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s-MX" dirty="0"/>
              <a:t> </a:t>
            </a:r>
            <a:endParaRPr dirty="0"/>
          </a:p>
        </p:txBody>
      </p:sp>
      <p:sp>
        <p:nvSpPr>
          <p:cNvPr id="487" name="Google Shape;487;p16"/>
          <p:cNvSpPr txBox="1"/>
          <p:nvPr/>
        </p:nvSpPr>
        <p:spPr>
          <a:xfrm>
            <a:off x="7416725" y="3661925"/>
            <a:ext cx="1760400" cy="1204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endParaRPr sz="12000" dirty="0">
              <a:solidFill>
                <a:schemeClr val="accent2"/>
              </a:solidFill>
            </a:endParaRPr>
          </a:p>
        </p:txBody>
      </p:sp>
      <p:sp>
        <p:nvSpPr>
          <p:cNvPr id="488" name="Google Shape;488;p1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63E03-6380-4E64-AA8B-258C981B8C93}"/>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4AEB7048-A691-4C21-AC55-E97A4ABADF90}"/>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Para llevar a cabo el cambio hacia un objetivo operacional de tasas de interés se implementarán las adecuaciones siguientes a partir del 21 de enero de </a:t>
            </a:r>
            <a:r>
              <a:rPr lang="en-GB" sz="1800" b="0" i="0" u="none" strike="noStrike" baseline="0" dirty="0">
                <a:latin typeface="Arial" panose="020B0604020202020204" pitchFamily="34" charset="0"/>
              </a:rPr>
              <a:t>2008.</a:t>
            </a:r>
          </a:p>
          <a:p>
            <a:pPr algn="l"/>
            <a:r>
              <a:rPr lang="es-MX" sz="1800" b="0" i="0" u="none" strike="noStrike" baseline="0" dirty="0">
                <a:latin typeface="Arial" panose="020B0604020202020204" pitchFamily="34" charset="0"/>
              </a:rPr>
              <a:t>Se eliminó el objetivo operacional sobre el saldo diario (“corto”) de las cuentas corrientes de los bancos con el Banco de México y se sustituyó por una tasa objetivo para las operaciones de fondeo bancario a plazo </a:t>
            </a:r>
            <a:r>
              <a:rPr lang="en-GB" sz="1800" b="0" i="0" u="none" strike="noStrike" baseline="0" dirty="0">
                <a:latin typeface="Arial" panose="020B0604020202020204" pitchFamily="34" charset="0"/>
              </a:rPr>
              <a:t>de un día.</a:t>
            </a:r>
            <a:endParaRPr lang="en-GB" dirty="0"/>
          </a:p>
        </p:txBody>
      </p:sp>
      <p:sp>
        <p:nvSpPr>
          <p:cNvPr id="4" name="Slide Number Placeholder 3">
            <a:extLst>
              <a:ext uri="{FF2B5EF4-FFF2-40B4-BE49-F238E27FC236}">
                <a16:creationId xmlns:a16="http://schemas.microsoft.com/office/drawing/2014/main" id="{C7E9B462-77E4-46C7-B1BE-59787F379A3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20</a:t>
            </a:fld>
            <a:endParaRPr lang="en"/>
          </a:p>
        </p:txBody>
      </p:sp>
    </p:spTree>
    <p:extLst>
      <p:ext uri="{BB962C8B-B14F-4D97-AF65-F5344CB8AC3E}">
        <p14:creationId xmlns:p14="http://schemas.microsoft.com/office/powerpoint/2010/main" val="4035168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4F2E9-362B-4B10-8E91-468CC9527C2A}"/>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84AB15A5-B3F8-4603-9CF8-8339172E8146}"/>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Las operaciones de mercado abierto tendrán como objetivo llevar a cero el saldo agregado de las cuentas corrientes de los bancos al final del día.  </a:t>
            </a:r>
          </a:p>
          <a:p>
            <a:pPr algn="l"/>
            <a:r>
              <a:rPr lang="es-MX" sz="1800" b="0" i="0" u="none" strike="noStrike" baseline="0" dirty="0">
                <a:latin typeface="Arial" panose="020B0604020202020204" pitchFamily="34" charset="0"/>
              </a:rPr>
              <a:t>El Banco de México continuará inyectando o retirando toda la </a:t>
            </a:r>
            <a:r>
              <a:rPr lang="en-GB" sz="1800" b="0" i="0" u="none" strike="noStrike" baseline="0" dirty="0" err="1">
                <a:latin typeface="Arial" panose="020B0604020202020204" pitchFamily="34" charset="0"/>
              </a:rPr>
              <a:t>liquidez</a:t>
            </a:r>
            <a:r>
              <a:rPr lang="en-GB" sz="1800" b="0" i="0" u="none" strike="noStrike" baseline="0" dirty="0">
                <a:latin typeface="Arial" panose="020B0604020202020204" pitchFamily="34" charset="0"/>
              </a:rPr>
              <a:t> </a:t>
            </a:r>
            <a:r>
              <a:rPr lang="en-GB" sz="1800" b="0" i="0" u="none" strike="noStrike" baseline="0" dirty="0" err="1">
                <a:latin typeface="Arial" panose="020B0604020202020204" pitchFamily="34" charset="0"/>
              </a:rPr>
              <a:t>faltante</a:t>
            </a:r>
            <a:r>
              <a:rPr lang="en-GB" sz="1800" b="0" i="0" u="none" strike="noStrike" baseline="0" dirty="0">
                <a:latin typeface="Arial" panose="020B0604020202020204" pitchFamily="34" charset="0"/>
              </a:rPr>
              <a:t> o </a:t>
            </a:r>
            <a:r>
              <a:rPr lang="en-GB" sz="1800" b="0" i="0" u="none" strike="noStrike" baseline="0" dirty="0" err="1">
                <a:latin typeface="Arial" panose="020B0604020202020204" pitchFamily="34" charset="0"/>
              </a:rPr>
              <a:t>sobrante</a:t>
            </a:r>
            <a:r>
              <a:rPr lang="en-GB" sz="1800" b="0" i="0" u="none" strike="noStrike" baseline="0" dirty="0">
                <a:latin typeface="Arial" panose="020B0604020202020204" pitchFamily="34" charset="0"/>
              </a:rPr>
              <a:t> del </a:t>
            </a:r>
            <a:r>
              <a:rPr lang="en-GB" sz="1800" b="0" i="0" u="none" strike="noStrike" baseline="0" dirty="0" err="1">
                <a:latin typeface="Arial" panose="020B0604020202020204" pitchFamily="34" charset="0"/>
              </a:rPr>
              <a:t>sistema</a:t>
            </a:r>
            <a:r>
              <a:rPr lang="en-GB" sz="1800" b="0" i="0" u="none" strike="noStrike" baseline="0" dirty="0">
                <a:latin typeface="Arial" panose="020B0604020202020204" pitchFamily="34" charset="0"/>
              </a:rPr>
              <a:t> a </a:t>
            </a:r>
            <a:r>
              <a:rPr lang="en-GB" sz="1800" b="0" i="0" u="none" strike="noStrike" baseline="0" dirty="0" err="1">
                <a:latin typeface="Arial" panose="020B0604020202020204" pitchFamily="34" charset="0"/>
              </a:rPr>
              <a:t>través</a:t>
            </a:r>
            <a:r>
              <a:rPr lang="en-GB" sz="1800" b="0" i="0" u="none" strike="noStrike" baseline="0" dirty="0">
                <a:latin typeface="Arial" panose="020B0604020202020204" pitchFamily="34" charset="0"/>
              </a:rPr>
              <a:t> de </a:t>
            </a:r>
            <a:r>
              <a:rPr lang="en-GB" sz="1800" b="0" i="0" u="none" strike="noStrike" baseline="0" dirty="0" err="1">
                <a:latin typeface="Arial" panose="020B0604020202020204" pitchFamily="34" charset="0"/>
              </a:rPr>
              <a:t>estas</a:t>
            </a:r>
            <a:r>
              <a:rPr lang="en-GB" sz="1800" b="0" i="0" u="none" strike="noStrike" baseline="0" dirty="0">
                <a:latin typeface="Arial" panose="020B0604020202020204" pitchFamily="34" charset="0"/>
              </a:rPr>
              <a:t> </a:t>
            </a:r>
            <a:r>
              <a:rPr lang="en-GB" sz="1800" b="0" i="0" u="none" strike="noStrike" baseline="0" dirty="0" err="1">
                <a:latin typeface="Arial" panose="020B0604020202020204" pitchFamily="34" charset="0"/>
              </a:rPr>
              <a:t>operaciones</a:t>
            </a:r>
            <a:r>
              <a:rPr lang="en-GB" sz="1800" b="0" i="0" u="none" strike="noStrike" baseline="0" dirty="0">
                <a:latin typeface="Arial" panose="020B0604020202020204" pitchFamily="34" charset="0"/>
              </a:rPr>
              <a:t>.</a:t>
            </a:r>
            <a:endParaRPr lang="en-GB" dirty="0"/>
          </a:p>
        </p:txBody>
      </p:sp>
      <p:sp>
        <p:nvSpPr>
          <p:cNvPr id="4" name="Slide Number Placeholder 3">
            <a:extLst>
              <a:ext uri="{FF2B5EF4-FFF2-40B4-BE49-F238E27FC236}">
                <a16:creationId xmlns:a16="http://schemas.microsoft.com/office/drawing/2014/main" id="{B2747B2C-9830-4A6C-B904-1A7C0BF7CB4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21</a:t>
            </a:fld>
            <a:endParaRPr lang="en"/>
          </a:p>
        </p:txBody>
      </p:sp>
    </p:spTree>
    <p:extLst>
      <p:ext uri="{BB962C8B-B14F-4D97-AF65-F5344CB8AC3E}">
        <p14:creationId xmlns:p14="http://schemas.microsoft.com/office/powerpoint/2010/main" val="12479666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4CAC1-EC9E-4FF2-A918-94E16D5E3177}"/>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042FD3FC-9DC5-4D6F-BFB8-9BC54C5D102D}"/>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Las tasas a las que se remuneran excedentes en las cuentas corrientes o se cobran los sobregiros seguirán siendo de </a:t>
            </a:r>
            <a:r>
              <a:rPr lang="es-MX" sz="1800" b="0" i="0" u="none" strike="noStrike" baseline="0" dirty="0">
                <a:highlight>
                  <a:srgbClr val="FFFF00"/>
                </a:highlight>
                <a:latin typeface="Arial" panose="020B0604020202020204" pitchFamily="34" charset="0"/>
              </a:rPr>
              <a:t>cero</a:t>
            </a:r>
            <a:r>
              <a:rPr lang="es-MX" sz="1800" b="0" i="0" u="none" strike="noStrike" baseline="0" dirty="0">
                <a:latin typeface="Arial" panose="020B0604020202020204" pitchFamily="34" charset="0"/>
              </a:rPr>
              <a:t> y de </a:t>
            </a:r>
            <a:r>
              <a:rPr lang="es-MX" sz="1800" b="0" i="0" u="none" strike="noStrike" baseline="0" dirty="0">
                <a:highlight>
                  <a:srgbClr val="FFFF00"/>
                </a:highlight>
                <a:latin typeface="Arial" panose="020B0604020202020204" pitchFamily="34" charset="0"/>
              </a:rPr>
              <a:t>dos veces la tasa de fondeo bancario </a:t>
            </a:r>
            <a:r>
              <a:rPr lang="es-MX" sz="1800" b="0" i="0" u="none" strike="noStrike" baseline="0" dirty="0">
                <a:latin typeface="Arial" panose="020B0604020202020204" pitchFamily="34" charset="0"/>
              </a:rPr>
              <a:t>a plazo de un día, respectivamente.</a:t>
            </a:r>
            <a:endParaRPr lang="en-GB" dirty="0"/>
          </a:p>
        </p:txBody>
      </p:sp>
      <p:sp>
        <p:nvSpPr>
          <p:cNvPr id="4" name="Slide Number Placeholder 3">
            <a:extLst>
              <a:ext uri="{FF2B5EF4-FFF2-40B4-BE49-F238E27FC236}">
                <a16:creationId xmlns:a16="http://schemas.microsoft.com/office/drawing/2014/main" id="{3B9A5993-2FE3-40E7-8653-71E44480255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22</a:t>
            </a:fld>
            <a:endParaRPr lang="en"/>
          </a:p>
        </p:txBody>
      </p:sp>
    </p:spTree>
    <p:extLst>
      <p:ext uri="{BB962C8B-B14F-4D97-AF65-F5344CB8AC3E}">
        <p14:creationId xmlns:p14="http://schemas.microsoft.com/office/powerpoint/2010/main" val="2357445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84C13-4AB5-4157-AE20-D470A3746121}"/>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ABF7DEEE-F712-4940-8F84-5011168FF00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A2FD26D-C5A6-42D4-8A55-383E426728E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23</a:t>
            </a:fld>
            <a:endParaRPr lang="en"/>
          </a:p>
        </p:txBody>
      </p:sp>
      <p:pic>
        <p:nvPicPr>
          <p:cNvPr id="6" name="Picture 5">
            <a:extLst>
              <a:ext uri="{FF2B5EF4-FFF2-40B4-BE49-F238E27FC236}">
                <a16:creationId xmlns:a16="http://schemas.microsoft.com/office/drawing/2014/main" id="{37DB7026-B3AA-4C4F-9573-C4EF8BCDA2A3}"/>
              </a:ext>
            </a:extLst>
          </p:cNvPr>
          <p:cNvPicPr>
            <a:picLocks noChangeAspect="1"/>
          </p:cNvPicPr>
          <p:nvPr/>
        </p:nvPicPr>
        <p:blipFill>
          <a:blip r:embed="rId2">
            <a:lum bright="-20000" contrast="40000"/>
          </a:blip>
          <a:stretch>
            <a:fillRect/>
          </a:stretch>
        </p:blipFill>
        <p:spPr>
          <a:xfrm>
            <a:off x="751437" y="729370"/>
            <a:ext cx="7641125" cy="3684760"/>
          </a:xfrm>
          <a:prstGeom prst="rect">
            <a:avLst/>
          </a:prstGeom>
        </p:spPr>
      </p:pic>
    </p:spTree>
    <p:extLst>
      <p:ext uri="{BB962C8B-B14F-4D97-AF65-F5344CB8AC3E}">
        <p14:creationId xmlns:p14="http://schemas.microsoft.com/office/powerpoint/2010/main" val="28372136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E5C75-413A-4BE8-9382-E0DD9ADE9F85}"/>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37DCF8D8-7E74-4012-B2F2-6437EBCE8C4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C186178-6167-4D82-A390-6E36EFC9241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24</a:t>
            </a:fld>
            <a:endParaRPr lang="en"/>
          </a:p>
        </p:txBody>
      </p:sp>
      <p:pic>
        <p:nvPicPr>
          <p:cNvPr id="6" name="Picture 5">
            <a:extLst>
              <a:ext uri="{FF2B5EF4-FFF2-40B4-BE49-F238E27FC236}">
                <a16:creationId xmlns:a16="http://schemas.microsoft.com/office/drawing/2014/main" id="{E01A9F7B-3760-42B3-9499-4AA51A66C1A3}"/>
              </a:ext>
            </a:extLst>
          </p:cNvPr>
          <p:cNvPicPr>
            <a:picLocks noChangeAspect="1"/>
          </p:cNvPicPr>
          <p:nvPr/>
        </p:nvPicPr>
        <p:blipFill>
          <a:blip r:embed="rId2">
            <a:lum bright="-20000" contrast="40000"/>
          </a:blip>
          <a:stretch>
            <a:fillRect/>
          </a:stretch>
        </p:blipFill>
        <p:spPr>
          <a:xfrm>
            <a:off x="805758" y="801797"/>
            <a:ext cx="7532483" cy="3539905"/>
          </a:xfrm>
          <a:prstGeom prst="rect">
            <a:avLst/>
          </a:prstGeom>
        </p:spPr>
      </p:pic>
    </p:spTree>
    <p:extLst>
      <p:ext uri="{BB962C8B-B14F-4D97-AF65-F5344CB8AC3E}">
        <p14:creationId xmlns:p14="http://schemas.microsoft.com/office/powerpoint/2010/main" val="3986970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A37CB2-36BE-4C6C-8408-7ACB7096CDB2}"/>
              </a:ext>
            </a:extLst>
          </p:cNvPr>
          <p:cNvSpPr>
            <a:spLocks noGrp="1"/>
          </p:cNvSpPr>
          <p:nvPr>
            <p:ph type="title"/>
          </p:nvPr>
        </p:nvSpPr>
        <p:spPr/>
        <p:txBody>
          <a:bodyPr/>
          <a:lstStyle/>
          <a:p>
            <a:r>
              <a:rPr lang="es-MX" dirty="0"/>
              <a:t>Historia del Banco de México</a:t>
            </a:r>
            <a:endParaRPr lang="en-GB" dirty="0"/>
          </a:p>
        </p:txBody>
      </p:sp>
      <p:sp>
        <p:nvSpPr>
          <p:cNvPr id="6" name="Text Placeholder 5">
            <a:extLst>
              <a:ext uri="{FF2B5EF4-FFF2-40B4-BE49-F238E27FC236}">
                <a16:creationId xmlns:a16="http://schemas.microsoft.com/office/drawing/2014/main" id="{B96F7623-965E-4F74-BE97-AC36FC14E02F}"/>
              </a:ext>
            </a:extLst>
          </p:cNvPr>
          <p:cNvSpPr>
            <a:spLocks noGrp="1"/>
          </p:cNvSpPr>
          <p:nvPr>
            <p:ph type="body" idx="1"/>
          </p:nvPr>
        </p:nvSpPr>
        <p:spPr/>
        <p:txBody>
          <a:bodyPr/>
          <a:lstStyle/>
          <a:p>
            <a:r>
              <a:rPr lang="en-GB" dirty="0">
                <a:hlinkClick r:id="rId2"/>
              </a:rPr>
              <a:t>https://www.banxico.org.mx/publicaciones-y-prensa/videos-comunicacion-banco-m.html#saltos</a:t>
            </a:r>
            <a:r>
              <a:rPr lang="en-GB" dirty="0"/>
              <a:t> </a:t>
            </a:r>
          </a:p>
          <a:p>
            <a:r>
              <a:rPr lang="en-GB" dirty="0">
                <a:hlinkClick r:id="rId3"/>
              </a:rPr>
              <a:t>https://www.banxico.org.mx/conociendo-banxico/semblanza-historica-historia-.html</a:t>
            </a:r>
            <a:r>
              <a:rPr lang="en-GB" dirty="0"/>
              <a:t> </a:t>
            </a:r>
            <a:endParaRPr lang="en-GB" dirty="0">
              <a:solidFill>
                <a:schemeClr val="accent2"/>
              </a:solidFill>
            </a:endParaRPr>
          </a:p>
          <a:p>
            <a:r>
              <a:rPr lang="en-GB" dirty="0">
                <a:solidFill>
                  <a:schemeClr val="accent2"/>
                </a:solidFill>
              </a:rPr>
              <a:t>BCE</a:t>
            </a:r>
          </a:p>
          <a:p>
            <a:r>
              <a:rPr lang="en-GB" dirty="0">
                <a:hlinkClick r:id="rId4"/>
              </a:rPr>
              <a:t>https://www.youtube.com/watch?v=WUJXmcZGfh0</a:t>
            </a:r>
            <a:r>
              <a:rPr lang="en-GB" dirty="0"/>
              <a:t> </a:t>
            </a:r>
          </a:p>
          <a:p>
            <a:r>
              <a:rPr lang="en-GB" dirty="0"/>
              <a:t>https://www.youtube.com/watch?v=vGlpc7Uy_Og</a:t>
            </a:r>
          </a:p>
        </p:txBody>
      </p:sp>
      <p:sp>
        <p:nvSpPr>
          <p:cNvPr id="4" name="Slide Number Placeholder 3">
            <a:extLst>
              <a:ext uri="{FF2B5EF4-FFF2-40B4-BE49-F238E27FC236}">
                <a16:creationId xmlns:a16="http://schemas.microsoft.com/office/drawing/2014/main" id="{1C19DB2F-A95D-4DDA-8C62-7E67780E979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1173708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A3735-AE14-4ED3-B8D4-37823D6BBD57}"/>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C48B1511-E113-4F26-999D-477F435AE7AB}"/>
              </a:ext>
            </a:extLst>
          </p:cNvPr>
          <p:cNvSpPr>
            <a:spLocks noGrp="1"/>
          </p:cNvSpPr>
          <p:nvPr>
            <p:ph type="body" idx="1"/>
          </p:nvPr>
        </p:nvSpPr>
        <p:spPr/>
        <p:txBody>
          <a:bodyPr/>
          <a:lstStyle/>
          <a:p>
            <a:r>
              <a:rPr lang="en-GB"/>
              <a:t>https://www.cnbc.com/2018/08/06/china-monetary-policy-how-pboc-controls-money-supply-interest-rate.html</a:t>
            </a:r>
          </a:p>
        </p:txBody>
      </p:sp>
      <p:sp>
        <p:nvSpPr>
          <p:cNvPr id="4" name="Slide Number Placeholder 3">
            <a:extLst>
              <a:ext uri="{FF2B5EF4-FFF2-40B4-BE49-F238E27FC236}">
                <a16:creationId xmlns:a16="http://schemas.microsoft.com/office/drawing/2014/main" id="{42D8D5DA-1782-450E-A91A-FD813A6E5D4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4082437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39575F0-662C-4AD2-9E92-2B1F1018F84A}"/>
              </a:ext>
            </a:extLst>
          </p:cNvPr>
          <p:cNvSpPr>
            <a:spLocks noGrp="1"/>
          </p:cNvSpPr>
          <p:nvPr>
            <p:ph type="body" idx="1"/>
          </p:nvPr>
        </p:nvSpPr>
        <p:spPr>
          <a:xfrm>
            <a:off x="1073700" y="649650"/>
            <a:ext cx="6996600" cy="1922100"/>
          </a:xfrm>
        </p:spPr>
        <p:txBody>
          <a:bodyPr/>
          <a:lstStyle/>
          <a:p>
            <a:pPr algn="l"/>
            <a:r>
              <a:rPr lang="es-MX" sz="1800" b="0" i="0" u="none" strike="noStrike" baseline="0" dirty="0">
                <a:latin typeface="Arial" panose="020B0604020202020204" pitchFamily="34" charset="0"/>
              </a:rPr>
              <a:t>Los bancos centrales hacen un análisis continuo de la evolución de los precios y de las perspectivas inflacionarias como apoyo en la conducción de su política monetaria. También dan seguimiento a los principales indicadores económicos determinantes de la inflación, entre los que destacan: el entorno externo y el tipo de cambio; las remuneraciones, salarios, empleo y costos unitarios de la mano de obra; la oferta y demanda agregadas; precios administrados y concertados; finanzas públicas; y, agregados monetarios y </a:t>
            </a:r>
            <a:r>
              <a:rPr lang="en-GB" sz="1800" b="0" i="0" u="none" strike="noStrike" baseline="0" dirty="0" err="1">
                <a:latin typeface="Arial" panose="020B0604020202020204" pitchFamily="34" charset="0"/>
              </a:rPr>
              <a:t>crediticios</a:t>
            </a:r>
            <a:endParaRPr lang="en-GB" dirty="0"/>
          </a:p>
        </p:txBody>
      </p:sp>
      <p:sp>
        <p:nvSpPr>
          <p:cNvPr id="4" name="Slide Number Placeholder 3">
            <a:extLst>
              <a:ext uri="{FF2B5EF4-FFF2-40B4-BE49-F238E27FC236}">
                <a16:creationId xmlns:a16="http://schemas.microsoft.com/office/drawing/2014/main" id="{C5F823F1-413A-4C37-98F8-037EDBB6A93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spTree>
    <p:extLst>
      <p:ext uri="{BB962C8B-B14F-4D97-AF65-F5344CB8AC3E}">
        <p14:creationId xmlns:p14="http://schemas.microsoft.com/office/powerpoint/2010/main" val="3547361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FF726-D3F4-4543-A32B-D4E600DB8D0D}"/>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16F692F6-8D43-4297-A2FD-79E8623C1CAE}"/>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Un banco central no puede controlar directamente la inflación ni las variables que la determinan. </a:t>
            </a:r>
          </a:p>
          <a:p>
            <a:pPr algn="l"/>
            <a:r>
              <a:rPr lang="es-MX" sz="1800" b="0" i="0" u="none" strike="noStrike" baseline="0" dirty="0">
                <a:latin typeface="Arial" panose="020B0604020202020204" pitchFamily="34" charset="0"/>
              </a:rPr>
              <a:t>Sin embargo, los bancos centrales sí cuentan con los instrumentos necesarios para afectar de manera directa a un grupo de variables nominales que, a su vez, tienen impacto sobre los determinantes de la </a:t>
            </a:r>
            <a:r>
              <a:rPr lang="en-GB" sz="1800" b="0" i="0" u="none" strike="noStrike" baseline="0" dirty="0" err="1">
                <a:latin typeface="Arial" panose="020B0604020202020204" pitchFamily="34" charset="0"/>
              </a:rPr>
              <a:t>inflación</a:t>
            </a:r>
            <a:r>
              <a:rPr lang="en-GB" sz="1800" b="0" i="0" u="none" strike="noStrike" baseline="0" dirty="0">
                <a:latin typeface="Arial" panose="020B0604020202020204" pitchFamily="34" charset="0"/>
              </a:rPr>
              <a:t>.</a:t>
            </a:r>
            <a:endParaRPr lang="en-GB" dirty="0"/>
          </a:p>
        </p:txBody>
      </p:sp>
      <p:sp>
        <p:nvSpPr>
          <p:cNvPr id="4" name="Slide Number Placeholder 3">
            <a:extLst>
              <a:ext uri="{FF2B5EF4-FFF2-40B4-BE49-F238E27FC236}">
                <a16:creationId xmlns:a16="http://schemas.microsoft.com/office/drawing/2014/main" id="{1E0F0491-A452-4BD0-9C5E-80889B1B64F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a:p>
        </p:txBody>
      </p:sp>
    </p:spTree>
    <p:extLst>
      <p:ext uri="{BB962C8B-B14F-4D97-AF65-F5344CB8AC3E}">
        <p14:creationId xmlns:p14="http://schemas.microsoft.com/office/powerpoint/2010/main" val="3218676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08320-C9A2-4753-B950-3B011B6887E1}"/>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2D40D159-BAA4-4046-BB5D-1E6D9AB36739}"/>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A este grupo de variables se les conoce como “objetivos operacionales” y comprenden, entre otras, a </a:t>
            </a:r>
          </a:p>
          <a:p>
            <a:pPr lvl="1"/>
            <a:r>
              <a:rPr lang="es-MX" sz="1600" dirty="0">
                <a:latin typeface="Arial" panose="020B0604020202020204" pitchFamily="34" charset="0"/>
              </a:rPr>
              <a:t>L</a:t>
            </a:r>
            <a:r>
              <a:rPr lang="es-MX" sz="1600" b="0" i="0" u="none" strike="noStrike" baseline="0" dirty="0">
                <a:latin typeface="Arial" panose="020B0604020202020204" pitchFamily="34" charset="0"/>
              </a:rPr>
              <a:t>as tasas de interés de corto plazo</a:t>
            </a:r>
          </a:p>
          <a:p>
            <a:pPr lvl="1"/>
            <a:r>
              <a:rPr lang="es-MX" sz="1600" dirty="0">
                <a:latin typeface="Arial" panose="020B0604020202020204" pitchFamily="34" charset="0"/>
              </a:rPr>
              <a:t>L</a:t>
            </a:r>
            <a:r>
              <a:rPr lang="es-MX" sz="1600" b="0" i="0" u="none" strike="noStrike" baseline="0" dirty="0">
                <a:latin typeface="Arial" panose="020B0604020202020204" pitchFamily="34" charset="0"/>
              </a:rPr>
              <a:t>os saldos de las cuentas corrientes de la banca en el banco central. </a:t>
            </a:r>
          </a:p>
          <a:p>
            <a:pPr algn="l"/>
            <a:r>
              <a:rPr lang="es-MX" sz="1800" b="0" i="0" u="none" strike="noStrike" baseline="0" dirty="0">
                <a:latin typeface="Arial" panose="020B0604020202020204" pitchFamily="34" charset="0"/>
              </a:rPr>
              <a:t>En la instrumentación de su política monetaria el banco central debe elegir uno de estos objetivos </a:t>
            </a:r>
            <a:r>
              <a:rPr lang="en-GB" sz="1800" b="0" i="0" u="none" strike="noStrike" baseline="0" dirty="0" err="1">
                <a:latin typeface="Arial" panose="020B0604020202020204" pitchFamily="34" charset="0"/>
              </a:rPr>
              <a:t>operacionales</a:t>
            </a:r>
            <a:r>
              <a:rPr lang="en-GB" sz="1800" b="0" i="0" u="none" strike="noStrike" baseline="0" dirty="0">
                <a:latin typeface="Arial" panose="020B0604020202020204" pitchFamily="34" charset="0"/>
              </a:rPr>
              <a:t>.</a:t>
            </a:r>
            <a:endParaRPr lang="en-GB" dirty="0"/>
          </a:p>
        </p:txBody>
      </p:sp>
      <p:sp>
        <p:nvSpPr>
          <p:cNvPr id="4" name="Slide Number Placeholder 3">
            <a:extLst>
              <a:ext uri="{FF2B5EF4-FFF2-40B4-BE49-F238E27FC236}">
                <a16:creationId xmlns:a16="http://schemas.microsoft.com/office/drawing/2014/main" id="{9F6442B9-4094-4490-A60D-D6A153BFB2A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spTree>
    <p:extLst>
      <p:ext uri="{BB962C8B-B14F-4D97-AF65-F5344CB8AC3E}">
        <p14:creationId xmlns:p14="http://schemas.microsoft.com/office/powerpoint/2010/main" val="399990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3ED59-CD29-42E6-B4DF-888D74F1A6F0}"/>
              </a:ext>
            </a:extLst>
          </p:cNvPr>
          <p:cNvSpPr>
            <a:spLocks noGrp="1"/>
          </p:cNvSpPr>
          <p:nvPr>
            <p:ph type="title"/>
          </p:nvPr>
        </p:nvSpPr>
        <p:spPr/>
        <p:txBody>
          <a:bodyPr/>
          <a:lstStyle/>
          <a:p>
            <a:r>
              <a:rPr lang="es-MX" sz="1800" b="1" i="0" u="none" strike="noStrike" baseline="0" dirty="0">
                <a:solidFill>
                  <a:srgbClr val="000081"/>
                </a:solidFill>
                <a:latin typeface="Arial" panose="020B0604020202020204" pitchFamily="34" charset="0"/>
              </a:rPr>
              <a:t>Objetivo Sobre Saldos en las Cuentas Corrientes – El “Corto”</a:t>
            </a:r>
            <a:endParaRPr lang="en-GB" dirty="0"/>
          </a:p>
        </p:txBody>
      </p:sp>
      <p:sp>
        <p:nvSpPr>
          <p:cNvPr id="3" name="Text Placeholder 2">
            <a:extLst>
              <a:ext uri="{FF2B5EF4-FFF2-40B4-BE49-F238E27FC236}">
                <a16:creationId xmlns:a16="http://schemas.microsoft.com/office/drawing/2014/main" id="{98E951AF-41F9-48FD-BED0-0638D89C93E6}"/>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Desde septiembre de 1995 el Banco de México ha instrumentado su política monetaria a través de un objetivo sobre las cuentas corrientes de la banca. En términos generales, la implantación de una política monetaria neutral </a:t>
            </a:r>
            <a:r>
              <a:rPr lang="en-GB" sz="1800" b="0" i="0" u="none" strike="noStrike" baseline="0" dirty="0">
                <a:latin typeface="Arial" panose="020B0604020202020204" pitchFamily="34" charset="0"/>
              </a:rPr>
              <a:t>bajo </a:t>
            </a:r>
            <a:r>
              <a:rPr lang="en-GB" sz="1800" b="0" i="0" u="none" strike="noStrike" baseline="0" dirty="0" err="1">
                <a:latin typeface="Arial" panose="020B0604020202020204" pitchFamily="34" charset="0"/>
              </a:rPr>
              <a:t>este</a:t>
            </a:r>
            <a:r>
              <a:rPr lang="en-GB" sz="1800" b="0" i="0" u="none" strike="noStrike" baseline="0" dirty="0">
                <a:latin typeface="Arial" panose="020B0604020202020204" pitchFamily="34" charset="0"/>
              </a:rPr>
              <a:t> </a:t>
            </a:r>
            <a:r>
              <a:rPr lang="en-GB" sz="1800" b="0" i="0" u="none" strike="noStrike" baseline="0" dirty="0" err="1">
                <a:latin typeface="Arial" panose="020B0604020202020204" pitchFamily="34" charset="0"/>
              </a:rPr>
              <a:t>esquema</a:t>
            </a:r>
            <a:r>
              <a:rPr lang="en-GB" sz="1800" b="0" i="0" u="none" strike="noStrike" baseline="0" dirty="0">
                <a:latin typeface="Arial" panose="020B0604020202020204" pitchFamily="34" charset="0"/>
              </a:rPr>
              <a:t> equivale a </a:t>
            </a:r>
            <a:r>
              <a:rPr lang="en-GB" sz="1800" b="0" i="0" u="none" strike="noStrike" baseline="0" dirty="0" err="1">
                <a:latin typeface="Arial" panose="020B0604020202020204" pitchFamily="34" charset="0"/>
              </a:rPr>
              <a:t>inyectar</a:t>
            </a:r>
            <a:r>
              <a:rPr lang="en-GB" sz="1800" b="0" i="0" u="none" strike="noStrike" baseline="0" dirty="0">
                <a:latin typeface="Arial" panose="020B0604020202020204" pitchFamily="34" charset="0"/>
              </a:rPr>
              <a:t> o </a:t>
            </a:r>
            <a:r>
              <a:rPr lang="en-GB" sz="1800" b="0" i="0" u="none" strike="noStrike" baseline="0" dirty="0" err="1">
                <a:latin typeface="Arial" panose="020B0604020202020204" pitchFamily="34" charset="0"/>
              </a:rPr>
              <a:t>retirar</a:t>
            </a:r>
            <a:r>
              <a:rPr lang="en-GB" sz="1800" b="0" i="0" u="none" strike="noStrike" baseline="0" dirty="0">
                <a:latin typeface="Arial" panose="020B0604020202020204" pitchFamily="34" charset="0"/>
              </a:rPr>
              <a:t> </a:t>
            </a:r>
            <a:r>
              <a:rPr lang="en-GB" sz="1800" b="0" i="0" u="none" strike="noStrike" baseline="0" dirty="0" err="1">
                <a:latin typeface="Arial" panose="020B0604020202020204" pitchFamily="34" charset="0"/>
              </a:rPr>
              <a:t>toda</a:t>
            </a:r>
            <a:r>
              <a:rPr lang="en-GB" sz="1800" b="0" i="0" u="none" strike="noStrike" baseline="0" dirty="0">
                <a:latin typeface="Arial" panose="020B0604020202020204" pitchFamily="34" charset="0"/>
              </a:rPr>
              <a:t> la </a:t>
            </a:r>
            <a:r>
              <a:rPr lang="en-GB" sz="1800" b="0" i="0" u="none" strike="noStrike" baseline="0" dirty="0" err="1">
                <a:latin typeface="Arial" panose="020B0604020202020204" pitchFamily="34" charset="0"/>
              </a:rPr>
              <a:t>liquidez</a:t>
            </a:r>
            <a:r>
              <a:rPr lang="en-GB" sz="1800" b="0" i="0" u="none" strike="noStrike" baseline="0" dirty="0">
                <a:latin typeface="Arial" panose="020B0604020202020204" pitchFamily="34" charset="0"/>
              </a:rPr>
              <a:t> </a:t>
            </a:r>
            <a:r>
              <a:rPr lang="en-GB" sz="1800" b="0" i="0" u="none" strike="noStrike" baseline="0" dirty="0" err="1">
                <a:latin typeface="Arial" panose="020B0604020202020204" pitchFamily="34" charset="0"/>
              </a:rPr>
              <a:t>necesaria</a:t>
            </a:r>
            <a:r>
              <a:rPr lang="en-GB" sz="1800" b="0" i="0" u="none" strike="noStrike" baseline="0" dirty="0">
                <a:latin typeface="Arial" panose="020B0604020202020204" pitchFamily="34" charset="0"/>
              </a:rPr>
              <a:t>, a </a:t>
            </a:r>
            <a:r>
              <a:rPr lang="en-GB" sz="1800" b="0" i="0" u="none" strike="noStrike" baseline="0" dirty="0" err="1">
                <a:latin typeface="Arial" panose="020B0604020202020204" pitchFamily="34" charset="0"/>
              </a:rPr>
              <a:t>tasas</a:t>
            </a:r>
            <a:r>
              <a:rPr lang="en-GB" sz="1800" b="0" i="0" u="none" strike="noStrike" baseline="0" dirty="0">
                <a:latin typeface="Arial" panose="020B0604020202020204" pitchFamily="34" charset="0"/>
              </a:rPr>
              <a:t> </a:t>
            </a:r>
            <a:r>
              <a:rPr lang="es-MX" sz="1800" b="0" i="0" u="none" strike="noStrike" baseline="0" dirty="0">
                <a:latin typeface="Arial" panose="020B0604020202020204" pitchFamily="34" charset="0"/>
              </a:rPr>
              <a:t>de mercado, para que las cuentas corrientes finalicen el periodo de medición en cero. En cambio, cuando el banco central desea mantener una política restrictiva anuncia un saldo objetivo negativo, y, para una política monetaria expansiva, un </a:t>
            </a:r>
            <a:r>
              <a:rPr lang="en-GB" sz="1800" b="0" i="0" u="none" strike="noStrike" baseline="0" dirty="0" err="1">
                <a:latin typeface="Arial" panose="020B0604020202020204" pitchFamily="34" charset="0"/>
              </a:rPr>
              <a:t>saldo</a:t>
            </a:r>
            <a:r>
              <a:rPr lang="en-GB" sz="1800" b="0" i="0" u="none" strike="noStrike" baseline="0" dirty="0">
                <a:latin typeface="Arial" panose="020B0604020202020204" pitchFamily="34" charset="0"/>
              </a:rPr>
              <a:t> </a:t>
            </a:r>
            <a:r>
              <a:rPr lang="en-GB" sz="1800" b="0" i="0" u="none" strike="noStrike" baseline="0" dirty="0" err="1">
                <a:latin typeface="Arial" panose="020B0604020202020204" pitchFamily="34" charset="0"/>
              </a:rPr>
              <a:t>objetivo</a:t>
            </a:r>
            <a:r>
              <a:rPr lang="en-GB" sz="1800" b="0" i="0" u="none" strike="noStrike" baseline="0" dirty="0">
                <a:latin typeface="Arial" panose="020B0604020202020204" pitchFamily="34" charset="0"/>
              </a:rPr>
              <a:t> </a:t>
            </a:r>
            <a:r>
              <a:rPr lang="en-GB" sz="1800" b="0" i="0" u="none" strike="noStrike" baseline="0" dirty="0" err="1">
                <a:latin typeface="Arial" panose="020B0604020202020204" pitchFamily="34" charset="0"/>
              </a:rPr>
              <a:t>positivo</a:t>
            </a:r>
            <a:r>
              <a:rPr lang="en-GB" sz="1800" b="0" i="0" u="none" strike="noStrike" baseline="0" dirty="0">
                <a:latin typeface="Arial" panose="020B0604020202020204" pitchFamily="34" charset="0"/>
              </a:rPr>
              <a:t>.</a:t>
            </a:r>
            <a:endParaRPr lang="en-GB" dirty="0"/>
          </a:p>
        </p:txBody>
      </p:sp>
      <p:sp>
        <p:nvSpPr>
          <p:cNvPr id="4" name="Slide Number Placeholder 3">
            <a:extLst>
              <a:ext uri="{FF2B5EF4-FFF2-40B4-BE49-F238E27FC236}">
                <a16:creationId xmlns:a16="http://schemas.microsoft.com/office/drawing/2014/main" id="{9C71ABF4-7593-49F6-B1FA-9DE24D8B8A1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8</a:t>
            </a:fld>
            <a:endParaRPr lang="en"/>
          </a:p>
        </p:txBody>
      </p:sp>
    </p:spTree>
    <p:extLst>
      <p:ext uri="{BB962C8B-B14F-4D97-AF65-F5344CB8AC3E}">
        <p14:creationId xmlns:p14="http://schemas.microsoft.com/office/powerpoint/2010/main" val="2092024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94FAB-EFDC-4570-822D-E2D26CDB7695}"/>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7B3EE9A7-5193-4A29-82BD-2261B13903FD}"/>
              </a:ext>
            </a:extLst>
          </p:cNvPr>
          <p:cNvSpPr>
            <a:spLocks noGrp="1"/>
          </p:cNvSpPr>
          <p:nvPr>
            <p:ph type="body" idx="1"/>
          </p:nvPr>
        </p:nvSpPr>
        <p:spPr/>
        <p:txBody>
          <a:bodyPr/>
          <a:lstStyle/>
          <a:p>
            <a:pPr algn="l"/>
            <a:r>
              <a:rPr lang="es-MX" sz="1800" b="0" i="0" u="none" strike="noStrike" baseline="0" dirty="0">
                <a:latin typeface="Arial" panose="020B0604020202020204" pitchFamily="34" charset="0"/>
              </a:rPr>
              <a:t>Cuando existe un “corto” (saldo objetivo negativo) el banco central continúa inyectando toda la liquidez que el sistema necesita, sin embargo, una parte de ésta, el monto del “corto”, la provee a tasas de interés penales (actualmente dos veces la tasa de interés de fondeo interbancario a un día). Esta acción presiona las tasas de interés de mercado al alza pues los bancos buscan pedir prestados los fondos para evitar el pago de las tasas penales del banco </a:t>
            </a:r>
            <a:r>
              <a:rPr lang="en-GB" sz="1800" b="0" i="0" u="none" strike="noStrike" baseline="0" dirty="0">
                <a:latin typeface="Arial" panose="020B0604020202020204" pitchFamily="34" charset="0"/>
              </a:rPr>
              <a:t>central.</a:t>
            </a:r>
            <a:endParaRPr lang="en-GB" dirty="0"/>
          </a:p>
        </p:txBody>
      </p:sp>
      <p:sp>
        <p:nvSpPr>
          <p:cNvPr id="4" name="Slide Number Placeholder 3">
            <a:extLst>
              <a:ext uri="{FF2B5EF4-FFF2-40B4-BE49-F238E27FC236}">
                <a16:creationId xmlns:a16="http://schemas.microsoft.com/office/drawing/2014/main" id="{89D8D573-F0F4-4D31-9959-B61FF6950B5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9</a:t>
            </a:fld>
            <a:endParaRPr lang="en"/>
          </a:p>
        </p:txBody>
      </p:sp>
    </p:spTree>
    <p:extLst>
      <p:ext uri="{BB962C8B-B14F-4D97-AF65-F5344CB8AC3E}">
        <p14:creationId xmlns:p14="http://schemas.microsoft.com/office/powerpoint/2010/main" val="1857166241"/>
      </p:ext>
    </p:extLst>
  </p:cSld>
  <p:clrMapOvr>
    <a:masterClrMapping/>
  </p:clrMapOvr>
</p:sld>
</file>

<file path=ppt/theme/theme1.xml><?xml version="1.0" encoding="utf-8"?>
<a:theme xmlns:a="http://schemas.openxmlformats.org/drawingml/2006/main" name="Quince template">
  <a:themeElements>
    <a:clrScheme name="Custom 347">
      <a:dk1>
        <a:srgbClr val="28324A"/>
      </a:dk1>
      <a:lt1>
        <a:srgbClr val="FFFFFF"/>
      </a:lt1>
      <a:dk2>
        <a:srgbClr val="707685"/>
      </a:dk2>
      <a:lt2>
        <a:srgbClr val="E5E5E5"/>
      </a:lt2>
      <a:accent1>
        <a:srgbClr val="00CEF6"/>
      </a:accent1>
      <a:accent2>
        <a:srgbClr val="3C78D8"/>
      </a:accent2>
      <a:accent3>
        <a:srgbClr val="00A7C8"/>
      </a:accent3>
      <a:accent4>
        <a:srgbClr val="8EC400"/>
      </a:accent4>
      <a:accent5>
        <a:srgbClr val="AFF000"/>
      </a:accent5>
      <a:accent6>
        <a:srgbClr val="7F7F7F"/>
      </a:accent6>
      <a:hlink>
        <a:srgbClr val="28324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1215</TotalTime>
  <Words>1390</Words>
  <Application>Microsoft Office PowerPoint</Application>
  <PresentationFormat>On-screen Show (16:9)</PresentationFormat>
  <Paragraphs>68</Paragraphs>
  <Slides>24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Oswald</vt:lpstr>
      <vt:lpstr>Source Sans Pro</vt:lpstr>
      <vt:lpstr>Arial</vt:lpstr>
      <vt:lpstr>Quince template</vt:lpstr>
      <vt:lpstr>Teoría Monetaria</vt:lpstr>
      <vt:lpstr>Unidad IV. Bancos Centrales y Política Monetaria</vt:lpstr>
      <vt:lpstr>Historia del Banco de México</vt:lpstr>
      <vt:lpstr>PowerPoint Presentation</vt:lpstr>
      <vt:lpstr>PowerPoint Presentation</vt:lpstr>
      <vt:lpstr>PowerPoint Presentation</vt:lpstr>
      <vt:lpstr>PowerPoint Presentation</vt:lpstr>
      <vt:lpstr>Objetivo Sobre Saldos en las Cuentas Corrientes – El “Corto”</vt:lpstr>
      <vt:lpstr>PowerPoint Presentation</vt:lpstr>
      <vt:lpstr>PowerPoint Presentation</vt:lpstr>
      <vt:lpstr>PowerPoint Presentation</vt:lpstr>
      <vt:lpstr>PowerPoint Presentation</vt:lpstr>
      <vt:lpstr>PowerPoint Presentation</vt:lpstr>
      <vt:lpstr>PowerPoint Presentation</vt:lpstr>
      <vt:lpstr>Transición a un Objetivo Operacional de Tasas de Interés</vt:lpstr>
      <vt:lpstr>PowerPoint Presentation</vt:lpstr>
      <vt:lpstr>PowerPoint Presentation</vt:lpstr>
      <vt:lpstr>Objetivo Operacional de Tasas de Interés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Desequilibrios Macroeconómicos</dc:title>
  <dc:creator>Cristina Isabel Ibarra Armenta</dc:creator>
  <cp:lastModifiedBy>Cristina Isabel Ibarra Armenta</cp:lastModifiedBy>
  <cp:revision>61</cp:revision>
  <dcterms:modified xsi:type="dcterms:W3CDTF">2022-03-31T17:01:06Z</dcterms:modified>
</cp:coreProperties>
</file>