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0"/>
  </p:notesMasterIdLst>
  <p:sldIdLst>
    <p:sldId id="256" r:id="rId2"/>
    <p:sldId id="259" r:id="rId3"/>
    <p:sldId id="372" r:id="rId4"/>
    <p:sldId id="373" r:id="rId5"/>
    <p:sldId id="374" r:id="rId6"/>
    <p:sldId id="316" r:id="rId7"/>
    <p:sldId id="375" r:id="rId8"/>
    <p:sldId id="376" r:id="rId9"/>
  </p:sldIdLst>
  <p:sldSz cx="9144000" cy="5143500" type="screen16x9"/>
  <p:notesSz cx="6858000" cy="9144000"/>
  <p:embeddedFontLst>
    <p:embeddedFont>
      <p:font typeface="Oswald" panose="00000500000000000000" pitchFamily="2" charset="0"/>
      <p:regular r:id="rId11"/>
      <p:bold r:id="rId12"/>
    </p:embeddedFont>
    <p:embeddedFont>
      <p:font typeface="Source Sans Pro" panose="020B050303040302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98431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0"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Preguntas de repaso</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B733F-2428-4E55-96FE-4AC960BFCB0B}"/>
              </a:ext>
            </a:extLst>
          </p:cNvPr>
          <p:cNvSpPr>
            <a:spLocks noGrp="1"/>
          </p:cNvSpPr>
          <p:nvPr>
            <p:ph type="title"/>
          </p:nvPr>
        </p:nvSpPr>
        <p:spPr/>
        <p:txBody>
          <a:bodyPr/>
          <a:lstStyle/>
          <a:p>
            <a:r>
              <a:rPr lang="es-MX" dirty="0"/>
              <a:t>¿Qué es la información asimétrica y el riesgo moral?</a:t>
            </a:r>
            <a:endParaRPr lang="en-GB" dirty="0"/>
          </a:p>
        </p:txBody>
      </p:sp>
      <p:sp>
        <p:nvSpPr>
          <p:cNvPr id="4" name="Slide Number Placeholder 3">
            <a:extLst>
              <a:ext uri="{FF2B5EF4-FFF2-40B4-BE49-F238E27FC236}">
                <a16:creationId xmlns:a16="http://schemas.microsoft.com/office/drawing/2014/main" id="{BE624681-4AF0-4548-90FE-14560C1C6F1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6" name="Text Placeholder 5">
            <a:extLst>
              <a:ext uri="{FF2B5EF4-FFF2-40B4-BE49-F238E27FC236}">
                <a16:creationId xmlns:a16="http://schemas.microsoft.com/office/drawing/2014/main" id="{DEB05191-1D22-477A-89A2-9BBBE730952C}"/>
              </a:ext>
            </a:extLst>
          </p:cNvPr>
          <p:cNvSpPr>
            <a:spLocks noGrp="1"/>
          </p:cNvSpPr>
          <p:nvPr>
            <p:ph type="body" idx="1"/>
          </p:nvPr>
        </p:nvSpPr>
        <p:spPr/>
        <p:txBody>
          <a:bodyPr/>
          <a:lstStyle/>
          <a:p>
            <a:pPr algn="l"/>
            <a:r>
              <a:rPr lang="es-MX" sz="1800" b="0" i="0" u="none" strike="noStrike" baseline="0" dirty="0">
                <a:latin typeface="Berkeley-Book"/>
              </a:rPr>
              <a:t>La </a:t>
            </a:r>
            <a:r>
              <a:rPr lang="es-MX" sz="1800" b="0" i="1" u="none" strike="noStrike" baseline="0" dirty="0">
                <a:latin typeface="Berkeley-BookItalic"/>
              </a:rPr>
              <a:t>información asimétrica</a:t>
            </a:r>
            <a:r>
              <a:rPr lang="es-MX" sz="1800" b="0" i="0" u="none" strike="noStrike" baseline="0" dirty="0">
                <a:latin typeface="Berkeley-Book"/>
              </a:rPr>
              <a:t>, un aspecto importante de los mercados financieros, se presenta cuando el conocimiento insuficiente de una parte en relación con la otra parte implicada en una transacción hace imposible tomar decisiones exactas cuando ésta se realiza.</a:t>
            </a:r>
          </a:p>
          <a:p>
            <a:pPr algn="l"/>
            <a:r>
              <a:rPr lang="es-MX" sz="1800" b="0" i="0" u="none" strike="noStrike" baseline="0" dirty="0">
                <a:latin typeface="Berkeley-Book"/>
              </a:rPr>
              <a:t>La </a:t>
            </a:r>
            <a:r>
              <a:rPr lang="es-MX" sz="1800" b="0" i="1" u="none" strike="noStrike" baseline="0" dirty="0">
                <a:latin typeface="Berkeley-BookItalic"/>
              </a:rPr>
              <a:t>selección adversa </a:t>
            </a:r>
            <a:r>
              <a:rPr lang="es-MX" sz="1800" b="0" i="0" u="none" strike="noStrike" baseline="0" dirty="0">
                <a:latin typeface="Berkeley-Book"/>
              </a:rPr>
              <a:t>es un problema de información asimétrica que ocurre </a:t>
            </a:r>
            <a:r>
              <a:rPr lang="es-MX" sz="1800" b="0" i="1" u="none" strike="noStrike" baseline="0" dirty="0">
                <a:latin typeface="Berkeley-BookItalic"/>
              </a:rPr>
              <a:t>antes </a:t>
            </a:r>
            <a:r>
              <a:rPr lang="es-MX" sz="1800" b="0" i="0" u="none" strike="noStrike" baseline="0" dirty="0">
                <a:latin typeface="Berkeley-Book"/>
              </a:rPr>
              <a:t>de la transacción: los riesgos de crédito potencialmente malos son los que buscan más activamente un </a:t>
            </a:r>
            <a:r>
              <a:rPr lang="en-GB" sz="1800" b="0" i="0" u="none" strike="noStrike" baseline="0" dirty="0" err="1">
                <a:latin typeface="Berkeley-Book"/>
              </a:rPr>
              <a:t>préstamo</a:t>
            </a:r>
            <a:r>
              <a:rPr lang="en-GB" sz="1800" b="0" i="0" u="none" strike="noStrike" baseline="0" dirty="0">
                <a:latin typeface="Berkeley-Book"/>
              </a:rPr>
              <a:t>.</a:t>
            </a:r>
            <a:endParaRPr lang="en-GB" dirty="0"/>
          </a:p>
        </p:txBody>
      </p:sp>
    </p:spTree>
    <p:extLst>
      <p:ext uri="{BB962C8B-B14F-4D97-AF65-F5344CB8AC3E}">
        <p14:creationId xmlns:p14="http://schemas.microsoft.com/office/powerpoint/2010/main" val="1967110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14828-608F-CFE2-C3F7-80B10CFE434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1E3AAD6-2772-B4F0-DD33-9F965B763915}"/>
              </a:ext>
            </a:extLst>
          </p:cNvPr>
          <p:cNvSpPr>
            <a:spLocks noGrp="1"/>
          </p:cNvSpPr>
          <p:nvPr>
            <p:ph type="body" idx="1"/>
          </p:nvPr>
        </p:nvSpPr>
        <p:spPr/>
        <p:txBody>
          <a:bodyPr/>
          <a:lstStyle/>
          <a:p>
            <a:r>
              <a:rPr lang="es-MX" dirty="0"/>
              <a:t>¿Cómo resuelven los mercados el problema de asimetría de información?</a:t>
            </a:r>
          </a:p>
          <a:p>
            <a:pPr lvl="1"/>
            <a:r>
              <a:rPr lang="es-MX" dirty="0"/>
              <a:t>Los mercados financieros buscan la generación de información sobre los agentes participantes a fin de reducir el riesgo. </a:t>
            </a:r>
          </a:p>
          <a:p>
            <a:pPr lvl="1"/>
            <a:r>
              <a:rPr lang="es-MX" dirty="0"/>
              <a:t>Con participación de entidades calificadoras. </a:t>
            </a:r>
          </a:p>
          <a:p>
            <a:pPr lvl="1"/>
            <a:r>
              <a:rPr lang="es-MX" dirty="0"/>
              <a:t>Regulaciones sobre el gobierno corporativo. </a:t>
            </a:r>
          </a:p>
          <a:p>
            <a:pPr lvl="1"/>
            <a:r>
              <a:rPr lang="es-MX" dirty="0"/>
              <a:t>El buró de crédito, en el caso de los individuos. </a:t>
            </a:r>
          </a:p>
          <a:p>
            <a:pPr lvl="1"/>
            <a:r>
              <a:rPr lang="es-MX" dirty="0"/>
              <a:t>La intermediación financiera.</a:t>
            </a:r>
          </a:p>
          <a:p>
            <a:pPr lvl="1"/>
            <a:r>
              <a:rPr lang="es-MX" dirty="0"/>
              <a:t>El colateral y el capital contable</a:t>
            </a:r>
            <a:endParaRPr lang="en-GB" dirty="0"/>
          </a:p>
        </p:txBody>
      </p:sp>
      <p:sp>
        <p:nvSpPr>
          <p:cNvPr id="4" name="Slide Number Placeholder 3">
            <a:extLst>
              <a:ext uri="{FF2B5EF4-FFF2-40B4-BE49-F238E27FC236}">
                <a16:creationId xmlns:a16="http://schemas.microsoft.com/office/drawing/2014/main" id="{B4767BCF-F7EC-4F71-9591-935C4529A7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77769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24ADF-3088-DBFD-7098-EB2DE8C9663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1171DC6-3162-3B94-0BEB-9328EC13F950}"/>
              </a:ext>
            </a:extLst>
          </p:cNvPr>
          <p:cNvSpPr>
            <a:spLocks noGrp="1"/>
          </p:cNvSpPr>
          <p:nvPr>
            <p:ph type="body" idx="1"/>
          </p:nvPr>
        </p:nvSpPr>
        <p:spPr/>
        <p:txBody>
          <a:bodyPr/>
          <a:lstStyle/>
          <a:p>
            <a:r>
              <a:rPr lang="es-MX" dirty="0"/>
              <a:t>Según el caso de estudio revisado en clase, explique cómo la inclusión financiera puede mejorar la productividad e impulsar el desarrollo económico de largo plazo. </a:t>
            </a:r>
          </a:p>
          <a:p>
            <a:r>
              <a:rPr lang="es-MX" dirty="0"/>
              <a:t>Comente porqué la carencia de información dificulta el acceso al crédito. </a:t>
            </a:r>
            <a:endParaRPr lang="en-GB" dirty="0"/>
          </a:p>
        </p:txBody>
      </p:sp>
      <p:sp>
        <p:nvSpPr>
          <p:cNvPr id="4" name="Slide Number Placeholder 3">
            <a:extLst>
              <a:ext uri="{FF2B5EF4-FFF2-40B4-BE49-F238E27FC236}">
                <a16:creationId xmlns:a16="http://schemas.microsoft.com/office/drawing/2014/main" id="{07938057-0222-89D1-6CF4-7FAD4F11B5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1393410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D1B0308-8F9E-4542-9B2F-8FEBC8055D47}"/>
              </a:ext>
            </a:extLst>
          </p:cNvPr>
          <p:cNvSpPr>
            <a:spLocks noGrp="1"/>
          </p:cNvSpPr>
          <p:nvPr>
            <p:ph type="ctrTitle"/>
          </p:nvPr>
        </p:nvSpPr>
        <p:spPr/>
        <p:txBody>
          <a:bodyPr/>
          <a:lstStyle/>
          <a:p>
            <a:r>
              <a:rPr lang="es-MX" dirty="0"/>
              <a:t>Banca y los bancos centrales</a:t>
            </a:r>
          </a:p>
        </p:txBody>
      </p:sp>
      <p:sp>
        <p:nvSpPr>
          <p:cNvPr id="6" name="Subtítulo 5">
            <a:extLst>
              <a:ext uri="{FF2B5EF4-FFF2-40B4-BE49-F238E27FC236}">
                <a16:creationId xmlns:a16="http://schemas.microsoft.com/office/drawing/2014/main" id="{E8BF8352-B6EC-4BDC-84F5-CB4926F49E68}"/>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4E85561C-E2FA-4C46-BBF0-043E52A44B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3431016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2CC83-44B8-DE1A-9EC4-EA8F4744160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0EA4534-3AC3-D267-A151-86CC53093B85}"/>
              </a:ext>
            </a:extLst>
          </p:cNvPr>
          <p:cNvSpPr>
            <a:spLocks noGrp="1"/>
          </p:cNvSpPr>
          <p:nvPr>
            <p:ph type="body" idx="1"/>
          </p:nvPr>
        </p:nvSpPr>
        <p:spPr/>
        <p:txBody>
          <a:bodyPr/>
          <a:lstStyle/>
          <a:p>
            <a:r>
              <a:rPr lang="es-MX" dirty="0"/>
              <a:t>¿Cuáles son las funciones de un banco central?</a:t>
            </a:r>
          </a:p>
          <a:p>
            <a:r>
              <a:rPr lang="es-MX" dirty="0"/>
              <a:t>Mencione un banco central con mandato único y otro con doble mandato. </a:t>
            </a:r>
          </a:p>
          <a:p>
            <a:r>
              <a:rPr lang="es-MX" dirty="0"/>
              <a:t>Explique dos instrumentos de política monetaria utilizados por: </a:t>
            </a:r>
          </a:p>
          <a:p>
            <a:pPr lvl="1"/>
            <a:r>
              <a:rPr lang="es-MX" dirty="0"/>
              <a:t>Banco Central Europeo</a:t>
            </a:r>
          </a:p>
          <a:p>
            <a:pPr lvl="1"/>
            <a:r>
              <a:rPr lang="es-MX" dirty="0"/>
              <a:t>Banco de Inglaterra</a:t>
            </a:r>
          </a:p>
          <a:p>
            <a:pPr lvl="1"/>
            <a:r>
              <a:rPr lang="es-MX" dirty="0"/>
              <a:t>Banco de México</a:t>
            </a:r>
          </a:p>
          <a:p>
            <a:pPr lvl="1"/>
            <a:r>
              <a:rPr lang="es-MX" dirty="0"/>
              <a:t>Banco Popular de la República China</a:t>
            </a:r>
          </a:p>
        </p:txBody>
      </p:sp>
      <p:sp>
        <p:nvSpPr>
          <p:cNvPr id="4" name="Slide Number Placeholder 3">
            <a:extLst>
              <a:ext uri="{FF2B5EF4-FFF2-40B4-BE49-F238E27FC236}">
                <a16:creationId xmlns:a16="http://schemas.microsoft.com/office/drawing/2014/main" id="{4E5F060A-6ECD-9F82-A5B7-648CFDB8FC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Tree>
    <p:extLst>
      <p:ext uri="{BB962C8B-B14F-4D97-AF65-F5344CB8AC3E}">
        <p14:creationId xmlns:p14="http://schemas.microsoft.com/office/powerpoint/2010/main" val="3079835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2D0D-85D7-B8FA-03DE-56DE010C146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0C4DCB-95AF-7C34-B24A-B6EC522684B2}"/>
              </a:ext>
            </a:extLst>
          </p:cNvPr>
          <p:cNvSpPr>
            <a:spLocks noGrp="1"/>
          </p:cNvSpPr>
          <p:nvPr>
            <p:ph type="body" idx="1"/>
          </p:nvPr>
        </p:nvSpPr>
        <p:spPr/>
        <p:txBody>
          <a:bodyPr/>
          <a:lstStyle/>
          <a:p>
            <a:r>
              <a:rPr lang="es-MX" dirty="0"/>
              <a:t>Explique  cómo implementa Banxico la política monetaria actual. </a:t>
            </a:r>
          </a:p>
          <a:p>
            <a:r>
              <a:rPr lang="es-MX" dirty="0"/>
              <a:t>Mencione por qué los bancos centrales mantienen divisas como reserva internacional. </a:t>
            </a:r>
            <a:endParaRPr lang="en-GB" dirty="0"/>
          </a:p>
        </p:txBody>
      </p:sp>
      <p:sp>
        <p:nvSpPr>
          <p:cNvPr id="4" name="Slide Number Placeholder 3">
            <a:extLst>
              <a:ext uri="{FF2B5EF4-FFF2-40B4-BE49-F238E27FC236}">
                <a16:creationId xmlns:a16="http://schemas.microsoft.com/office/drawing/2014/main" id="{58496DCB-DFB3-AE35-607C-205B3D6D7E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Tree>
    <p:extLst>
      <p:ext uri="{BB962C8B-B14F-4D97-AF65-F5344CB8AC3E}">
        <p14:creationId xmlns:p14="http://schemas.microsoft.com/office/powerpoint/2010/main" val="918376832"/>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839</TotalTime>
  <Words>284</Words>
  <Application>Microsoft Office PowerPoint</Application>
  <PresentationFormat>On-screen Show (16:9)</PresentationFormat>
  <Paragraphs>33</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Oswald</vt:lpstr>
      <vt:lpstr>Arial</vt:lpstr>
      <vt:lpstr>Berkeley-BookItalic</vt:lpstr>
      <vt:lpstr>Source Sans Pro</vt:lpstr>
      <vt:lpstr>Berkeley-Book</vt:lpstr>
      <vt:lpstr>Quince template</vt:lpstr>
      <vt:lpstr>Teoría Monetaria</vt:lpstr>
      <vt:lpstr>Preguntas de repaso</vt:lpstr>
      <vt:lpstr>¿Qué es la información asimétrica y el riesgo moral?</vt:lpstr>
      <vt:lpstr>PowerPoint Presentation</vt:lpstr>
      <vt:lpstr>PowerPoint Presentation</vt:lpstr>
      <vt:lpstr>Banca y los bancos centrales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28</cp:revision>
  <dcterms:modified xsi:type="dcterms:W3CDTF">2022-05-08T21:08:24Z</dcterms:modified>
</cp:coreProperties>
</file>