
<file path=[Content_Types].xml><?xml version="1.0" encoding="utf-8"?>
<Types xmlns="http://schemas.openxmlformats.org/package/2006/content-types">
  <Default Extension="emf" ContentType="image/x-emf"/>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8"/>
  </p:notesMasterIdLst>
  <p:sldIdLst>
    <p:sldId id="256" r:id="rId2"/>
    <p:sldId id="259" r:id="rId3"/>
    <p:sldId id="362" r:id="rId4"/>
    <p:sldId id="363" r:id="rId5"/>
    <p:sldId id="364" r:id="rId6"/>
    <p:sldId id="366" r:id="rId7"/>
    <p:sldId id="365" r:id="rId8"/>
    <p:sldId id="367" r:id="rId9"/>
    <p:sldId id="368" r:id="rId10"/>
    <p:sldId id="369" r:id="rId11"/>
    <p:sldId id="370" r:id="rId12"/>
    <p:sldId id="371" r:id="rId13"/>
    <p:sldId id="372" r:id="rId14"/>
    <p:sldId id="373" r:id="rId15"/>
    <p:sldId id="374" r:id="rId16"/>
    <p:sldId id="375" r:id="rId17"/>
    <p:sldId id="376" r:id="rId18"/>
    <p:sldId id="377" r:id="rId19"/>
    <p:sldId id="378" r:id="rId20"/>
    <p:sldId id="379" r:id="rId21"/>
    <p:sldId id="380" r:id="rId22"/>
    <p:sldId id="381" r:id="rId23"/>
    <p:sldId id="382" r:id="rId24"/>
    <p:sldId id="383" r:id="rId25"/>
    <p:sldId id="384" r:id="rId26"/>
    <p:sldId id="385" r:id="rId27"/>
  </p:sldIdLst>
  <p:sldSz cx="9144000" cy="5143500" type="screen16x9"/>
  <p:notesSz cx="6858000" cy="9144000"/>
  <p:embeddedFontLst>
    <p:embeddedFont>
      <p:font typeface="Oswald" panose="00000500000000000000" pitchFamily="2" charset="0"/>
      <p:regular r:id="rId29"/>
      <p:bold r:id="rId30"/>
    </p:embeddedFont>
    <p:embeddedFont>
      <p:font typeface="Source Sans Pro" panose="020B0503030403020204" pitchFamily="34" charset="0"/>
      <p:regular r:id="rId31"/>
      <p:bold r:id="rId32"/>
      <p:italic r:id="rId33"/>
      <p:boldItalic r:id="rId34"/>
    </p:embeddedFont>
    <p:embeddedFont>
      <p:font typeface="verdana" panose="020B0604030504040204" pitchFamily="34" charset="0"/>
      <p:regular r:id="rId35"/>
      <p:bold r:id="rId36"/>
      <p:italic r:id="rId37"/>
      <p:boldItalic r:id="rId3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91A1956-3D7E-41C0-9DF7-105A978C6925}">
  <a:tblStyle styleId="{891A1956-3D7E-41C0-9DF7-105A978C6925}"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82E05BE-877C-40BA-BEE6-E4ECDAF45F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font" Target="fonts/font6.fntdata"/><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font" Target="fonts/font9.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font" Target="fonts/font1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2" name="Google Shape;46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33"/>
        <p:cNvGrpSpPr/>
        <p:nvPr/>
      </p:nvGrpSpPr>
      <p:grpSpPr>
        <a:xfrm>
          <a:off x="0" y="0"/>
          <a:ext cx="0" cy="0"/>
          <a:chOff x="0" y="0"/>
          <a:chExt cx="0" cy="0"/>
        </a:xfrm>
      </p:grpSpPr>
      <p:sp>
        <p:nvSpPr>
          <p:cNvPr id="34" name="Google Shape;34;p2"/>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35" name="Google Shape;35;p2"/>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36" name="Google Shape;36;p2"/>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2"/>
          <p:cNvGrpSpPr/>
          <p:nvPr/>
        </p:nvGrpSpPr>
        <p:grpSpPr>
          <a:xfrm>
            <a:off x="-9525" y="2024075"/>
            <a:ext cx="9167825" cy="595300"/>
            <a:chOff x="-9525" y="4462475"/>
            <a:chExt cx="9167825" cy="595300"/>
          </a:xfrm>
        </p:grpSpPr>
        <p:sp>
          <p:nvSpPr>
            <p:cNvPr id="40" name="Google Shape;40;p2"/>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41" name="Google Shape;41;p2"/>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42" name="Google Shape;42;p2"/>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43" name="Google Shape;43;p2"/>
          <p:cNvGrpSpPr/>
          <p:nvPr/>
        </p:nvGrpSpPr>
        <p:grpSpPr>
          <a:xfrm>
            <a:off x="-42837" y="2005088"/>
            <a:ext cx="9229575" cy="642787"/>
            <a:chOff x="-42837" y="4443488"/>
            <a:chExt cx="9229575" cy="642787"/>
          </a:xfrm>
        </p:grpSpPr>
        <p:sp>
          <p:nvSpPr>
            <p:cNvPr id="44" name="Google Shape;44;p2"/>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9" name="Google Shape;69;p2"/>
          <p:cNvSpPr/>
          <p:nvPr/>
        </p:nvSpPr>
        <p:spPr>
          <a:xfrm>
            <a:off x="2990700" y="21478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085700" y="24335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4895700" y="20776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txBox="1">
            <a:spLocks noGrp="1"/>
          </p:cNvSpPr>
          <p:nvPr>
            <p:ph type="ctrTitle"/>
          </p:nvPr>
        </p:nvSpPr>
        <p:spPr>
          <a:xfrm>
            <a:off x="2847975" y="3363425"/>
            <a:ext cx="5610300" cy="1159800"/>
          </a:xfrm>
          <a:prstGeom prst="rect">
            <a:avLst/>
          </a:prstGeom>
        </p:spPr>
        <p:txBody>
          <a:bodyPr spcFirstLastPara="1" wrap="square" lIns="91425" tIns="91425" rIns="91425" bIns="91425" anchor="ctr" anchorCtr="0">
            <a:noAutofit/>
          </a:bodyPr>
          <a:lstStyle>
            <a:lvl1pPr lvl="0" algn="r">
              <a:spcBef>
                <a:spcPts val="0"/>
              </a:spcBef>
              <a:spcAft>
                <a:spcPts val="0"/>
              </a:spcAft>
              <a:buClr>
                <a:srgbClr val="FFFFFF"/>
              </a:buClr>
              <a:buSzPts val="4800"/>
              <a:buNone/>
              <a:defRPr sz="4800">
                <a:solidFill>
                  <a:srgbClr val="FFFFFF"/>
                </a:solidFill>
              </a:defRPr>
            </a:lvl1pPr>
            <a:lvl2pPr lvl="1" algn="r">
              <a:spcBef>
                <a:spcPts val="0"/>
              </a:spcBef>
              <a:spcAft>
                <a:spcPts val="0"/>
              </a:spcAft>
              <a:buClr>
                <a:srgbClr val="FFFFFF"/>
              </a:buClr>
              <a:buSzPts val="4800"/>
              <a:buNone/>
              <a:defRPr sz="4800">
                <a:solidFill>
                  <a:srgbClr val="FFFFFF"/>
                </a:solidFill>
              </a:defRPr>
            </a:lvl2pPr>
            <a:lvl3pPr lvl="2" algn="r">
              <a:spcBef>
                <a:spcPts val="0"/>
              </a:spcBef>
              <a:spcAft>
                <a:spcPts val="0"/>
              </a:spcAft>
              <a:buClr>
                <a:srgbClr val="FFFFFF"/>
              </a:buClr>
              <a:buSzPts val="4800"/>
              <a:buNone/>
              <a:defRPr sz="4800">
                <a:solidFill>
                  <a:srgbClr val="FFFFFF"/>
                </a:solidFill>
              </a:defRPr>
            </a:lvl3pPr>
            <a:lvl4pPr lvl="3" algn="r">
              <a:spcBef>
                <a:spcPts val="0"/>
              </a:spcBef>
              <a:spcAft>
                <a:spcPts val="0"/>
              </a:spcAft>
              <a:buClr>
                <a:srgbClr val="FFFFFF"/>
              </a:buClr>
              <a:buSzPts val="4800"/>
              <a:buNone/>
              <a:defRPr sz="4800">
                <a:solidFill>
                  <a:srgbClr val="FFFFFF"/>
                </a:solidFill>
              </a:defRPr>
            </a:lvl4pPr>
            <a:lvl5pPr lvl="4" algn="r">
              <a:spcBef>
                <a:spcPts val="0"/>
              </a:spcBef>
              <a:spcAft>
                <a:spcPts val="0"/>
              </a:spcAft>
              <a:buClr>
                <a:srgbClr val="FFFFFF"/>
              </a:buClr>
              <a:buSzPts val="4800"/>
              <a:buNone/>
              <a:defRPr sz="4800">
                <a:solidFill>
                  <a:srgbClr val="FFFFFF"/>
                </a:solidFill>
              </a:defRPr>
            </a:lvl5pPr>
            <a:lvl6pPr lvl="5" algn="r">
              <a:spcBef>
                <a:spcPts val="0"/>
              </a:spcBef>
              <a:spcAft>
                <a:spcPts val="0"/>
              </a:spcAft>
              <a:buClr>
                <a:srgbClr val="FFFFFF"/>
              </a:buClr>
              <a:buSzPts val="4800"/>
              <a:buNone/>
              <a:defRPr sz="4800">
                <a:solidFill>
                  <a:srgbClr val="FFFFFF"/>
                </a:solidFill>
              </a:defRPr>
            </a:lvl6pPr>
            <a:lvl7pPr lvl="6" algn="r">
              <a:spcBef>
                <a:spcPts val="0"/>
              </a:spcBef>
              <a:spcAft>
                <a:spcPts val="0"/>
              </a:spcAft>
              <a:buClr>
                <a:srgbClr val="FFFFFF"/>
              </a:buClr>
              <a:buSzPts val="4800"/>
              <a:buNone/>
              <a:defRPr sz="4800">
                <a:solidFill>
                  <a:srgbClr val="FFFFFF"/>
                </a:solidFill>
              </a:defRPr>
            </a:lvl7pPr>
            <a:lvl8pPr lvl="7" algn="r">
              <a:spcBef>
                <a:spcPts val="0"/>
              </a:spcBef>
              <a:spcAft>
                <a:spcPts val="0"/>
              </a:spcAft>
              <a:buClr>
                <a:srgbClr val="FFFFFF"/>
              </a:buClr>
              <a:buSzPts val="4800"/>
              <a:buNone/>
              <a:defRPr sz="4800">
                <a:solidFill>
                  <a:srgbClr val="FFFFFF"/>
                </a:solidFill>
              </a:defRPr>
            </a:lvl8pPr>
            <a:lvl9pPr lvl="8" algn="r">
              <a:spcBef>
                <a:spcPts val="0"/>
              </a:spcBef>
              <a:spcAft>
                <a:spcPts val="0"/>
              </a:spcAft>
              <a:buClr>
                <a:srgbClr val="FFFFFF"/>
              </a:buClr>
              <a:buSzPts val="4800"/>
              <a:buNone/>
              <a:defRPr sz="4800">
                <a:solidFill>
                  <a:srgbClr val="FFFFFF"/>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74"/>
        <p:cNvGrpSpPr/>
        <p:nvPr/>
      </p:nvGrpSpPr>
      <p:grpSpPr>
        <a:xfrm>
          <a:off x="0" y="0"/>
          <a:ext cx="0" cy="0"/>
          <a:chOff x="0" y="0"/>
          <a:chExt cx="0" cy="0"/>
        </a:xfrm>
      </p:grpSpPr>
      <p:sp>
        <p:nvSpPr>
          <p:cNvPr id="75" name="Google Shape;75;p3"/>
          <p:cNvSpPr/>
          <p:nvPr/>
        </p:nvSpPr>
        <p:spPr>
          <a:xfrm>
            <a:off x="-26775" y="2008375"/>
            <a:ext cx="9210650" cy="3172625"/>
          </a:xfrm>
          <a:custGeom>
            <a:avLst/>
            <a:gdLst/>
            <a:ahLst/>
            <a:cxnLst/>
            <a:rect l="l" t="t" r="r" b="b"/>
            <a:pathLst>
              <a:path w="368426" h="126905" extrusionOk="0">
                <a:moveTo>
                  <a:pt x="309" y="263"/>
                </a:moveTo>
                <a:lnTo>
                  <a:pt x="16502" y="11294"/>
                </a:lnTo>
                <a:lnTo>
                  <a:pt x="31551" y="5122"/>
                </a:lnTo>
                <a:lnTo>
                  <a:pt x="62412" y="4991"/>
                </a:lnTo>
                <a:lnTo>
                  <a:pt x="77652" y="0"/>
                </a:lnTo>
                <a:lnTo>
                  <a:pt x="92892" y="13527"/>
                </a:lnTo>
                <a:lnTo>
                  <a:pt x="107942" y="21276"/>
                </a:lnTo>
                <a:lnTo>
                  <a:pt x="122991" y="21145"/>
                </a:lnTo>
                <a:lnTo>
                  <a:pt x="138993" y="10375"/>
                </a:lnTo>
                <a:lnTo>
                  <a:pt x="154043" y="7880"/>
                </a:lnTo>
                <a:lnTo>
                  <a:pt x="168711" y="2349"/>
                </a:lnTo>
                <a:lnTo>
                  <a:pt x="184332" y="14841"/>
                </a:lnTo>
                <a:lnTo>
                  <a:pt x="199572" y="15274"/>
                </a:lnTo>
                <a:lnTo>
                  <a:pt x="214622" y="25085"/>
                </a:lnTo>
                <a:lnTo>
                  <a:pt x="230052" y="25085"/>
                </a:lnTo>
                <a:lnTo>
                  <a:pt x="246054" y="20094"/>
                </a:lnTo>
                <a:lnTo>
                  <a:pt x="261104" y="20094"/>
                </a:lnTo>
                <a:lnTo>
                  <a:pt x="275391" y="11426"/>
                </a:lnTo>
                <a:lnTo>
                  <a:pt x="291584" y="16810"/>
                </a:lnTo>
                <a:lnTo>
                  <a:pt x="305871" y="8143"/>
                </a:lnTo>
                <a:lnTo>
                  <a:pt x="336732" y="8012"/>
                </a:lnTo>
                <a:lnTo>
                  <a:pt x="351782" y="11294"/>
                </a:lnTo>
                <a:lnTo>
                  <a:pt x="367593" y="2758"/>
                </a:lnTo>
                <a:lnTo>
                  <a:pt x="368426" y="126905"/>
                </a:lnTo>
                <a:lnTo>
                  <a:pt x="0" y="126369"/>
                </a:lnTo>
                <a:close/>
              </a:path>
            </a:pathLst>
          </a:custGeom>
          <a:solidFill>
            <a:schemeClr val="accent5"/>
          </a:solidFill>
          <a:ln>
            <a:noFill/>
          </a:ln>
        </p:spPr>
      </p:sp>
      <p:sp>
        <p:nvSpPr>
          <p:cNvPr id="76" name="Google Shape;76;p3"/>
          <p:cNvSpPr/>
          <p:nvPr/>
        </p:nvSpPr>
        <p:spPr>
          <a:xfrm>
            <a:off x="-26775" y="2139700"/>
            <a:ext cx="9210650" cy="3041300"/>
          </a:xfrm>
          <a:custGeom>
            <a:avLst/>
            <a:gdLst/>
            <a:ahLst/>
            <a:cxnLst/>
            <a:rect l="l" t="t" r="r" b="b"/>
            <a:pathLst>
              <a:path w="368426" h="121652" extrusionOk="0">
                <a:moveTo>
                  <a:pt x="309" y="5516"/>
                </a:moveTo>
                <a:lnTo>
                  <a:pt x="16692" y="11214"/>
                </a:lnTo>
                <a:lnTo>
                  <a:pt x="47172" y="11214"/>
                </a:lnTo>
                <a:lnTo>
                  <a:pt x="62412" y="6843"/>
                </a:lnTo>
                <a:lnTo>
                  <a:pt x="77652" y="16156"/>
                </a:lnTo>
                <a:lnTo>
                  <a:pt x="92892" y="16156"/>
                </a:lnTo>
                <a:lnTo>
                  <a:pt x="107370" y="11214"/>
                </a:lnTo>
                <a:lnTo>
                  <a:pt x="122610" y="8173"/>
                </a:lnTo>
                <a:lnTo>
                  <a:pt x="138612" y="8173"/>
                </a:lnTo>
                <a:lnTo>
                  <a:pt x="153852" y="10834"/>
                </a:lnTo>
                <a:lnTo>
                  <a:pt x="168711" y="7603"/>
                </a:lnTo>
                <a:lnTo>
                  <a:pt x="183951" y="12734"/>
                </a:lnTo>
                <a:lnTo>
                  <a:pt x="199572" y="20527"/>
                </a:lnTo>
                <a:lnTo>
                  <a:pt x="214050" y="15205"/>
                </a:lnTo>
                <a:lnTo>
                  <a:pt x="229671" y="15205"/>
                </a:lnTo>
                <a:lnTo>
                  <a:pt x="245292" y="5892"/>
                </a:lnTo>
                <a:lnTo>
                  <a:pt x="260532" y="11214"/>
                </a:lnTo>
                <a:lnTo>
                  <a:pt x="275772" y="11214"/>
                </a:lnTo>
                <a:lnTo>
                  <a:pt x="291012" y="6843"/>
                </a:lnTo>
                <a:lnTo>
                  <a:pt x="321492" y="6843"/>
                </a:lnTo>
                <a:lnTo>
                  <a:pt x="336732" y="15966"/>
                </a:lnTo>
                <a:lnTo>
                  <a:pt x="351210" y="12734"/>
                </a:lnTo>
                <a:lnTo>
                  <a:pt x="367593" y="0"/>
                </a:lnTo>
                <a:lnTo>
                  <a:pt x="368426" y="121652"/>
                </a:lnTo>
                <a:lnTo>
                  <a:pt x="0" y="121652"/>
                </a:lnTo>
                <a:close/>
              </a:path>
            </a:pathLst>
          </a:custGeom>
          <a:solidFill>
            <a:srgbClr val="00CEF6">
              <a:alpha val="73460"/>
            </a:srgbClr>
          </a:solidFill>
          <a:ln>
            <a:noFill/>
          </a:ln>
        </p:spPr>
      </p:sp>
      <p:sp>
        <p:nvSpPr>
          <p:cNvPr id="77" name="Google Shape;77;p3"/>
          <p:cNvSpPr/>
          <p:nvPr/>
        </p:nvSpPr>
        <p:spPr>
          <a:xfrm rot="8100000">
            <a:off x="1847981" y="18145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8100000">
            <a:off x="6038981" y="20984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8100000">
            <a:off x="7181981" y="21317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9525" y="2024075"/>
            <a:ext cx="9167825" cy="595300"/>
            <a:chOff x="-9525" y="4462475"/>
            <a:chExt cx="9167825" cy="595300"/>
          </a:xfrm>
        </p:grpSpPr>
        <p:sp>
          <p:nvSpPr>
            <p:cNvPr id="81" name="Google Shape;81;p3"/>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rgbClr val="3C78D8"/>
              </a:solidFill>
              <a:prstDash val="solid"/>
              <a:round/>
              <a:headEnd type="none" w="med" len="med"/>
              <a:tailEnd type="none" w="med" len="med"/>
            </a:ln>
          </p:spPr>
        </p:sp>
        <p:sp>
          <p:nvSpPr>
            <p:cNvPr id="82" name="Google Shape;82;p3"/>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rgbClr val="3C78D8"/>
              </a:solidFill>
              <a:prstDash val="solid"/>
              <a:round/>
              <a:headEnd type="none" w="med" len="med"/>
              <a:tailEnd type="none" w="med" len="med"/>
            </a:ln>
          </p:spPr>
        </p:sp>
        <p:sp>
          <p:nvSpPr>
            <p:cNvPr id="83" name="Google Shape;83;p3"/>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rgbClr val="3C78D8"/>
              </a:solidFill>
              <a:prstDash val="solid"/>
              <a:round/>
              <a:headEnd type="none" w="med" len="med"/>
              <a:tailEnd type="none" w="med" len="med"/>
            </a:ln>
          </p:spPr>
        </p:sp>
      </p:grpSp>
      <p:grpSp>
        <p:nvGrpSpPr>
          <p:cNvPr id="84" name="Google Shape;84;p3"/>
          <p:cNvGrpSpPr/>
          <p:nvPr/>
        </p:nvGrpSpPr>
        <p:grpSpPr>
          <a:xfrm>
            <a:off x="-42837" y="2005088"/>
            <a:ext cx="9229575" cy="642787"/>
            <a:chOff x="-42837" y="4443488"/>
            <a:chExt cx="9229575" cy="642787"/>
          </a:xfrm>
        </p:grpSpPr>
        <p:sp>
          <p:nvSpPr>
            <p:cNvPr id="85" name="Google Shape;85;p3"/>
            <p:cNvSpPr/>
            <p:nvPr/>
          </p:nvSpPr>
          <p:spPr>
            <a:xfrm>
              <a:off x="1114450" y="49006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495450" y="502927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33450" y="49721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52450" y="49626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42837" y="46054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76450" y="48340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2257450" y="48292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2638450" y="454826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019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400450" y="46149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781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162450" y="49483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4543450" y="4667325"/>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4924450" y="45435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5305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5686450" y="47721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6067450" y="484830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6448450" y="472923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6829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7210450" y="5024513"/>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7591450" y="44434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7972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53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734450" y="4557788"/>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9129738" y="4867350"/>
              <a:ext cx="57000" cy="57000"/>
            </a:xfrm>
            <a:prstGeom prst="ellipse">
              <a:avLst/>
            </a:prstGeom>
            <a:solidFill>
              <a:srgbClr val="3C7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3"/>
          <p:cNvSpPr/>
          <p:nvPr/>
        </p:nvSpPr>
        <p:spPr>
          <a:xfrm>
            <a:off x="2990700" y="214780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1085700" y="2433550"/>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4895700" y="2077632"/>
            <a:ext cx="114600" cy="114600"/>
          </a:xfrm>
          <a:prstGeom prst="ellipse">
            <a:avLst/>
          </a:prstGeom>
          <a:noFill/>
          <a:ln w="9525" cap="flat" cmpd="sng">
            <a:solidFill>
              <a:srgbClr val="3C78D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rot="8100000">
            <a:off x="8699949" y="18907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lvl1pPr lvl="0" algn="r" rtl="0">
              <a:spcBef>
                <a:spcPts val="0"/>
              </a:spcBef>
              <a:spcAft>
                <a:spcPts val="0"/>
              </a:spcAft>
              <a:buClr>
                <a:srgbClr val="FFFFFF"/>
              </a:buClr>
              <a:buSzPts val="3600"/>
              <a:buNone/>
              <a:defRPr sz="3600">
                <a:solidFill>
                  <a:srgbClr val="FFFFFF"/>
                </a:solidFill>
              </a:defRPr>
            </a:lvl1pPr>
            <a:lvl2pPr lvl="1" algn="r" rtl="0">
              <a:spcBef>
                <a:spcPts val="0"/>
              </a:spcBef>
              <a:spcAft>
                <a:spcPts val="0"/>
              </a:spcAft>
              <a:buClr>
                <a:srgbClr val="FFFFFF"/>
              </a:buClr>
              <a:buSzPts val="3600"/>
              <a:buNone/>
              <a:defRPr sz="3600">
                <a:solidFill>
                  <a:srgbClr val="FFFFFF"/>
                </a:solidFill>
              </a:defRPr>
            </a:lvl2pPr>
            <a:lvl3pPr lvl="2" algn="r" rtl="0">
              <a:spcBef>
                <a:spcPts val="0"/>
              </a:spcBef>
              <a:spcAft>
                <a:spcPts val="0"/>
              </a:spcAft>
              <a:buClr>
                <a:srgbClr val="FFFFFF"/>
              </a:buClr>
              <a:buSzPts val="3600"/>
              <a:buNone/>
              <a:defRPr sz="3600">
                <a:solidFill>
                  <a:srgbClr val="FFFFFF"/>
                </a:solidFill>
              </a:defRPr>
            </a:lvl3pPr>
            <a:lvl4pPr lvl="3" algn="r" rtl="0">
              <a:spcBef>
                <a:spcPts val="0"/>
              </a:spcBef>
              <a:spcAft>
                <a:spcPts val="0"/>
              </a:spcAft>
              <a:buClr>
                <a:srgbClr val="FFFFFF"/>
              </a:buClr>
              <a:buSzPts val="3600"/>
              <a:buNone/>
              <a:defRPr sz="3600">
                <a:solidFill>
                  <a:srgbClr val="FFFFFF"/>
                </a:solidFill>
              </a:defRPr>
            </a:lvl4pPr>
            <a:lvl5pPr lvl="4" algn="r" rtl="0">
              <a:spcBef>
                <a:spcPts val="0"/>
              </a:spcBef>
              <a:spcAft>
                <a:spcPts val="0"/>
              </a:spcAft>
              <a:buClr>
                <a:srgbClr val="FFFFFF"/>
              </a:buClr>
              <a:buSzPts val="3600"/>
              <a:buNone/>
              <a:defRPr sz="3600">
                <a:solidFill>
                  <a:srgbClr val="FFFFFF"/>
                </a:solidFill>
              </a:defRPr>
            </a:lvl5pPr>
            <a:lvl6pPr lvl="5" algn="r" rtl="0">
              <a:spcBef>
                <a:spcPts val="0"/>
              </a:spcBef>
              <a:spcAft>
                <a:spcPts val="0"/>
              </a:spcAft>
              <a:buClr>
                <a:srgbClr val="FFFFFF"/>
              </a:buClr>
              <a:buSzPts val="3600"/>
              <a:buNone/>
              <a:defRPr sz="3600">
                <a:solidFill>
                  <a:srgbClr val="FFFFFF"/>
                </a:solidFill>
              </a:defRPr>
            </a:lvl6pPr>
            <a:lvl7pPr lvl="6" algn="r" rtl="0">
              <a:spcBef>
                <a:spcPts val="0"/>
              </a:spcBef>
              <a:spcAft>
                <a:spcPts val="0"/>
              </a:spcAft>
              <a:buClr>
                <a:srgbClr val="FFFFFF"/>
              </a:buClr>
              <a:buSzPts val="3600"/>
              <a:buNone/>
              <a:defRPr sz="3600">
                <a:solidFill>
                  <a:srgbClr val="FFFFFF"/>
                </a:solidFill>
              </a:defRPr>
            </a:lvl7pPr>
            <a:lvl8pPr lvl="7" algn="r" rtl="0">
              <a:spcBef>
                <a:spcPts val="0"/>
              </a:spcBef>
              <a:spcAft>
                <a:spcPts val="0"/>
              </a:spcAft>
              <a:buClr>
                <a:srgbClr val="FFFFFF"/>
              </a:buClr>
              <a:buSzPts val="3600"/>
              <a:buNone/>
              <a:defRPr sz="3600">
                <a:solidFill>
                  <a:srgbClr val="FFFFFF"/>
                </a:solidFill>
              </a:defRPr>
            </a:lvl8pPr>
            <a:lvl9pPr lvl="8" algn="r" rtl="0">
              <a:spcBef>
                <a:spcPts val="0"/>
              </a:spcBef>
              <a:spcAft>
                <a:spcPts val="0"/>
              </a:spcAft>
              <a:buClr>
                <a:srgbClr val="FFFFFF"/>
              </a:buClr>
              <a:buSzPts val="3600"/>
              <a:buNone/>
              <a:defRPr sz="3600">
                <a:solidFill>
                  <a:srgbClr val="FFFFFF"/>
                </a:solidFill>
              </a:defRPr>
            </a:lvl9pPr>
          </a:lstStyle>
          <a:p>
            <a:endParaRPr/>
          </a:p>
        </p:txBody>
      </p:sp>
      <p:sp>
        <p:nvSpPr>
          <p:cNvPr id="115" name="Google Shape;115;p3"/>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lvl1pPr lvl="0" algn="r" rtl="0">
              <a:spcBef>
                <a:spcPts val="0"/>
              </a:spcBef>
              <a:spcAft>
                <a:spcPts val="0"/>
              </a:spcAft>
              <a:buClr>
                <a:srgbClr val="FFFFFF"/>
              </a:buClr>
              <a:buSzPts val="2000"/>
              <a:buNone/>
              <a:defRPr>
                <a:solidFill>
                  <a:srgbClr val="FFFFFF"/>
                </a:solidFill>
              </a:defRPr>
            </a:lvl1pPr>
            <a:lvl2pPr lvl="1" algn="r" rtl="0">
              <a:spcBef>
                <a:spcPts val="0"/>
              </a:spcBef>
              <a:spcAft>
                <a:spcPts val="0"/>
              </a:spcAft>
              <a:buClr>
                <a:srgbClr val="FFFFFF"/>
              </a:buClr>
              <a:buSzPts val="3000"/>
              <a:buNone/>
              <a:defRPr sz="3000">
                <a:solidFill>
                  <a:srgbClr val="FFFFFF"/>
                </a:solidFill>
              </a:defRPr>
            </a:lvl2pPr>
            <a:lvl3pPr lvl="2" algn="r" rtl="0">
              <a:spcBef>
                <a:spcPts val="0"/>
              </a:spcBef>
              <a:spcAft>
                <a:spcPts val="0"/>
              </a:spcAft>
              <a:buClr>
                <a:srgbClr val="FFFFFF"/>
              </a:buClr>
              <a:buSzPts val="3000"/>
              <a:buNone/>
              <a:defRPr sz="3000">
                <a:solidFill>
                  <a:srgbClr val="FFFFFF"/>
                </a:solidFill>
              </a:defRPr>
            </a:lvl3pPr>
            <a:lvl4pPr lvl="3" algn="r" rtl="0">
              <a:spcBef>
                <a:spcPts val="0"/>
              </a:spcBef>
              <a:spcAft>
                <a:spcPts val="0"/>
              </a:spcAft>
              <a:buClr>
                <a:srgbClr val="FFFFFF"/>
              </a:buClr>
              <a:buSzPts val="3000"/>
              <a:buNone/>
              <a:defRPr sz="3000">
                <a:solidFill>
                  <a:srgbClr val="FFFFFF"/>
                </a:solidFill>
              </a:defRPr>
            </a:lvl4pPr>
            <a:lvl5pPr lvl="4" algn="r" rtl="0">
              <a:spcBef>
                <a:spcPts val="0"/>
              </a:spcBef>
              <a:spcAft>
                <a:spcPts val="0"/>
              </a:spcAft>
              <a:buClr>
                <a:srgbClr val="FFFFFF"/>
              </a:buClr>
              <a:buSzPts val="3000"/>
              <a:buNone/>
              <a:defRPr sz="3000">
                <a:solidFill>
                  <a:srgbClr val="FFFFFF"/>
                </a:solidFill>
              </a:defRPr>
            </a:lvl5pPr>
            <a:lvl6pPr lvl="5" algn="r" rtl="0">
              <a:spcBef>
                <a:spcPts val="0"/>
              </a:spcBef>
              <a:spcAft>
                <a:spcPts val="0"/>
              </a:spcAft>
              <a:buClr>
                <a:srgbClr val="FFFFFF"/>
              </a:buClr>
              <a:buSzPts val="3000"/>
              <a:buNone/>
              <a:defRPr sz="3000">
                <a:solidFill>
                  <a:srgbClr val="FFFFFF"/>
                </a:solidFill>
              </a:defRPr>
            </a:lvl6pPr>
            <a:lvl7pPr lvl="6" algn="r" rtl="0">
              <a:spcBef>
                <a:spcPts val="0"/>
              </a:spcBef>
              <a:spcAft>
                <a:spcPts val="0"/>
              </a:spcAft>
              <a:buClr>
                <a:srgbClr val="FFFFFF"/>
              </a:buClr>
              <a:buSzPts val="3000"/>
              <a:buNone/>
              <a:defRPr sz="3000">
                <a:solidFill>
                  <a:srgbClr val="FFFFFF"/>
                </a:solidFill>
              </a:defRPr>
            </a:lvl7pPr>
            <a:lvl8pPr lvl="7" algn="r" rtl="0">
              <a:spcBef>
                <a:spcPts val="0"/>
              </a:spcBef>
              <a:spcAft>
                <a:spcPts val="0"/>
              </a:spcAft>
              <a:buClr>
                <a:srgbClr val="FFFFFF"/>
              </a:buClr>
              <a:buSzPts val="3000"/>
              <a:buNone/>
              <a:defRPr sz="3000">
                <a:solidFill>
                  <a:srgbClr val="FFFFFF"/>
                </a:solidFill>
              </a:defRPr>
            </a:lvl8pPr>
            <a:lvl9pPr lvl="8" algn="r" rtl="0">
              <a:spcBef>
                <a:spcPts val="0"/>
              </a:spcBef>
              <a:spcAft>
                <a:spcPts val="0"/>
              </a:spcAft>
              <a:buClr>
                <a:srgbClr val="FFFFFF"/>
              </a:buClr>
              <a:buSzPts val="3000"/>
              <a:buNone/>
              <a:defRPr sz="3000">
                <a:solidFill>
                  <a:srgbClr val="FFFFFF"/>
                </a:solidFill>
              </a:defRPr>
            </a:lvl9pPr>
          </a:lstStyle>
          <a:p>
            <a:endParaRPr/>
          </a:p>
        </p:txBody>
      </p:sp>
      <p:sp>
        <p:nvSpPr>
          <p:cNvPr id="116" name="Google Shape;116;p3"/>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60"/>
        <p:cNvGrpSpPr/>
        <p:nvPr/>
      </p:nvGrpSpPr>
      <p:grpSpPr>
        <a:xfrm>
          <a:off x="0" y="0"/>
          <a:ext cx="0" cy="0"/>
          <a:chOff x="0" y="0"/>
          <a:chExt cx="0" cy="0"/>
        </a:xfrm>
      </p:grpSpPr>
      <p:sp>
        <p:nvSpPr>
          <p:cNvPr id="161" name="Google Shape;161;p5"/>
          <p:cNvSpPr/>
          <p:nvPr/>
        </p:nvSpPr>
        <p:spPr>
          <a:xfrm>
            <a:off x="-28575" y="4446775"/>
            <a:ext cx="9191625" cy="712478"/>
          </a:xfrm>
          <a:custGeom>
            <a:avLst/>
            <a:gdLst/>
            <a:ahLst/>
            <a:cxnLst/>
            <a:rect l="l" t="t" r="r" b="b"/>
            <a:pathLst>
              <a:path w="367665" h="41339" extrusionOk="0">
                <a:moveTo>
                  <a:pt x="381" y="381"/>
                </a:moveTo>
                <a:lnTo>
                  <a:pt x="16574" y="16383"/>
                </a:lnTo>
                <a:lnTo>
                  <a:pt x="31623" y="7430"/>
                </a:lnTo>
                <a:lnTo>
                  <a:pt x="62484" y="7239"/>
                </a:lnTo>
                <a:lnTo>
                  <a:pt x="77724" y="0"/>
                </a:lnTo>
                <a:lnTo>
                  <a:pt x="92964" y="19622"/>
                </a:lnTo>
                <a:lnTo>
                  <a:pt x="108014" y="30861"/>
                </a:lnTo>
                <a:lnTo>
                  <a:pt x="123063" y="30671"/>
                </a:lnTo>
                <a:lnTo>
                  <a:pt x="139065" y="15050"/>
                </a:lnTo>
                <a:lnTo>
                  <a:pt x="154115" y="11430"/>
                </a:lnTo>
                <a:lnTo>
                  <a:pt x="168783" y="3408"/>
                </a:lnTo>
                <a:lnTo>
                  <a:pt x="184404" y="21527"/>
                </a:lnTo>
                <a:lnTo>
                  <a:pt x="199644" y="22155"/>
                </a:lnTo>
                <a:lnTo>
                  <a:pt x="214694" y="36386"/>
                </a:lnTo>
                <a:lnTo>
                  <a:pt x="230124" y="36386"/>
                </a:lnTo>
                <a:lnTo>
                  <a:pt x="246126" y="29147"/>
                </a:lnTo>
                <a:lnTo>
                  <a:pt x="261176" y="29147"/>
                </a:lnTo>
                <a:lnTo>
                  <a:pt x="275463" y="16574"/>
                </a:lnTo>
                <a:lnTo>
                  <a:pt x="291656" y="24384"/>
                </a:lnTo>
                <a:lnTo>
                  <a:pt x="305943" y="11811"/>
                </a:lnTo>
                <a:lnTo>
                  <a:pt x="336804" y="11621"/>
                </a:lnTo>
                <a:lnTo>
                  <a:pt x="351854" y="16383"/>
                </a:lnTo>
                <a:lnTo>
                  <a:pt x="367665" y="4001"/>
                </a:lnTo>
                <a:lnTo>
                  <a:pt x="367284" y="41339"/>
                </a:lnTo>
                <a:lnTo>
                  <a:pt x="0" y="41339"/>
                </a:lnTo>
                <a:close/>
              </a:path>
            </a:pathLst>
          </a:custGeom>
          <a:solidFill>
            <a:schemeClr val="accent5"/>
          </a:solidFill>
          <a:ln>
            <a:noFill/>
          </a:ln>
        </p:spPr>
      </p:sp>
      <p:sp>
        <p:nvSpPr>
          <p:cNvPr id="162" name="Google Shape;162;p5"/>
          <p:cNvSpPr/>
          <p:nvPr/>
        </p:nvSpPr>
        <p:spPr>
          <a:xfrm>
            <a:off x="-28575" y="4578111"/>
            <a:ext cx="9191625" cy="584439"/>
          </a:xfrm>
          <a:custGeom>
            <a:avLst/>
            <a:gdLst/>
            <a:ahLst/>
            <a:cxnLst/>
            <a:rect l="l" t="t" r="r" b="b"/>
            <a:pathLst>
              <a:path w="367665" h="33910" extrusionOk="0">
                <a:moveTo>
                  <a:pt x="381" y="8001"/>
                </a:moveTo>
                <a:lnTo>
                  <a:pt x="16764" y="16266"/>
                </a:lnTo>
                <a:lnTo>
                  <a:pt x="47244" y="16266"/>
                </a:lnTo>
                <a:lnTo>
                  <a:pt x="62484" y="9925"/>
                </a:lnTo>
                <a:lnTo>
                  <a:pt x="77724" y="23434"/>
                </a:lnTo>
                <a:lnTo>
                  <a:pt x="92964" y="23434"/>
                </a:lnTo>
                <a:lnTo>
                  <a:pt x="107442" y="16266"/>
                </a:lnTo>
                <a:lnTo>
                  <a:pt x="122682" y="11855"/>
                </a:lnTo>
                <a:lnTo>
                  <a:pt x="138684" y="11855"/>
                </a:lnTo>
                <a:lnTo>
                  <a:pt x="153924" y="15714"/>
                </a:lnTo>
                <a:lnTo>
                  <a:pt x="168783" y="11028"/>
                </a:lnTo>
                <a:lnTo>
                  <a:pt x="184023" y="18471"/>
                </a:lnTo>
                <a:lnTo>
                  <a:pt x="199644" y="29775"/>
                </a:lnTo>
                <a:lnTo>
                  <a:pt x="214122" y="22055"/>
                </a:lnTo>
                <a:lnTo>
                  <a:pt x="229743" y="22055"/>
                </a:lnTo>
                <a:lnTo>
                  <a:pt x="245364" y="8546"/>
                </a:lnTo>
                <a:lnTo>
                  <a:pt x="260604" y="16266"/>
                </a:lnTo>
                <a:lnTo>
                  <a:pt x="275844" y="16266"/>
                </a:lnTo>
                <a:lnTo>
                  <a:pt x="291084" y="9925"/>
                </a:lnTo>
                <a:lnTo>
                  <a:pt x="321564" y="9925"/>
                </a:lnTo>
                <a:lnTo>
                  <a:pt x="336804" y="23158"/>
                </a:lnTo>
                <a:lnTo>
                  <a:pt x="351282" y="18471"/>
                </a:lnTo>
                <a:lnTo>
                  <a:pt x="367665" y="0"/>
                </a:lnTo>
                <a:lnTo>
                  <a:pt x="367665" y="33910"/>
                </a:lnTo>
                <a:lnTo>
                  <a:pt x="0" y="33910"/>
                </a:lnTo>
                <a:close/>
              </a:path>
            </a:pathLst>
          </a:custGeom>
          <a:solidFill>
            <a:srgbClr val="00CEF6">
              <a:alpha val="73460"/>
            </a:srgbClr>
          </a:solidFill>
          <a:ln>
            <a:noFill/>
          </a:ln>
        </p:spPr>
      </p:sp>
      <p:sp>
        <p:nvSpPr>
          <p:cNvPr id="163" name="Google Shape;163;p5"/>
          <p:cNvSpPr/>
          <p:nvPr/>
        </p:nvSpPr>
        <p:spPr>
          <a:xfrm rot="8100000">
            <a:off x="1847981" y="4252969"/>
            <a:ext cx="122612" cy="122612"/>
          </a:xfrm>
          <a:prstGeom prst="teardrop">
            <a:avLst>
              <a:gd name="adj" fmla="val 10000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rot="8100000">
            <a:off x="6038981" y="4536819"/>
            <a:ext cx="122612" cy="122612"/>
          </a:xfrm>
          <a:prstGeom prst="teardrop">
            <a:avLst>
              <a:gd name="adj" fmla="val 10000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rot="8100000">
            <a:off x="7181981" y="4570169"/>
            <a:ext cx="122612" cy="122612"/>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5"/>
          <p:cNvGrpSpPr/>
          <p:nvPr/>
        </p:nvGrpSpPr>
        <p:grpSpPr>
          <a:xfrm>
            <a:off x="-9525" y="4462475"/>
            <a:ext cx="9167825" cy="595300"/>
            <a:chOff x="-9525" y="4462475"/>
            <a:chExt cx="9167825" cy="595300"/>
          </a:xfrm>
        </p:grpSpPr>
        <p:sp>
          <p:nvSpPr>
            <p:cNvPr id="167" name="Google Shape;167;p5"/>
            <p:cNvSpPr/>
            <p:nvPr/>
          </p:nvSpPr>
          <p:spPr>
            <a:xfrm>
              <a:off x="-9525" y="4581525"/>
              <a:ext cx="4205300" cy="476250"/>
            </a:xfrm>
            <a:custGeom>
              <a:avLst/>
              <a:gdLst/>
              <a:ahLst/>
              <a:cxnLst/>
              <a:rect l="l" t="t" r="r" b="b"/>
              <a:pathLst>
                <a:path w="168212" h="19050" extrusionOk="0">
                  <a:moveTo>
                    <a:pt x="0" y="1715"/>
                  </a:moveTo>
                  <a:lnTo>
                    <a:pt x="15812" y="16574"/>
                  </a:lnTo>
                  <a:lnTo>
                    <a:pt x="31052" y="16574"/>
                  </a:lnTo>
                  <a:lnTo>
                    <a:pt x="46292" y="14097"/>
                  </a:lnTo>
                  <a:lnTo>
                    <a:pt x="61532" y="19050"/>
                  </a:lnTo>
                  <a:lnTo>
                    <a:pt x="76581" y="11240"/>
                  </a:lnTo>
                  <a:lnTo>
                    <a:pt x="92012" y="11240"/>
                  </a:lnTo>
                  <a:lnTo>
                    <a:pt x="106871" y="0"/>
                  </a:lnTo>
                  <a:lnTo>
                    <a:pt x="122111" y="2667"/>
                  </a:lnTo>
                  <a:lnTo>
                    <a:pt x="137541" y="2667"/>
                  </a:lnTo>
                  <a:lnTo>
                    <a:pt x="152972" y="16002"/>
                  </a:lnTo>
                  <a:lnTo>
                    <a:pt x="168212" y="16002"/>
                  </a:lnTo>
                </a:path>
              </a:pathLst>
            </a:custGeom>
            <a:noFill/>
            <a:ln w="9525" cap="flat" cmpd="sng">
              <a:solidFill>
                <a:schemeClr val="accent2"/>
              </a:solidFill>
              <a:prstDash val="solid"/>
              <a:round/>
              <a:headEnd type="none" w="med" len="med"/>
              <a:tailEnd type="none" w="med" len="med"/>
            </a:ln>
          </p:spPr>
        </p:sp>
        <p:sp>
          <p:nvSpPr>
            <p:cNvPr id="168" name="Google Shape;168;p5"/>
            <p:cNvSpPr/>
            <p:nvPr/>
          </p:nvSpPr>
          <p:spPr>
            <a:xfrm>
              <a:off x="4195775" y="4462475"/>
              <a:ext cx="3424225" cy="590550"/>
            </a:xfrm>
            <a:custGeom>
              <a:avLst/>
              <a:gdLst/>
              <a:ahLst/>
              <a:cxnLst/>
              <a:rect l="l" t="t" r="r" b="b"/>
              <a:pathLst>
                <a:path w="136969" h="23622" extrusionOk="0">
                  <a:moveTo>
                    <a:pt x="0" y="20955"/>
                  </a:moveTo>
                  <a:lnTo>
                    <a:pt x="15049" y="9144"/>
                  </a:lnTo>
                  <a:lnTo>
                    <a:pt x="30480" y="4381"/>
                  </a:lnTo>
                  <a:lnTo>
                    <a:pt x="45720" y="13716"/>
                  </a:lnTo>
                  <a:lnTo>
                    <a:pt x="60769" y="13716"/>
                  </a:lnTo>
                  <a:lnTo>
                    <a:pt x="76009" y="16573"/>
                  </a:lnTo>
                  <a:lnTo>
                    <a:pt x="91249" y="11811"/>
                  </a:lnTo>
                  <a:lnTo>
                    <a:pt x="106680" y="23622"/>
                  </a:lnTo>
                  <a:lnTo>
                    <a:pt x="122110" y="23622"/>
                  </a:lnTo>
                  <a:lnTo>
                    <a:pt x="136969" y="0"/>
                  </a:lnTo>
                </a:path>
              </a:pathLst>
            </a:custGeom>
            <a:noFill/>
            <a:ln w="9525" cap="flat" cmpd="sng">
              <a:solidFill>
                <a:schemeClr val="accent2"/>
              </a:solidFill>
              <a:prstDash val="solid"/>
              <a:round/>
              <a:headEnd type="none" w="med" len="med"/>
              <a:tailEnd type="none" w="med" len="med"/>
            </a:ln>
          </p:spPr>
        </p:sp>
        <p:sp>
          <p:nvSpPr>
            <p:cNvPr id="169" name="Google Shape;169;p5"/>
            <p:cNvSpPr/>
            <p:nvPr/>
          </p:nvSpPr>
          <p:spPr>
            <a:xfrm>
              <a:off x="7624775" y="4472000"/>
              <a:ext cx="1533525" cy="414325"/>
            </a:xfrm>
            <a:custGeom>
              <a:avLst/>
              <a:gdLst/>
              <a:ahLst/>
              <a:cxnLst/>
              <a:rect l="l" t="t" r="r" b="b"/>
              <a:pathLst>
                <a:path w="61341" h="16573" extrusionOk="0">
                  <a:moveTo>
                    <a:pt x="0" y="0"/>
                  </a:moveTo>
                  <a:lnTo>
                    <a:pt x="15049" y="4762"/>
                  </a:lnTo>
                  <a:lnTo>
                    <a:pt x="30670" y="4762"/>
                  </a:lnTo>
                  <a:lnTo>
                    <a:pt x="45910" y="4762"/>
                  </a:lnTo>
                  <a:lnTo>
                    <a:pt x="61341" y="16573"/>
                  </a:lnTo>
                </a:path>
              </a:pathLst>
            </a:custGeom>
            <a:noFill/>
            <a:ln w="9525" cap="flat" cmpd="sng">
              <a:solidFill>
                <a:schemeClr val="accent2"/>
              </a:solidFill>
              <a:prstDash val="solid"/>
              <a:round/>
              <a:headEnd type="none" w="med" len="med"/>
              <a:tailEnd type="none" w="med" len="med"/>
            </a:ln>
          </p:spPr>
        </p:sp>
      </p:grpSp>
      <p:grpSp>
        <p:nvGrpSpPr>
          <p:cNvPr id="170" name="Google Shape;170;p5"/>
          <p:cNvGrpSpPr/>
          <p:nvPr/>
        </p:nvGrpSpPr>
        <p:grpSpPr>
          <a:xfrm>
            <a:off x="-42837" y="4443488"/>
            <a:ext cx="9229575" cy="642788"/>
            <a:chOff x="-42837" y="4443488"/>
            <a:chExt cx="9229575" cy="642788"/>
          </a:xfrm>
        </p:grpSpPr>
        <p:sp>
          <p:nvSpPr>
            <p:cNvPr id="171" name="Google Shape;171;p5"/>
            <p:cNvSpPr/>
            <p:nvPr/>
          </p:nvSpPr>
          <p:spPr>
            <a:xfrm>
              <a:off x="1114450" y="49006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1495450" y="502927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733450" y="49721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352450" y="49626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42837" y="46054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1876450" y="48340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2257450" y="48292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2638450" y="454826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019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400450" y="46149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781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4162450" y="49483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4543450" y="4667325"/>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4924450" y="45435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5305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5686450" y="47721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6067450" y="484830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6448450" y="472923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6829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7210450" y="5024513"/>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7591450" y="44434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7972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8353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8734450" y="4557788"/>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9129738" y="4867350"/>
              <a:ext cx="57000" cy="57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 name="Google Shape;196;p5"/>
          <p:cNvSpPr/>
          <p:nvPr/>
        </p:nvSpPr>
        <p:spPr>
          <a:xfrm>
            <a:off x="2990700" y="458620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1085700" y="4871950"/>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4895700" y="4516032"/>
            <a:ext cx="114600" cy="114600"/>
          </a:xfrm>
          <a:prstGeom prst="ellipse">
            <a:avLst/>
          </a:prstGeom>
          <a:no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rot="8100000">
            <a:off x="8699949" y="4329169"/>
            <a:ext cx="122612" cy="122612"/>
          </a:xfrm>
          <a:prstGeom prst="teardrop">
            <a:avLst>
              <a:gd name="adj" fmla="val 100000"/>
            </a:avLst>
          </a:prstGeom>
          <a:noFill/>
          <a:ln w="2857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txBox="1">
            <a:spLocks noGrp="1"/>
          </p:cNvSpPr>
          <p:nvPr>
            <p:ph type="title"/>
          </p:nvPr>
        </p:nvSpPr>
        <p:spPr>
          <a:xfrm>
            <a:off x="1047750" y="634125"/>
            <a:ext cx="6996600" cy="715800"/>
          </a:xfrm>
          <a:prstGeom prst="rect">
            <a:avLst/>
          </a:prstGeom>
        </p:spPr>
        <p:txBody>
          <a:bodyPr spcFirstLastPara="1" wrap="square" lIns="91425" tIns="91425" rIns="91425" bIns="91425" anchor="b"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201" name="Google Shape;201;p5"/>
          <p:cNvSpPr txBox="1">
            <a:spLocks noGrp="1"/>
          </p:cNvSpPr>
          <p:nvPr>
            <p:ph type="body" idx="1"/>
          </p:nvPr>
        </p:nvSpPr>
        <p:spPr>
          <a:xfrm>
            <a:off x="1075850" y="1540175"/>
            <a:ext cx="6996600" cy="1922100"/>
          </a:xfrm>
          <a:prstGeom prst="rect">
            <a:avLst/>
          </a:prstGeom>
        </p:spPr>
        <p:txBody>
          <a:bodyPr spcFirstLastPara="1" wrap="square" lIns="91425" tIns="91425" rIns="91425" bIns="91425" anchor="t" anchorCtr="0">
            <a:noAutofit/>
          </a:bodyPr>
          <a:lstStyle>
            <a:lvl1pPr marL="457200" lvl="0" indent="-355600">
              <a:spcBef>
                <a:spcPts val="600"/>
              </a:spcBef>
              <a:spcAft>
                <a:spcPts val="0"/>
              </a:spcAft>
              <a:buSzPts val="2000"/>
              <a:buChar char="◉"/>
              <a:defRPr/>
            </a:lvl1pPr>
            <a:lvl2pPr marL="914400" lvl="1" indent="-342900">
              <a:spcBef>
                <a:spcPts val="0"/>
              </a:spcBef>
              <a:spcAft>
                <a:spcPts val="0"/>
              </a:spcAft>
              <a:buSzPts val="1800"/>
              <a:buChar char="◉"/>
              <a:defRPr/>
            </a:lvl2pPr>
            <a:lvl3pPr marL="1371600" lvl="2" indent="-342900">
              <a:spcBef>
                <a:spcPts val="0"/>
              </a:spcBef>
              <a:spcAft>
                <a:spcPts val="0"/>
              </a:spcAft>
              <a:buSzPts val="18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2" name="Google Shape;202;p5"/>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grpSp>
        <p:nvGrpSpPr>
          <p:cNvPr id="6" name="Google Shape;6;p1"/>
          <p:cNvGrpSpPr/>
          <p:nvPr/>
        </p:nvGrpSpPr>
        <p:grpSpPr>
          <a:xfrm>
            <a:off x="381000" y="7"/>
            <a:ext cx="8382000" cy="5162348"/>
            <a:chOff x="381000" y="-18750"/>
            <a:chExt cx="8382000" cy="5181000"/>
          </a:xfrm>
        </p:grpSpPr>
        <p:cxnSp>
          <p:nvCxnSpPr>
            <p:cNvPr id="7" name="Google Shape;7;p1"/>
            <p:cNvCxnSpPr/>
            <p:nvPr/>
          </p:nvCxnSpPr>
          <p:spPr>
            <a:xfrm>
              <a:off x="76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8" name="Google Shape;8;p1"/>
            <p:cNvCxnSpPr/>
            <p:nvPr/>
          </p:nvCxnSpPr>
          <p:spPr>
            <a:xfrm>
              <a:off x="152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9" name="Google Shape;9;p1"/>
            <p:cNvCxnSpPr/>
            <p:nvPr/>
          </p:nvCxnSpPr>
          <p:spPr>
            <a:xfrm>
              <a:off x="228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0" name="Google Shape;10;p1"/>
            <p:cNvCxnSpPr/>
            <p:nvPr/>
          </p:nvCxnSpPr>
          <p:spPr>
            <a:xfrm>
              <a:off x="304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1" name="Google Shape;11;p1"/>
            <p:cNvCxnSpPr/>
            <p:nvPr/>
          </p:nvCxnSpPr>
          <p:spPr>
            <a:xfrm>
              <a:off x="381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2" name="Google Shape;12;p1"/>
            <p:cNvCxnSpPr/>
            <p:nvPr/>
          </p:nvCxnSpPr>
          <p:spPr>
            <a:xfrm>
              <a:off x="457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3" name="Google Shape;13;p1"/>
            <p:cNvCxnSpPr/>
            <p:nvPr/>
          </p:nvCxnSpPr>
          <p:spPr>
            <a:xfrm>
              <a:off x="5334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4" name="Google Shape;14;p1"/>
            <p:cNvCxnSpPr/>
            <p:nvPr/>
          </p:nvCxnSpPr>
          <p:spPr>
            <a:xfrm>
              <a:off x="6096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5" name="Google Shape;15;p1"/>
            <p:cNvCxnSpPr/>
            <p:nvPr/>
          </p:nvCxnSpPr>
          <p:spPr>
            <a:xfrm>
              <a:off x="6858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6" name="Google Shape;16;p1"/>
            <p:cNvCxnSpPr/>
            <p:nvPr/>
          </p:nvCxnSpPr>
          <p:spPr>
            <a:xfrm>
              <a:off x="7620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7" name="Google Shape;17;p1"/>
            <p:cNvCxnSpPr/>
            <p:nvPr/>
          </p:nvCxnSpPr>
          <p:spPr>
            <a:xfrm>
              <a:off x="8382000" y="-18750"/>
              <a:ext cx="0" cy="5181000"/>
            </a:xfrm>
            <a:prstGeom prst="straightConnector1">
              <a:avLst/>
            </a:prstGeom>
            <a:noFill/>
            <a:ln w="9525" cap="flat" cmpd="sng">
              <a:solidFill>
                <a:srgbClr val="F3F3F3"/>
              </a:solidFill>
              <a:prstDash val="solid"/>
              <a:round/>
              <a:headEnd type="none" w="med" len="med"/>
              <a:tailEnd type="none" w="med" len="med"/>
            </a:ln>
          </p:spPr>
        </p:cxnSp>
        <p:cxnSp>
          <p:nvCxnSpPr>
            <p:cNvPr id="18" name="Google Shape;18;p1"/>
            <p:cNvCxnSpPr/>
            <p:nvPr/>
          </p:nvCxnSpPr>
          <p:spPr>
            <a:xfrm>
              <a:off x="38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19" name="Google Shape;19;p1"/>
            <p:cNvCxnSpPr/>
            <p:nvPr/>
          </p:nvCxnSpPr>
          <p:spPr>
            <a:xfrm>
              <a:off x="114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0" name="Google Shape;20;p1"/>
            <p:cNvCxnSpPr/>
            <p:nvPr/>
          </p:nvCxnSpPr>
          <p:spPr>
            <a:xfrm>
              <a:off x="190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1" name="Google Shape;21;p1"/>
            <p:cNvCxnSpPr/>
            <p:nvPr/>
          </p:nvCxnSpPr>
          <p:spPr>
            <a:xfrm>
              <a:off x="266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2" name="Google Shape;22;p1"/>
            <p:cNvCxnSpPr/>
            <p:nvPr/>
          </p:nvCxnSpPr>
          <p:spPr>
            <a:xfrm>
              <a:off x="342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3" name="Google Shape;23;p1"/>
            <p:cNvCxnSpPr/>
            <p:nvPr/>
          </p:nvCxnSpPr>
          <p:spPr>
            <a:xfrm>
              <a:off x="419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4" name="Google Shape;24;p1"/>
            <p:cNvCxnSpPr/>
            <p:nvPr/>
          </p:nvCxnSpPr>
          <p:spPr>
            <a:xfrm>
              <a:off x="4953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5" name="Google Shape;25;p1"/>
            <p:cNvCxnSpPr/>
            <p:nvPr/>
          </p:nvCxnSpPr>
          <p:spPr>
            <a:xfrm>
              <a:off x="5715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6" name="Google Shape;26;p1"/>
            <p:cNvCxnSpPr/>
            <p:nvPr/>
          </p:nvCxnSpPr>
          <p:spPr>
            <a:xfrm>
              <a:off x="6477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7" name="Google Shape;27;p1"/>
            <p:cNvCxnSpPr/>
            <p:nvPr/>
          </p:nvCxnSpPr>
          <p:spPr>
            <a:xfrm>
              <a:off x="7239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8" name="Google Shape;28;p1"/>
            <p:cNvCxnSpPr/>
            <p:nvPr/>
          </p:nvCxnSpPr>
          <p:spPr>
            <a:xfrm>
              <a:off x="8001000" y="-18750"/>
              <a:ext cx="0" cy="5181000"/>
            </a:xfrm>
            <a:prstGeom prst="straightConnector1">
              <a:avLst/>
            </a:prstGeom>
            <a:noFill/>
            <a:ln w="9525" cap="flat" cmpd="sng">
              <a:solidFill>
                <a:srgbClr val="F3F3F3"/>
              </a:solidFill>
              <a:prstDash val="dash"/>
              <a:round/>
              <a:headEnd type="none" w="med" len="med"/>
              <a:tailEnd type="none" w="med" len="med"/>
            </a:ln>
          </p:spPr>
        </p:cxnSp>
        <p:cxnSp>
          <p:nvCxnSpPr>
            <p:cNvPr id="29" name="Google Shape;29;p1"/>
            <p:cNvCxnSpPr/>
            <p:nvPr/>
          </p:nvCxnSpPr>
          <p:spPr>
            <a:xfrm>
              <a:off x="8763000" y="-18750"/>
              <a:ext cx="0" cy="5181000"/>
            </a:xfrm>
            <a:prstGeom prst="straightConnector1">
              <a:avLst/>
            </a:prstGeom>
            <a:noFill/>
            <a:ln w="9525" cap="flat" cmpd="sng">
              <a:solidFill>
                <a:srgbClr val="F3F3F3"/>
              </a:solidFill>
              <a:prstDash val="dash"/>
              <a:round/>
              <a:headEnd type="none" w="med" len="med"/>
              <a:tailEnd type="none" w="med" len="med"/>
            </a:ln>
          </p:spPr>
        </p:cxnSp>
      </p:grpSp>
      <p:sp>
        <p:nvSpPr>
          <p:cNvPr id="30" name="Google Shape;30;p1"/>
          <p:cNvSpPr txBox="1">
            <a:spLocks noGrp="1"/>
          </p:cNvSpPr>
          <p:nvPr>
            <p:ph type="title"/>
          </p:nvPr>
        </p:nvSpPr>
        <p:spPr>
          <a:xfrm>
            <a:off x="1047750" y="634125"/>
            <a:ext cx="6996600" cy="7158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1pPr>
            <a:lvl2pPr lvl="1"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2pPr>
            <a:lvl3pPr lvl="2"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3pPr>
            <a:lvl4pPr lvl="3"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4pPr>
            <a:lvl5pPr lvl="4"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5pPr>
            <a:lvl6pPr lvl="5"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6pPr>
            <a:lvl7pPr lvl="6"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7pPr>
            <a:lvl8pPr lvl="7"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8pPr>
            <a:lvl9pPr lvl="8" algn="ctr">
              <a:spcBef>
                <a:spcPts val="0"/>
              </a:spcBef>
              <a:spcAft>
                <a:spcPts val="0"/>
              </a:spcAft>
              <a:buClr>
                <a:schemeClr val="accent1"/>
              </a:buClr>
              <a:buSzPts val="2000"/>
              <a:buFont typeface="Oswald"/>
              <a:buNone/>
              <a:defRPr sz="2000" b="1">
                <a:solidFill>
                  <a:schemeClr val="accent1"/>
                </a:solidFill>
                <a:latin typeface="Oswald"/>
                <a:ea typeface="Oswald"/>
                <a:cs typeface="Oswald"/>
                <a:sym typeface="Oswald"/>
              </a:defRPr>
            </a:lvl9pPr>
          </a:lstStyle>
          <a:p>
            <a:endParaRPr/>
          </a:p>
        </p:txBody>
      </p:sp>
      <p:sp>
        <p:nvSpPr>
          <p:cNvPr id="31" name="Google Shape;31;p1"/>
          <p:cNvSpPr txBox="1">
            <a:spLocks noGrp="1"/>
          </p:cNvSpPr>
          <p:nvPr>
            <p:ph type="body" idx="1"/>
          </p:nvPr>
        </p:nvSpPr>
        <p:spPr>
          <a:xfrm>
            <a:off x="1075850" y="1540175"/>
            <a:ext cx="6996600" cy="1922100"/>
          </a:xfrm>
          <a:prstGeom prst="rect">
            <a:avLst/>
          </a:prstGeom>
          <a:noFill/>
          <a:ln>
            <a:noFill/>
          </a:ln>
        </p:spPr>
        <p:txBody>
          <a:bodyPr spcFirstLastPara="1" wrap="square" lIns="91425" tIns="91425" rIns="91425" bIns="91425" anchor="t" anchorCtr="0">
            <a:noAutofit/>
          </a:bodyPr>
          <a:lstStyle>
            <a:lvl1pPr marL="457200" lvl="0" indent="-355600">
              <a:spcBef>
                <a:spcPts val="600"/>
              </a:spcBef>
              <a:spcAft>
                <a:spcPts val="0"/>
              </a:spcAft>
              <a:buClr>
                <a:schemeClr val="dk1"/>
              </a:buClr>
              <a:buSzPts val="2000"/>
              <a:buFont typeface="Source Sans Pro"/>
              <a:buChar char="◉"/>
              <a:defRPr sz="2000">
                <a:solidFill>
                  <a:schemeClr val="dk1"/>
                </a:solidFill>
                <a:latin typeface="Source Sans Pro"/>
                <a:ea typeface="Source Sans Pro"/>
                <a:cs typeface="Source Sans Pro"/>
                <a:sym typeface="Source Sans Pro"/>
              </a:defRPr>
            </a:lvl1pPr>
            <a:lvl2pPr marL="914400" lvl="1"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2pPr>
            <a:lvl3pPr marL="1371600" lvl="2"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3pPr>
            <a:lvl4pPr marL="1828800" lvl="3"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4pPr>
            <a:lvl5pPr marL="2286000" lvl="4"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5pPr>
            <a:lvl6pPr marL="2743200" lvl="5"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6pPr>
            <a:lvl7pPr marL="3200400" lvl="6"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7pPr>
            <a:lvl8pPr marL="3657600" lvl="7"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8pPr>
            <a:lvl9pPr marL="4114800" lvl="8" indent="-342900">
              <a:spcBef>
                <a:spcPts val="0"/>
              </a:spcBef>
              <a:spcAft>
                <a:spcPts val="0"/>
              </a:spcAft>
              <a:buClr>
                <a:schemeClr val="dk1"/>
              </a:buClr>
              <a:buSzPts val="1800"/>
              <a:buFont typeface="Source Sans Pro"/>
              <a:buChar char="■"/>
              <a:defRPr sz="1800">
                <a:solidFill>
                  <a:schemeClr val="dk1"/>
                </a:solidFill>
                <a:latin typeface="Source Sans Pro"/>
                <a:ea typeface="Source Sans Pro"/>
                <a:cs typeface="Source Sans Pro"/>
                <a:sym typeface="Source Sans Pro"/>
              </a:defRPr>
            </a:lvl9pPr>
          </a:lstStyle>
          <a:p>
            <a:endParaRPr/>
          </a:p>
        </p:txBody>
      </p:sp>
      <p:sp>
        <p:nvSpPr>
          <p:cNvPr id="32" name="Google Shape;32;p1"/>
          <p:cNvSpPr txBox="1">
            <a:spLocks noGrp="1"/>
          </p:cNvSpPr>
          <p:nvPr>
            <p:ph type="sldNum" idx="12"/>
          </p:nvPr>
        </p:nvSpPr>
        <p:spPr>
          <a:xfrm>
            <a:off x="8556775" y="4826200"/>
            <a:ext cx="548700" cy="317400"/>
          </a:xfrm>
          <a:prstGeom prst="rect">
            <a:avLst/>
          </a:prstGeom>
          <a:noFill/>
          <a:ln>
            <a:noFill/>
          </a:ln>
        </p:spPr>
        <p:txBody>
          <a:bodyPr spcFirstLastPara="1" wrap="square" lIns="91425" tIns="91425" rIns="91425" bIns="91425" anchor="t" anchorCtr="0">
            <a:noAutofit/>
          </a:bodyPr>
          <a:lstStyle>
            <a:lvl1pPr lvl="0" algn="r">
              <a:buNone/>
              <a:defRPr sz="1000">
                <a:solidFill>
                  <a:srgbClr val="FFFFFF"/>
                </a:solidFill>
                <a:latin typeface="Oswald"/>
                <a:ea typeface="Oswald"/>
                <a:cs typeface="Oswald"/>
                <a:sym typeface="Oswald"/>
              </a:defRPr>
            </a:lvl1pPr>
            <a:lvl2pPr lvl="1" algn="r">
              <a:buNone/>
              <a:defRPr sz="1000">
                <a:solidFill>
                  <a:srgbClr val="FFFFFF"/>
                </a:solidFill>
                <a:latin typeface="Oswald"/>
                <a:ea typeface="Oswald"/>
                <a:cs typeface="Oswald"/>
                <a:sym typeface="Oswald"/>
              </a:defRPr>
            </a:lvl2pPr>
            <a:lvl3pPr lvl="2" algn="r">
              <a:buNone/>
              <a:defRPr sz="1000">
                <a:solidFill>
                  <a:srgbClr val="FFFFFF"/>
                </a:solidFill>
                <a:latin typeface="Oswald"/>
                <a:ea typeface="Oswald"/>
                <a:cs typeface="Oswald"/>
                <a:sym typeface="Oswald"/>
              </a:defRPr>
            </a:lvl3pPr>
            <a:lvl4pPr lvl="3" algn="r">
              <a:buNone/>
              <a:defRPr sz="1000">
                <a:solidFill>
                  <a:srgbClr val="FFFFFF"/>
                </a:solidFill>
                <a:latin typeface="Oswald"/>
                <a:ea typeface="Oswald"/>
                <a:cs typeface="Oswald"/>
                <a:sym typeface="Oswald"/>
              </a:defRPr>
            </a:lvl4pPr>
            <a:lvl5pPr lvl="4" algn="r">
              <a:buNone/>
              <a:defRPr sz="1000">
                <a:solidFill>
                  <a:srgbClr val="FFFFFF"/>
                </a:solidFill>
                <a:latin typeface="Oswald"/>
                <a:ea typeface="Oswald"/>
                <a:cs typeface="Oswald"/>
                <a:sym typeface="Oswald"/>
              </a:defRPr>
            </a:lvl5pPr>
            <a:lvl6pPr lvl="5" algn="r">
              <a:buNone/>
              <a:defRPr sz="1000">
                <a:solidFill>
                  <a:srgbClr val="FFFFFF"/>
                </a:solidFill>
                <a:latin typeface="Oswald"/>
                <a:ea typeface="Oswald"/>
                <a:cs typeface="Oswald"/>
                <a:sym typeface="Oswald"/>
              </a:defRPr>
            </a:lvl6pPr>
            <a:lvl7pPr lvl="6" algn="r">
              <a:buNone/>
              <a:defRPr sz="1000">
                <a:solidFill>
                  <a:srgbClr val="FFFFFF"/>
                </a:solidFill>
                <a:latin typeface="Oswald"/>
                <a:ea typeface="Oswald"/>
                <a:cs typeface="Oswald"/>
                <a:sym typeface="Oswald"/>
              </a:defRPr>
            </a:lvl7pPr>
            <a:lvl8pPr lvl="7" algn="r">
              <a:buNone/>
              <a:defRPr sz="1000">
                <a:solidFill>
                  <a:srgbClr val="FFFFFF"/>
                </a:solidFill>
                <a:latin typeface="Oswald"/>
                <a:ea typeface="Oswald"/>
                <a:cs typeface="Oswald"/>
                <a:sym typeface="Oswald"/>
              </a:defRPr>
            </a:lvl8pPr>
            <a:lvl9pPr lvl="8" algn="r">
              <a:buNone/>
              <a:defRPr sz="1000">
                <a:solidFill>
                  <a:srgbClr val="FFFFFF"/>
                </a:solidFill>
                <a:latin typeface="Oswald"/>
                <a:ea typeface="Oswald"/>
                <a:cs typeface="Oswald"/>
                <a:sym typeface="Oswald"/>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www.scielo.org.mx/scielo.php?script=sci_arttext&amp;pid=S0188-45572017000100181#B4" TargetMode="External"/><Relationship Id="rId2" Type="http://schemas.openxmlformats.org/officeDocument/2006/relationships/hyperlink" Target="http://www.scielo.org.mx/scielo.php?script=sci_arttext&amp;pid=S0188-45572017000100181#B18"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www.scielo.org.mx/scielo.php?script=sci_arttext&amp;pid=S0188-45572017000100181#B23"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www.scielo.org.mx/scielo.php?script=sci_arttext&amp;pid=S0188-45572017000100181#B6"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scielo.org.mx/scielo.php?script=sci_arttext&amp;pid=S0188-45572017000100181#B17" TargetMode="External"/><Relationship Id="rId2" Type="http://schemas.openxmlformats.org/officeDocument/2006/relationships/hyperlink" Target="http://www.scielo.org.mx/scielo.php?script=sci_arttext&amp;pid=S0188-45572017000100181#B16"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www.scielo.org.mx/scielo.php?script=sci_arttext&amp;pid=S0188-45572017000100181#B1" TargetMode="External"/><Relationship Id="rId2" Type="http://schemas.openxmlformats.org/officeDocument/2006/relationships/hyperlink" Target="http://www.scielo.org.mx/scielo.php?script=sci_arttext&amp;pid=S0188-45572017000100181#B2" TargetMode="Externa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3"/>
          <p:cNvSpPr txBox="1">
            <a:spLocks noGrp="1"/>
          </p:cNvSpPr>
          <p:nvPr>
            <p:ph type="ctrTitle"/>
          </p:nvPr>
        </p:nvSpPr>
        <p:spPr>
          <a:xfrm>
            <a:off x="2964933" y="2842430"/>
            <a:ext cx="5610300" cy="1159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Teoría Monetaria</a:t>
            </a:r>
            <a:endParaRPr dirty="0"/>
          </a:p>
        </p:txBody>
      </p:sp>
      <p:sp>
        <p:nvSpPr>
          <p:cNvPr id="2" name="CuadroTexto 1">
            <a:extLst>
              <a:ext uri="{FF2B5EF4-FFF2-40B4-BE49-F238E27FC236}">
                <a16:creationId xmlns:a16="http://schemas.microsoft.com/office/drawing/2014/main" id="{1854017D-3B9B-4411-ADE6-C621F2693025}"/>
              </a:ext>
            </a:extLst>
          </p:cNvPr>
          <p:cNvSpPr txBox="1"/>
          <p:nvPr/>
        </p:nvSpPr>
        <p:spPr>
          <a:xfrm>
            <a:off x="5614166" y="4221126"/>
            <a:ext cx="2961067" cy="523220"/>
          </a:xfrm>
          <a:prstGeom prst="rect">
            <a:avLst/>
          </a:prstGeom>
          <a:noFill/>
        </p:spPr>
        <p:txBody>
          <a:bodyPr wrap="none" rtlCol="0">
            <a:spAutoFit/>
          </a:bodyPr>
          <a:lstStyle/>
          <a:p>
            <a:pPr algn="r"/>
            <a:r>
              <a:rPr lang="es-MX" dirty="0"/>
              <a:t>PhD Cristina Isabel Ibarra Armenta</a:t>
            </a:r>
          </a:p>
          <a:p>
            <a:pPr algn="r"/>
            <a:r>
              <a:rPr lang="es-MX" dirty="0"/>
              <a:t>cibarra@uas.edu.mx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CDB406-F3BD-4AF9-BA07-026678CCA267}"/>
              </a:ext>
            </a:extLst>
          </p:cNvPr>
          <p:cNvSpPr>
            <a:spLocks noGrp="1"/>
          </p:cNvSpPr>
          <p:nvPr>
            <p:ph type="title"/>
          </p:nvPr>
        </p:nvSpPr>
        <p:spPr/>
        <p:txBody>
          <a:bodyPr/>
          <a:lstStyle/>
          <a:p>
            <a:r>
              <a:rPr lang="es-MX" sz="1800" b="1" i="0" u="none" strike="noStrike" baseline="0" dirty="0">
                <a:latin typeface="Berkeley-Bold"/>
              </a:rPr>
              <a:t>8. </a:t>
            </a:r>
            <a:r>
              <a:rPr lang="es-MX" sz="1800" b="1" i="1" u="none" strike="noStrike" baseline="0" dirty="0">
                <a:latin typeface="Berkeley-BoldItalic"/>
              </a:rPr>
              <a:t>Los contratos de endeudamiento suelen ser documentos legales sumamente complicados que imponen restricciones sustanciales sobre el comportamiento del prestatario</a:t>
            </a:r>
            <a:endParaRPr lang="es-MX" dirty="0"/>
          </a:p>
        </p:txBody>
      </p:sp>
      <p:sp>
        <p:nvSpPr>
          <p:cNvPr id="3" name="Marcador de texto 2">
            <a:extLst>
              <a:ext uri="{FF2B5EF4-FFF2-40B4-BE49-F238E27FC236}">
                <a16:creationId xmlns:a16="http://schemas.microsoft.com/office/drawing/2014/main" id="{AC0A9818-DD2E-4ABD-AB3D-9F1EBE89DB5A}"/>
              </a:ext>
            </a:extLst>
          </p:cNvPr>
          <p:cNvSpPr>
            <a:spLocks noGrp="1"/>
          </p:cNvSpPr>
          <p:nvPr>
            <p:ph type="body" idx="1"/>
          </p:nvPr>
        </p:nvSpPr>
        <p:spPr>
          <a:xfrm>
            <a:off x="916361" y="1349925"/>
            <a:ext cx="6996600" cy="1922100"/>
          </a:xfrm>
        </p:spPr>
        <p:txBody>
          <a:bodyPr/>
          <a:lstStyle/>
          <a:p>
            <a:pPr algn="just"/>
            <a:r>
              <a:rPr lang="es-MX" sz="1800" dirty="0"/>
              <a:t>En todos los países, los contratos de bonos o de préstamos suelen ser documentos legales muy extensos con cláusulas (denominadas convenios restrictivos) que limitan y especifican ciertas actividades en las que el prestatario puede participar. Los convenios restrictivos no son tan sólo un rasgo de los contratos de deudas para los negocios; por ejemplo, los préstamos personales de automóviles y los contratos de hipotecas de casas tienen convenios que exigen al prestatario que mantenga un seguro suficiente sobre el automóvil o sobre la casa que compró con el préstamo.</a:t>
            </a:r>
          </a:p>
        </p:txBody>
      </p:sp>
      <p:sp>
        <p:nvSpPr>
          <p:cNvPr id="4" name="Marcador de número de diapositiva 3">
            <a:extLst>
              <a:ext uri="{FF2B5EF4-FFF2-40B4-BE49-F238E27FC236}">
                <a16:creationId xmlns:a16="http://schemas.microsoft.com/office/drawing/2014/main" id="{F78E76D3-F7F3-40D0-AB7E-C5C711D3ED0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10</a:t>
            </a:fld>
            <a:endParaRPr lang="es-MX"/>
          </a:p>
        </p:txBody>
      </p:sp>
    </p:spTree>
    <p:extLst>
      <p:ext uri="{BB962C8B-B14F-4D97-AF65-F5344CB8AC3E}">
        <p14:creationId xmlns:p14="http://schemas.microsoft.com/office/powerpoint/2010/main" val="3623039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B4A2C-8F16-441A-B647-D13B2A22E730}"/>
              </a:ext>
            </a:extLst>
          </p:cNvPr>
          <p:cNvSpPr>
            <a:spLocks noGrp="1"/>
          </p:cNvSpPr>
          <p:nvPr>
            <p:ph type="title"/>
          </p:nvPr>
        </p:nvSpPr>
        <p:spPr/>
        <p:txBody>
          <a:bodyPr/>
          <a:lstStyle/>
          <a:p>
            <a:r>
              <a:rPr lang="es-MX" dirty="0"/>
              <a:t>Costos de transacción</a:t>
            </a:r>
            <a:endParaRPr lang="en-GB" dirty="0"/>
          </a:p>
        </p:txBody>
      </p:sp>
      <p:sp>
        <p:nvSpPr>
          <p:cNvPr id="3" name="Text Placeholder 2">
            <a:extLst>
              <a:ext uri="{FF2B5EF4-FFF2-40B4-BE49-F238E27FC236}">
                <a16:creationId xmlns:a16="http://schemas.microsoft.com/office/drawing/2014/main" id="{2C3F7875-BB44-4E3C-8238-16D3111ADA5D}"/>
              </a:ext>
            </a:extLst>
          </p:cNvPr>
          <p:cNvSpPr>
            <a:spLocks noGrp="1"/>
          </p:cNvSpPr>
          <p:nvPr>
            <p:ph type="body" idx="1"/>
          </p:nvPr>
        </p:nvSpPr>
        <p:spPr/>
        <p:txBody>
          <a:bodyPr/>
          <a:lstStyle/>
          <a:p>
            <a:r>
              <a:rPr lang="es-MX" dirty="0"/>
              <a:t>La operación en el sistema financiero genera costos de transacción para los participantes. </a:t>
            </a:r>
            <a:endParaRPr lang="en-GB" dirty="0"/>
          </a:p>
        </p:txBody>
      </p:sp>
      <p:sp>
        <p:nvSpPr>
          <p:cNvPr id="4" name="Slide Number Placeholder 3">
            <a:extLst>
              <a:ext uri="{FF2B5EF4-FFF2-40B4-BE49-F238E27FC236}">
                <a16:creationId xmlns:a16="http://schemas.microsoft.com/office/drawing/2014/main" id="{BA7FC18E-F007-443E-87FB-C56085BDECA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1511958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1C2D4-1BDA-4C59-B5D0-EEA99821449E}"/>
              </a:ext>
            </a:extLst>
          </p:cNvPr>
          <p:cNvSpPr>
            <a:spLocks noGrp="1"/>
          </p:cNvSpPr>
          <p:nvPr>
            <p:ph type="title"/>
          </p:nvPr>
        </p:nvSpPr>
        <p:spPr/>
        <p:txBody>
          <a:bodyPr/>
          <a:lstStyle/>
          <a:p>
            <a:r>
              <a:rPr lang="es-MX" dirty="0"/>
              <a:t>¿Cómo se reducen los costos de transacción de los intermediarios financieros?</a:t>
            </a:r>
            <a:endParaRPr lang="en-GB" dirty="0"/>
          </a:p>
        </p:txBody>
      </p:sp>
      <p:sp>
        <p:nvSpPr>
          <p:cNvPr id="3" name="Text Placeholder 2">
            <a:extLst>
              <a:ext uri="{FF2B5EF4-FFF2-40B4-BE49-F238E27FC236}">
                <a16:creationId xmlns:a16="http://schemas.microsoft.com/office/drawing/2014/main" id="{C338F814-DE9C-462D-A130-3C5E94CF9048}"/>
              </a:ext>
            </a:extLst>
          </p:cNvPr>
          <p:cNvSpPr>
            <a:spLocks noGrp="1"/>
          </p:cNvSpPr>
          <p:nvPr>
            <p:ph type="body" idx="1"/>
          </p:nvPr>
        </p:nvSpPr>
        <p:spPr>
          <a:xfrm>
            <a:off x="1099650" y="1274361"/>
            <a:ext cx="6996600" cy="1922100"/>
          </a:xfrm>
        </p:spPr>
        <p:txBody>
          <a:bodyPr/>
          <a:lstStyle/>
          <a:p>
            <a:pPr algn="l"/>
            <a:r>
              <a:rPr lang="es-MX" sz="1800" b="0" i="0" u="none" strike="noStrike" baseline="0" dirty="0">
                <a:latin typeface="ThrohandInk-Roman"/>
              </a:rPr>
              <a:t>Economías de escala. </a:t>
            </a:r>
            <a:r>
              <a:rPr lang="es-MX" sz="1800" b="0" i="0" u="none" strike="noStrike" baseline="0" dirty="0">
                <a:latin typeface="Berkeley-Book"/>
              </a:rPr>
              <a:t>Una solución para el problema de los altos costos de transacción consiste en aglomerar los fondos de muchos inversionistas para que puedan aprovechar las </a:t>
            </a:r>
            <a:r>
              <a:rPr lang="es-MX" sz="1800" b="0" i="1" u="none" strike="noStrike" baseline="0" dirty="0">
                <a:latin typeface="Berkeley-BookItalic"/>
              </a:rPr>
              <a:t>economías de escala</a:t>
            </a:r>
            <a:r>
              <a:rPr lang="es-MX" sz="1800" b="0" i="0" u="none" strike="noStrike" baseline="0" dirty="0">
                <a:latin typeface="Berkeley-Book"/>
              </a:rPr>
              <a:t>, la reducción en los costos de transacción por dólar de inversión conforme el tamaño (es decir, la escala) de la transacción aumenta.</a:t>
            </a:r>
          </a:p>
          <a:p>
            <a:pPr algn="l"/>
            <a:r>
              <a:rPr lang="es-MX" sz="1800" b="0" i="0" u="none" strike="noStrike" baseline="0" dirty="0">
                <a:latin typeface="Berkeley-Book"/>
              </a:rPr>
              <a:t>El ejemplo más claro de un intermediario financiero que surgió como resultado de las economías de escala es el fondo mutuo. Un </a:t>
            </a:r>
            <a:r>
              <a:rPr lang="es-MX" sz="1800" b="0" i="1" u="none" strike="noStrike" baseline="0" dirty="0">
                <a:latin typeface="Berkeley-BookItalic"/>
              </a:rPr>
              <a:t>fondo mutuo </a:t>
            </a:r>
            <a:r>
              <a:rPr lang="es-MX" sz="1800" b="0" i="0" u="none" strike="noStrike" baseline="0" dirty="0">
                <a:latin typeface="Berkeley-Book"/>
              </a:rPr>
              <a:t>es un intermediario financiero que vende acciones a los individuos y posteriormente invierte los beneficios en bonos o acciones.</a:t>
            </a:r>
            <a:endParaRPr lang="en-GB" dirty="0"/>
          </a:p>
        </p:txBody>
      </p:sp>
      <p:sp>
        <p:nvSpPr>
          <p:cNvPr id="4" name="Slide Number Placeholder 3">
            <a:extLst>
              <a:ext uri="{FF2B5EF4-FFF2-40B4-BE49-F238E27FC236}">
                <a16:creationId xmlns:a16="http://schemas.microsoft.com/office/drawing/2014/main" id="{12B25D85-2C8C-4A32-ADEB-670CDC94319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444705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733F-2428-4E55-96FE-4AC960BFCB0B}"/>
              </a:ext>
            </a:extLst>
          </p:cNvPr>
          <p:cNvSpPr>
            <a:spLocks noGrp="1"/>
          </p:cNvSpPr>
          <p:nvPr>
            <p:ph type="title"/>
          </p:nvPr>
        </p:nvSpPr>
        <p:spPr/>
        <p:txBody>
          <a:bodyPr/>
          <a:lstStyle/>
          <a:p>
            <a:r>
              <a:rPr lang="es-MX" dirty="0"/>
              <a:t>La información asimétrica y el riesgo moral</a:t>
            </a:r>
            <a:endParaRPr lang="en-GB" dirty="0"/>
          </a:p>
        </p:txBody>
      </p:sp>
      <p:sp>
        <p:nvSpPr>
          <p:cNvPr id="4" name="Slide Number Placeholder 3">
            <a:extLst>
              <a:ext uri="{FF2B5EF4-FFF2-40B4-BE49-F238E27FC236}">
                <a16:creationId xmlns:a16="http://schemas.microsoft.com/office/drawing/2014/main" id="{BE624681-4AF0-4548-90FE-14560C1C6F1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
        <p:nvSpPr>
          <p:cNvPr id="6" name="Text Placeholder 5">
            <a:extLst>
              <a:ext uri="{FF2B5EF4-FFF2-40B4-BE49-F238E27FC236}">
                <a16:creationId xmlns:a16="http://schemas.microsoft.com/office/drawing/2014/main" id="{DEB05191-1D22-477A-89A2-9BBBE730952C}"/>
              </a:ext>
            </a:extLst>
          </p:cNvPr>
          <p:cNvSpPr>
            <a:spLocks noGrp="1"/>
          </p:cNvSpPr>
          <p:nvPr>
            <p:ph type="body" idx="1"/>
          </p:nvPr>
        </p:nvSpPr>
        <p:spPr/>
        <p:txBody>
          <a:bodyPr/>
          <a:lstStyle/>
          <a:p>
            <a:pPr algn="l"/>
            <a:r>
              <a:rPr lang="es-MX" sz="1800" b="0" i="0" u="none" strike="noStrike" baseline="0" dirty="0">
                <a:latin typeface="Berkeley-Book"/>
              </a:rPr>
              <a:t>La </a:t>
            </a:r>
            <a:r>
              <a:rPr lang="es-MX" sz="1800" b="0" i="1" u="none" strike="noStrike" baseline="0" dirty="0">
                <a:latin typeface="Berkeley-BookItalic"/>
              </a:rPr>
              <a:t>información asimétrica</a:t>
            </a:r>
            <a:r>
              <a:rPr lang="es-MX" sz="1800" b="0" i="0" u="none" strike="noStrike" baseline="0" dirty="0">
                <a:latin typeface="Berkeley-Book"/>
              </a:rPr>
              <a:t>, un aspecto importante de los mercados financieros, se presenta cuando el conocimiento insuficiente de una parte en relación con la otra parte implicada en una transacción hace imposible tomar decisiones exactas cuando ésta se realiza.</a:t>
            </a:r>
          </a:p>
          <a:p>
            <a:pPr algn="l"/>
            <a:r>
              <a:rPr lang="es-MX" sz="1800" b="0" i="0" u="none" strike="noStrike" baseline="0" dirty="0">
                <a:latin typeface="Berkeley-Book"/>
              </a:rPr>
              <a:t>La </a:t>
            </a:r>
            <a:r>
              <a:rPr lang="es-MX" sz="1800" b="0" i="1" u="none" strike="noStrike" baseline="0" dirty="0">
                <a:latin typeface="Berkeley-BookItalic"/>
              </a:rPr>
              <a:t>selección adversa </a:t>
            </a:r>
            <a:r>
              <a:rPr lang="es-MX" sz="1800" b="0" i="0" u="none" strike="noStrike" baseline="0" dirty="0">
                <a:latin typeface="Berkeley-Book"/>
              </a:rPr>
              <a:t>es un problema de información asimétrica que ocurre </a:t>
            </a:r>
            <a:r>
              <a:rPr lang="es-MX" sz="1800" b="0" i="1" u="none" strike="noStrike" baseline="0" dirty="0">
                <a:latin typeface="Berkeley-BookItalic"/>
              </a:rPr>
              <a:t>antes </a:t>
            </a:r>
            <a:r>
              <a:rPr lang="es-MX" sz="1800" b="0" i="0" u="none" strike="noStrike" baseline="0" dirty="0">
                <a:latin typeface="Berkeley-Book"/>
              </a:rPr>
              <a:t>de la transacción: los riesgos de crédito potencialmente malos son los que buscan más activamente un </a:t>
            </a:r>
            <a:r>
              <a:rPr lang="en-GB" sz="1800" b="0" i="0" u="none" strike="noStrike" baseline="0" dirty="0" err="1">
                <a:latin typeface="Berkeley-Book"/>
              </a:rPr>
              <a:t>préstamo</a:t>
            </a:r>
            <a:r>
              <a:rPr lang="en-GB" sz="1800" b="0" i="0" u="none" strike="noStrike" baseline="0" dirty="0">
                <a:latin typeface="Berkeley-Book"/>
              </a:rPr>
              <a:t>.</a:t>
            </a:r>
            <a:endParaRPr lang="en-GB" dirty="0"/>
          </a:p>
        </p:txBody>
      </p:sp>
    </p:spTree>
    <p:extLst>
      <p:ext uri="{BB962C8B-B14F-4D97-AF65-F5344CB8AC3E}">
        <p14:creationId xmlns:p14="http://schemas.microsoft.com/office/powerpoint/2010/main" val="1967110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41901-7E72-41A9-9392-E2064765F031}"/>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662B0485-4EE0-49F0-AD74-EA1A59A89A20}"/>
              </a:ext>
            </a:extLst>
          </p:cNvPr>
          <p:cNvSpPr>
            <a:spLocks noGrp="1"/>
          </p:cNvSpPr>
          <p:nvPr>
            <p:ph type="body" idx="1"/>
          </p:nvPr>
        </p:nvSpPr>
        <p:spPr/>
        <p:txBody>
          <a:bodyPr/>
          <a:lstStyle/>
          <a:p>
            <a:pPr algn="l"/>
            <a:r>
              <a:rPr lang="es-MX" sz="1800" b="0" i="0" u="none" strike="noStrike" baseline="0" dirty="0">
                <a:latin typeface="Berkeley-Book"/>
              </a:rPr>
              <a:t>El </a:t>
            </a:r>
            <a:r>
              <a:rPr lang="es-MX" sz="1800" b="0" i="1" u="none" strike="noStrike" baseline="0" dirty="0">
                <a:latin typeface="Berkeley-BookItalic"/>
              </a:rPr>
              <a:t>riesgo moral </a:t>
            </a:r>
            <a:r>
              <a:rPr lang="es-MX" sz="1800" b="0" i="0" u="none" strike="noStrike" baseline="0" dirty="0">
                <a:latin typeface="Berkeley-Book"/>
              </a:rPr>
              <a:t>se presenta </a:t>
            </a:r>
            <a:r>
              <a:rPr lang="es-MX" sz="1800" b="0" i="1" u="none" strike="noStrike" baseline="0" dirty="0">
                <a:latin typeface="Berkeley-BookItalic"/>
              </a:rPr>
              <a:t>después </a:t>
            </a:r>
            <a:r>
              <a:rPr lang="es-MX" sz="1800" b="0" i="0" u="none" strike="noStrike" baseline="0" dirty="0">
                <a:latin typeface="Berkeley-Book"/>
              </a:rPr>
              <a:t>de que ocurre la transacción: el prestamista corre el riesgo de que el prestatario participe en actividades que son indeseables desde su punto de vista porque hacen menos probable que el préstamo sea rembolsado.</a:t>
            </a:r>
            <a:endParaRPr lang="en-GB" dirty="0"/>
          </a:p>
        </p:txBody>
      </p:sp>
      <p:sp>
        <p:nvSpPr>
          <p:cNvPr id="4" name="Slide Number Placeholder 3">
            <a:extLst>
              <a:ext uri="{FF2B5EF4-FFF2-40B4-BE49-F238E27FC236}">
                <a16:creationId xmlns:a16="http://schemas.microsoft.com/office/drawing/2014/main" id="{1A22F077-113C-4337-B90E-EAF972F023C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412040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A47F6-892A-4698-B893-309541C45A09}"/>
              </a:ext>
            </a:extLst>
          </p:cNvPr>
          <p:cNvSpPr>
            <a:spLocks noGrp="1"/>
          </p:cNvSpPr>
          <p:nvPr>
            <p:ph type="title"/>
          </p:nvPr>
        </p:nvSpPr>
        <p:spPr/>
        <p:txBody>
          <a:bodyPr/>
          <a:lstStyle/>
          <a:p>
            <a:r>
              <a:rPr lang="es-MX" dirty="0"/>
              <a:t>El problema de los “limones”</a:t>
            </a:r>
            <a:endParaRPr lang="en-GB" dirty="0"/>
          </a:p>
        </p:txBody>
      </p:sp>
      <p:sp>
        <p:nvSpPr>
          <p:cNvPr id="3" name="Text Placeholder 2">
            <a:extLst>
              <a:ext uri="{FF2B5EF4-FFF2-40B4-BE49-F238E27FC236}">
                <a16:creationId xmlns:a16="http://schemas.microsoft.com/office/drawing/2014/main" id="{77DF21B0-33FA-4315-BDA4-F1BE6CA2353D}"/>
              </a:ext>
            </a:extLst>
          </p:cNvPr>
          <p:cNvSpPr>
            <a:spLocks noGrp="1"/>
          </p:cNvSpPr>
          <p:nvPr>
            <p:ph type="body" idx="1"/>
          </p:nvPr>
        </p:nvSpPr>
        <p:spPr/>
        <p:txBody>
          <a:bodyPr/>
          <a:lstStyle/>
          <a:p>
            <a:r>
              <a:rPr lang="es-MX" dirty="0"/>
              <a:t>Un ejemplo común es el mercado de autos usados, donde se venden autos en buen estados, o limones “traen amarguras”.</a:t>
            </a:r>
            <a:endParaRPr lang="en-GB" dirty="0"/>
          </a:p>
        </p:txBody>
      </p:sp>
      <p:sp>
        <p:nvSpPr>
          <p:cNvPr id="4" name="Slide Number Placeholder 3">
            <a:extLst>
              <a:ext uri="{FF2B5EF4-FFF2-40B4-BE49-F238E27FC236}">
                <a16:creationId xmlns:a16="http://schemas.microsoft.com/office/drawing/2014/main" id="{09CEF4AF-5C21-42A2-AC78-E29983774BD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1836518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36360-AD56-4A4A-AD1C-429ED1C84663}"/>
              </a:ext>
            </a:extLst>
          </p:cNvPr>
          <p:cNvSpPr>
            <a:spLocks noGrp="1"/>
          </p:cNvSpPr>
          <p:nvPr>
            <p:ph type="title"/>
          </p:nvPr>
        </p:nvSpPr>
        <p:spPr/>
        <p:txBody>
          <a:bodyPr/>
          <a:lstStyle/>
          <a:p>
            <a:r>
              <a:rPr lang="es-MX" dirty="0"/>
              <a:t>Generación de información </a:t>
            </a:r>
            <a:endParaRPr lang="en-GB" dirty="0"/>
          </a:p>
        </p:txBody>
      </p:sp>
      <p:sp>
        <p:nvSpPr>
          <p:cNvPr id="3" name="Text Placeholder 2">
            <a:extLst>
              <a:ext uri="{FF2B5EF4-FFF2-40B4-BE49-F238E27FC236}">
                <a16:creationId xmlns:a16="http://schemas.microsoft.com/office/drawing/2014/main" id="{8940A4A4-3B73-488E-8204-4C2F3F42B288}"/>
              </a:ext>
            </a:extLst>
          </p:cNvPr>
          <p:cNvSpPr>
            <a:spLocks noGrp="1"/>
          </p:cNvSpPr>
          <p:nvPr>
            <p:ph type="body" idx="1"/>
          </p:nvPr>
        </p:nvSpPr>
        <p:spPr/>
        <p:txBody>
          <a:bodyPr/>
          <a:lstStyle/>
          <a:p>
            <a:r>
              <a:rPr lang="es-MX" dirty="0"/>
              <a:t>Los mercados financieros buscan la generación de información sobre los agentes participantes a fin de reducir el riesgo. </a:t>
            </a:r>
          </a:p>
          <a:p>
            <a:r>
              <a:rPr lang="es-MX" dirty="0"/>
              <a:t>Con participación de entidades calificadoras. </a:t>
            </a:r>
          </a:p>
          <a:p>
            <a:r>
              <a:rPr lang="es-MX" dirty="0"/>
              <a:t>Regulaciones sobre el gobierno corporativo. </a:t>
            </a:r>
          </a:p>
          <a:p>
            <a:r>
              <a:rPr lang="es-MX" dirty="0"/>
              <a:t>El buró de crédito, en el caso de los individuos. </a:t>
            </a:r>
          </a:p>
          <a:p>
            <a:r>
              <a:rPr lang="es-MX" dirty="0"/>
              <a:t>La intermediación financiera.</a:t>
            </a:r>
          </a:p>
          <a:p>
            <a:r>
              <a:rPr lang="es-MX" dirty="0"/>
              <a:t>El colateral y el capital contable. </a:t>
            </a:r>
          </a:p>
        </p:txBody>
      </p:sp>
      <p:sp>
        <p:nvSpPr>
          <p:cNvPr id="4" name="Slide Number Placeholder 3">
            <a:extLst>
              <a:ext uri="{FF2B5EF4-FFF2-40B4-BE49-F238E27FC236}">
                <a16:creationId xmlns:a16="http://schemas.microsoft.com/office/drawing/2014/main" id="{968EF0E7-E3CC-435C-AA90-EA158CF5B22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1589961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F5113-9F15-4B38-B857-563F0FCB686E}"/>
              </a:ext>
            </a:extLst>
          </p:cNvPr>
          <p:cNvSpPr>
            <a:spLocks noGrp="1"/>
          </p:cNvSpPr>
          <p:nvPr>
            <p:ph type="title"/>
          </p:nvPr>
        </p:nvSpPr>
        <p:spPr/>
        <p:txBody>
          <a:bodyPr/>
          <a:lstStyle/>
          <a:p>
            <a:r>
              <a:rPr lang="es-MX" dirty="0"/>
              <a:t>Reducción de costos de transacción e información asimétrica: experiencias de financiamiento rural en México</a:t>
            </a:r>
            <a:endParaRPr lang="en-GB" dirty="0"/>
          </a:p>
        </p:txBody>
      </p:sp>
      <p:sp>
        <p:nvSpPr>
          <p:cNvPr id="3" name="Text Placeholder 2">
            <a:extLst>
              <a:ext uri="{FF2B5EF4-FFF2-40B4-BE49-F238E27FC236}">
                <a16:creationId xmlns:a16="http://schemas.microsoft.com/office/drawing/2014/main" id="{38DA06A5-4615-4E43-9883-CF39AB9DD643}"/>
              </a:ext>
            </a:extLst>
          </p:cNvPr>
          <p:cNvSpPr>
            <a:spLocks noGrp="1"/>
          </p:cNvSpPr>
          <p:nvPr>
            <p:ph type="body" idx="1"/>
          </p:nvPr>
        </p:nvSpPr>
        <p:spPr/>
        <p:txBody>
          <a:bodyPr/>
          <a:lstStyle/>
          <a:p>
            <a:r>
              <a:rPr lang="es-MX" sz="1600" b="0" i="0" dirty="0">
                <a:solidFill>
                  <a:srgbClr val="000000"/>
                </a:solidFill>
                <a:effectLst/>
                <a:latin typeface="verdana" panose="020B0604030504040204" pitchFamily="34" charset="0"/>
              </a:rPr>
              <a:t>La literatura económica establece que el acceso a servicios financieros se relaciona, de manera directa, con el nivel de ingreso de un país, con la disminución de la desigualdad y con la reducción de la pobreza. El desarrollo del sector financiero reduce el costo del capital y mejora la asignación de recursos, debido a que se incrementa la cantidad y calidad de los proyectos de inversión, impulsando de esta forma el crecimiento económico (</a:t>
            </a:r>
            <a:r>
              <a:rPr lang="es-MX" sz="1600" b="0" i="0" baseline="30000" dirty="0">
                <a:solidFill>
                  <a:srgbClr val="000000"/>
                </a:solidFill>
                <a:effectLst/>
                <a:latin typeface="verdana" panose="020B0604030504040204" pitchFamily="34" charset="0"/>
                <a:hlinkClick r:id="rId2"/>
              </a:rPr>
              <a:t>Levine, 1997</a:t>
            </a:r>
            <a:r>
              <a:rPr lang="es-MX" sz="1600" b="0" i="0" dirty="0">
                <a:solidFill>
                  <a:srgbClr val="000000"/>
                </a:solidFill>
                <a:effectLst/>
                <a:latin typeface="verdana" panose="020B0604030504040204" pitchFamily="34" charset="0"/>
              </a:rPr>
              <a:t>). En cuanto a cómo contrarrestar la pobreza, </a:t>
            </a:r>
            <a:r>
              <a:rPr lang="es-MX" sz="1600" b="0" i="0" baseline="30000" dirty="0">
                <a:solidFill>
                  <a:srgbClr val="000000"/>
                </a:solidFill>
                <a:effectLst/>
                <a:latin typeface="verdana" panose="020B0604030504040204" pitchFamily="34" charset="0"/>
                <a:hlinkClick r:id="rId3"/>
              </a:rPr>
              <a:t>Burgess y Pande (2005)</a:t>
            </a:r>
            <a:r>
              <a:rPr lang="es-MX" sz="1600" b="0" i="0" dirty="0">
                <a:solidFill>
                  <a:srgbClr val="000000"/>
                </a:solidFill>
                <a:effectLst/>
                <a:latin typeface="verdana" panose="020B0604030504040204" pitchFamily="34" charset="0"/>
              </a:rPr>
              <a:t> señalan que es posible lograrlo con un incremento en el ahorro y con la disponibilidad de crédito en las áreas rurales.</a:t>
            </a:r>
            <a:endParaRPr lang="en-GB" sz="1600" dirty="0"/>
          </a:p>
        </p:txBody>
      </p:sp>
      <p:sp>
        <p:nvSpPr>
          <p:cNvPr id="4" name="Slide Number Placeholder 3">
            <a:extLst>
              <a:ext uri="{FF2B5EF4-FFF2-40B4-BE49-F238E27FC236}">
                <a16:creationId xmlns:a16="http://schemas.microsoft.com/office/drawing/2014/main" id="{8238F9B5-0CA7-4050-8738-D5CF748B8E9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spTree>
    <p:extLst>
      <p:ext uri="{BB962C8B-B14F-4D97-AF65-F5344CB8AC3E}">
        <p14:creationId xmlns:p14="http://schemas.microsoft.com/office/powerpoint/2010/main" val="282338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5910B-04D1-44B6-86CC-A3EE55EDFE81}"/>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293AA906-6F2D-4209-A507-65454B2433B1}"/>
              </a:ext>
            </a:extLst>
          </p:cNvPr>
          <p:cNvSpPr>
            <a:spLocks noGrp="1"/>
          </p:cNvSpPr>
          <p:nvPr>
            <p:ph type="body" idx="1"/>
          </p:nvPr>
        </p:nvSpPr>
        <p:spPr/>
        <p:txBody>
          <a:bodyPr/>
          <a:lstStyle/>
          <a:p>
            <a:r>
              <a:rPr lang="es-MX" b="0" i="0" dirty="0">
                <a:solidFill>
                  <a:srgbClr val="000000"/>
                </a:solidFill>
                <a:effectLst/>
                <a:latin typeface="verdana" panose="020B0604030504040204" pitchFamily="34" charset="0"/>
              </a:rPr>
              <a:t>Así mismo, </a:t>
            </a:r>
            <a:r>
              <a:rPr lang="es-MX" b="0" i="0" baseline="30000" dirty="0" err="1">
                <a:solidFill>
                  <a:srgbClr val="000000"/>
                </a:solidFill>
                <a:effectLst/>
                <a:latin typeface="verdana" panose="020B0604030504040204" pitchFamily="34" charset="0"/>
                <a:hlinkClick r:id="rId2"/>
              </a:rPr>
              <a:t>Pollack</a:t>
            </a:r>
            <a:r>
              <a:rPr lang="es-MX" b="0" i="0" baseline="30000" dirty="0">
                <a:solidFill>
                  <a:srgbClr val="000000"/>
                </a:solidFill>
                <a:effectLst/>
                <a:latin typeface="verdana" panose="020B0604030504040204" pitchFamily="34" charset="0"/>
                <a:hlinkClick r:id="rId2"/>
              </a:rPr>
              <a:t> y García (2004)</a:t>
            </a:r>
            <a:r>
              <a:rPr lang="es-MX" b="0" i="0" dirty="0">
                <a:solidFill>
                  <a:srgbClr val="000000"/>
                </a:solidFill>
                <a:effectLst/>
                <a:latin typeface="verdana" panose="020B0604030504040204" pitchFamily="34" charset="0"/>
              </a:rPr>
              <a:t> afirman que el incremento en el acceso al financiamiento de las micro, pequeñas y medianas empresas es un instrumento eficaz para reducir las brechas de productividad, innovación y generar crecimiento con equidad. Sin embargo, en México tradicionalmente ha existido un notable rezago en la expansión de la oferta de servicios financieros, especialmente en áreas rurales.</a:t>
            </a:r>
            <a:endParaRPr lang="en-GB" dirty="0"/>
          </a:p>
        </p:txBody>
      </p:sp>
      <p:sp>
        <p:nvSpPr>
          <p:cNvPr id="4" name="Slide Number Placeholder 3">
            <a:extLst>
              <a:ext uri="{FF2B5EF4-FFF2-40B4-BE49-F238E27FC236}">
                <a16:creationId xmlns:a16="http://schemas.microsoft.com/office/drawing/2014/main" id="{1CFE111A-A0A3-4A84-8B01-21C97D68401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2328453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F92D0-4C79-4AAA-9453-E38C5E3F72FD}"/>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7293A041-7184-48E3-B738-AD88E0BB0005}"/>
              </a:ext>
            </a:extLst>
          </p:cNvPr>
          <p:cNvSpPr>
            <a:spLocks noGrp="1"/>
          </p:cNvSpPr>
          <p:nvPr>
            <p:ph type="body" idx="1"/>
          </p:nvPr>
        </p:nvSpPr>
        <p:spPr/>
        <p:txBody>
          <a:bodyPr/>
          <a:lstStyle/>
          <a:p>
            <a:pPr algn="just"/>
            <a:r>
              <a:rPr lang="es-MX" sz="1400" b="0" i="0" dirty="0">
                <a:solidFill>
                  <a:srgbClr val="000000"/>
                </a:solidFill>
                <a:effectLst/>
                <a:latin typeface="verdana" panose="020B0604030504040204" pitchFamily="34" charset="0"/>
              </a:rPr>
              <a:t>El financiamiento al sector agropecuario en México proviene, principalmente, de los Fideicomisos Instituidos con Relación a la Agricultura (FIRA) y de la Financiera Nacional de Desarrollo Agropecuario, Rural, Forestal y Pesca (FND), instituciones consideradas como banca de desarrollo. Estas instituciones han mostrado un crecimiento en términos reales de los montos anuales de financiamiento otorgados y de sus patrimonios institucionales; pero el financiamiento a los productores de bajos ingresos, a las regiones agrícolas menos desarrolladas y los créditos de largo plazo son muy limitados (</a:t>
            </a:r>
            <a:r>
              <a:rPr lang="es-MX" sz="1400" b="0" i="0" baseline="30000" dirty="0">
                <a:solidFill>
                  <a:srgbClr val="000000"/>
                </a:solidFill>
                <a:effectLst/>
                <a:latin typeface="verdana" panose="020B0604030504040204" pitchFamily="34" charset="0"/>
                <a:hlinkClick r:id="rId2"/>
              </a:rPr>
              <a:t>De La Vega et al., 2014</a:t>
            </a:r>
            <a:r>
              <a:rPr lang="es-MX" sz="1400" b="0" i="0" dirty="0">
                <a:solidFill>
                  <a:srgbClr val="000000"/>
                </a:solidFill>
                <a:effectLst/>
                <a:latin typeface="verdana" panose="020B0604030504040204" pitchFamily="34" charset="0"/>
              </a:rPr>
              <a:t>), esto contribuye poco a resolver el problema de acceso al financiamiento de los pequeños productores y al desarrollo de sujetos de crédito competitivos.</a:t>
            </a:r>
            <a:endParaRPr lang="en-GB" sz="1400" dirty="0"/>
          </a:p>
        </p:txBody>
      </p:sp>
      <p:sp>
        <p:nvSpPr>
          <p:cNvPr id="4" name="Slide Number Placeholder 3">
            <a:extLst>
              <a:ext uri="{FF2B5EF4-FFF2-40B4-BE49-F238E27FC236}">
                <a16:creationId xmlns:a16="http://schemas.microsoft.com/office/drawing/2014/main" id="{6AF7F710-7F40-4B73-9DCA-64C30916A12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19</a:t>
            </a:fld>
            <a:endParaRPr lang="en"/>
          </a:p>
        </p:txBody>
      </p:sp>
    </p:spTree>
    <p:extLst>
      <p:ext uri="{BB962C8B-B14F-4D97-AF65-F5344CB8AC3E}">
        <p14:creationId xmlns:p14="http://schemas.microsoft.com/office/powerpoint/2010/main" val="2398314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16"/>
          <p:cNvSpPr txBox="1">
            <a:spLocks noGrp="1"/>
          </p:cNvSpPr>
          <p:nvPr>
            <p:ph type="ctrTitle"/>
          </p:nvPr>
        </p:nvSpPr>
        <p:spPr>
          <a:xfrm>
            <a:off x="2309350" y="3031150"/>
            <a:ext cx="5214600" cy="1159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a:t>Unidad III. Instituciones financieras</a:t>
            </a:r>
            <a:endParaRPr dirty="0"/>
          </a:p>
        </p:txBody>
      </p:sp>
      <p:sp>
        <p:nvSpPr>
          <p:cNvPr id="486" name="Google Shape;486;p16"/>
          <p:cNvSpPr txBox="1">
            <a:spLocks noGrp="1"/>
          </p:cNvSpPr>
          <p:nvPr>
            <p:ph type="subTitle" idx="1"/>
          </p:nvPr>
        </p:nvSpPr>
        <p:spPr>
          <a:xfrm>
            <a:off x="2309441" y="4059250"/>
            <a:ext cx="5214600" cy="7848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s-MX" dirty="0"/>
              <a:t>Cap. 8.  Moneda, banca y mercados. </a:t>
            </a:r>
            <a:endParaRPr dirty="0"/>
          </a:p>
        </p:txBody>
      </p:sp>
      <p:sp>
        <p:nvSpPr>
          <p:cNvPr id="487" name="Google Shape;487;p16"/>
          <p:cNvSpPr txBox="1"/>
          <p:nvPr/>
        </p:nvSpPr>
        <p:spPr>
          <a:xfrm>
            <a:off x="7416725" y="3661925"/>
            <a:ext cx="1760400" cy="12048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endParaRPr sz="12000" dirty="0">
              <a:solidFill>
                <a:schemeClr val="accent2"/>
              </a:solidFill>
            </a:endParaRPr>
          </a:p>
        </p:txBody>
      </p:sp>
      <p:sp>
        <p:nvSpPr>
          <p:cNvPr id="488" name="Google Shape;488;p16"/>
          <p:cNvSpPr txBox="1">
            <a:spLocks noGrp="1"/>
          </p:cNvSpPr>
          <p:nvPr>
            <p:ph type="sldNum" idx="12"/>
          </p:nvPr>
        </p:nvSpPr>
        <p:spPr>
          <a:xfrm>
            <a:off x="8556775" y="4826200"/>
            <a:ext cx="548700" cy="3174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4167D-EC2F-4DD7-892D-23AFF4A8527D}"/>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C4DCBAA3-A1E9-4A55-9417-ABB89E467A0C}"/>
              </a:ext>
            </a:extLst>
          </p:cNvPr>
          <p:cNvSpPr>
            <a:spLocks noGrp="1"/>
          </p:cNvSpPr>
          <p:nvPr>
            <p:ph type="body" idx="1"/>
          </p:nvPr>
        </p:nvSpPr>
        <p:spPr>
          <a:xfrm>
            <a:off x="1073700" y="1349925"/>
            <a:ext cx="6996600" cy="1922100"/>
          </a:xfrm>
        </p:spPr>
        <p:txBody>
          <a:bodyPr/>
          <a:lstStyle/>
          <a:p>
            <a:r>
              <a:rPr lang="es-MX" sz="1400" b="0" i="0" dirty="0">
                <a:solidFill>
                  <a:srgbClr val="000000"/>
                </a:solidFill>
                <a:effectLst/>
                <a:latin typeface="verdana" panose="020B0604030504040204" pitchFamily="34" charset="0"/>
              </a:rPr>
              <a:t>Las más fuertes restricciones que enfrentan las pequeñas empresas para obtener crédito bancario son la información asimétrica y los costos de transacción (</a:t>
            </a:r>
            <a:r>
              <a:rPr lang="es-MX" sz="1400" b="0" i="0" baseline="30000" dirty="0">
                <a:solidFill>
                  <a:srgbClr val="000000"/>
                </a:solidFill>
                <a:effectLst/>
                <a:latin typeface="verdana" panose="020B0604030504040204" pitchFamily="34" charset="0"/>
                <a:hlinkClick r:id="rId2"/>
              </a:rPr>
              <a:t>Huidobro, 2013</a:t>
            </a:r>
            <a:r>
              <a:rPr lang="es-MX" sz="1400" b="0" i="0" dirty="0">
                <a:solidFill>
                  <a:srgbClr val="000000"/>
                </a:solidFill>
                <a:effectLst/>
                <a:latin typeface="verdana" panose="020B0604030504040204" pitchFamily="34" charset="0"/>
              </a:rPr>
              <a:t>), ya que los contratos de crédito involucran un intercambio </a:t>
            </a:r>
            <a:r>
              <a:rPr lang="es-MX" sz="1400" b="0" i="0" dirty="0" err="1">
                <a:solidFill>
                  <a:srgbClr val="000000"/>
                </a:solidFill>
                <a:effectLst/>
                <a:latin typeface="verdana" panose="020B0604030504040204" pitchFamily="34" charset="0"/>
              </a:rPr>
              <a:t>intertemporal</a:t>
            </a:r>
            <a:r>
              <a:rPr lang="es-MX" sz="1400" b="0" i="0" dirty="0">
                <a:solidFill>
                  <a:srgbClr val="000000"/>
                </a:solidFill>
                <a:effectLst/>
                <a:latin typeface="verdana" panose="020B0604030504040204" pitchFamily="34" charset="0"/>
              </a:rPr>
              <a:t>, donde se entregan recursos presentes contra la aceptación explícita de compromisos de pagos futuros. Por tanto, antes de aceptar dicho contrato la institución financiera evalúa al posible deudor en cuanto a su capacidad y voluntad futura de pago, para medir el riesgo de incumplimiento futuro del contrato (</a:t>
            </a:r>
            <a:r>
              <a:rPr lang="es-MX" sz="1400" b="0" i="0" baseline="30000" dirty="0" err="1">
                <a:solidFill>
                  <a:srgbClr val="000000"/>
                </a:solidFill>
                <a:effectLst/>
                <a:latin typeface="verdana" panose="020B0604030504040204" pitchFamily="34" charset="0"/>
                <a:hlinkClick r:id="rId3"/>
              </a:rPr>
              <a:t>Kampel</a:t>
            </a:r>
            <a:r>
              <a:rPr lang="es-MX" sz="1400" b="0" i="0" baseline="30000" dirty="0">
                <a:solidFill>
                  <a:srgbClr val="000000"/>
                </a:solidFill>
                <a:effectLst/>
                <a:latin typeface="verdana" panose="020B0604030504040204" pitchFamily="34" charset="0"/>
                <a:hlinkClick r:id="rId3"/>
              </a:rPr>
              <a:t> y </a:t>
            </a:r>
            <a:r>
              <a:rPr lang="es-MX" sz="1400" b="0" i="0" baseline="30000" dirty="0" err="1">
                <a:solidFill>
                  <a:srgbClr val="000000"/>
                </a:solidFill>
                <a:effectLst/>
                <a:latin typeface="verdana" panose="020B0604030504040204" pitchFamily="34" charset="0"/>
                <a:hlinkClick r:id="rId3"/>
              </a:rPr>
              <a:t>Rojze</a:t>
            </a:r>
            <a:r>
              <a:rPr lang="es-MX" sz="1400" b="0" i="0" baseline="30000" dirty="0">
                <a:solidFill>
                  <a:srgbClr val="000000"/>
                </a:solidFill>
                <a:effectLst/>
                <a:latin typeface="verdana" panose="020B0604030504040204" pitchFamily="34" charset="0"/>
                <a:hlinkClick r:id="rId3"/>
              </a:rPr>
              <a:t>, 2004</a:t>
            </a:r>
            <a:r>
              <a:rPr lang="es-MX" sz="1400" b="0" i="0" dirty="0">
                <a:solidFill>
                  <a:srgbClr val="000000"/>
                </a:solidFill>
                <a:effectLst/>
                <a:latin typeface="verdana" panose="020B0604030504040204" pitchFamily="34" charset="0"/>
              </a:rPr>
              <a:t>). La falta o insuficiente información sobre los acreditados es uno de los principales impedimentos para incrementar el crédito y explica la propensión de los mercados financieros a generar fallas que obstruyan su funcionamiento adecuado.</a:t>
            </a:r>
            <a:endParaRPr lang="en-GB" sz="1400" dirty="0"/>
          </a:p>
        </p:txBody>
      </p:sp>
      <p:sp>
        <p:nvSpPr>
          <p:cNvPr id="4" name="Slide Number Placeholder 3">
            <a:extLst>
              <a:ext uri="{FF2B5EF4-FFF2-40B4-BE49-F238E27FC236}">
                <a16:creationId xmlns:a16="http://schemas.microsoft.com/office/drawing/2014/main" id="{91A5D81F-BC0D-4E1F-B90F-71BAE36F8CD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20</a:t>
            </a:fld>
            <a:endParaRPr lang="en"/>
          </a:p>
        </p:txBody>
      </p:sp>
    </p:spTree>
    <p:extLst>
      <p:ext uri="{BB962C8B-B14F-4D97-AF65-F5344CB8AC3E}">
        <p14:creationId xmlns:p14="http://schemas.microsoft.com/office/powerpoint/2010/main" val="800690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F3471-2465-4EE1-92C3-C5BB4FE247E8}"/>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E0576B2F-FD1B-4AE5-93A3-E47838858304}"/>
              </a:ext>
            </a:extLst>
          </p:cNvPr>
          <p:cNvSpPr>
            <a:spLocks noGrp="1"/>
          </p:cNvSpPr>
          <p:nvPr>
            <p:ph type="body" idx="1"/>
          </p:nvPr>
        </p:nvSpPr>
        <p:spPr/>
        <p:txBody>
          <a:bodyPr/>
          <a:lstStyle/>
          <a:p>
            <a:r>
              <a:rPr lang="es-MX" b="0" i="0" dirty="0">
                <a:solidFill>
                  <a:srgbClr val="000000"/>
                </a:solidFill>
                <a:effectLst/>
                <a:latin typeface="verdana" panose="020B0604030504040204" pitchFamily="34" charset="0"/>
              </a:rPr>
              <a:t>La falta de información de los acreditados origina problemas de selección adversa y riesgo moral que ocasionan racionamiento de crédito, sobre todo de largo plazo, y provocan una segmentación del mercado.</a:t>
            </a:r>
            <a:endParaRPr lang="en-GB" dirty="0"/>
          </a:p>
        </p:txBody>
      </p:sp>
      <p:sp>
        <p:nvSpPr>
          <p:cNvPr id="4" name="Slide Number Placeholder 3">
            <a:extLst>
              <a:ext uri="{FF2B5EF4-FFF2-40B4-BE49-F238E27FC236}">
                <a16:creationId xmlns:a16="http://schemas.microsoft.com/office/drawing/2014/main" id="{026A20DA-C2C6-4724-9B28-6E5506E0BFE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21</a:t>
            </a:fld>
            <a:endParaRPr lang="en"/>
          </a:p>
        </p:txBody>
      </p:sp>
    </p:spTree>
    <p:extLst>
      <p:ext uri="{BB962C8B-B14F-4D97-AF65-F5344CB8AC3E}">
        <p14:creationId xmlns:p14="http://schemas.microsoft.com/office/powerpoint/2010/main" val="1313240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1518-8B26-4ED1-A0B4-58748B9FFD29}"/>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DC376670-D872-430A-9F4F-DF0B8D8C1446}"/>
              </a:ext>
            </a:extLst>
          </p:cNvPr>
          <p:cNvSpPr>
            <a:spLocks noGrp="1"/>
          </p:cNvSpPr>
          <p:nvPr>
            <p:ph type="body" idx="1"/>
          </p:nvPr>
        </p:nvSpPr>
        <p:spPr/>
        <p:txBody>
          <a:bodyPr/>
          <a:lstStyle/>
          <a:p>
            <a:r>
              <a:rPr lang="es-MX" b="0" i="0" baseline="30000" dirty="0">
                <a:solidFill>
                  <a:srgbClr val="000000"/>
                </a:solidFill>
                <a:effectLst/>
                <a:latin typeface="verdana" panose="020B0604030504040204" pitchFamily="34" charset="0"/>
                <a:hlinkClick r:id="rId2"/>
              </a:rPr>
              <a:t>Benavente et al. (2005)</a:t>
            </a:r>
            <a:r>
              <a:rPr lang="es-MX" b="0" i="0" dirty="0">
                <a:solidFill>
                  <a:srgbClr val="000000"/>
                </a:solidFill>
                <a:effectLst/>
                <a:latin typeface="verdana" panose="020B0604030504040204" pitchFamily="34" charset="0"/>
              </a:rPr>
              <a:t> y el </a:t>
            </a:r>
            <a:r>
              <a:rPr lang="es-MX" b="0" i="0" baseline="30000" dirty="0">
                <a:solidFill>
                  <a:srgbClr val="000000"/>
                </a:solidFill>
                <a:effectLst/>
                <a:latin typeface="verdana" panose="020B0604030504040204" pitchFamily="34" charset="0"/>
                <a:hlinkClick r:id="rId3"/>
              </a:rPr>
              <a:t>BID (2004)</a:t>
            </a:r>
            <a:r>
              <a:rPr lang="es-MX" b="0" i="0" dirty="0">
                <a:solidFill>
                  <a:srgbClr val="000000"/>
                </a:solidFill>
                <a:effectLst/>
                <a:latin typeface="verdana" panose="020B0604030504040204" pitchFamily="34" charset="0"/>
              </a:rPr>
              <a:t> reconocen que otorgar préstamos implica altos costos fijos para su evaluación, supervisión y cobro; ello significa que el costo por unidad monetaria prestada es más elevado para los préstamos pequeños. Para obtener y procesar información, las instituciones financieras y los deudores incurren en costos de transacción muy elevados. </a:t>
            </a:r>
            <a:endParaRPr lang="en-GB" dirty="0"/>
          </a:p>
        </p:txBody>
      </p:sp>
      <p:sp>
        <p:nvSpPr>
          <p:cNvPr id="4" name="Slide Number Placeholder 3">
            <a:extLst>
              <a:ext uri="{FF2B5EF4-FFF2-40B4-BE49-F238E27FC236}">
                <a16:creationId xmlns:a16="http://schemas.microsoft.com/office/drawing/2014/main" id="{FBA6EE92-6718-4516-BE10-3B7F6FA83B3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22</a:t>
            </a:fld>
            <a:endParaRPr lang="en"/>
          </a:p>
        </p:txBody>
      </p:sp>
    </p:spTree>
    <p:extLst>
      <p:ext uri="{BB962C8B-B14F-4D97-AF65-F5344CB8AC3E}">
        <p14:creationId xmlns:p14="http://schemas.microsoft.com/office/powerpoint/2010/main" val="2983165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005F893-639A-4E0B-B63D-8BAFC308D9FB}"/>
              </a:ext>
            </a:extLst>
          </p:cNvPr>
          <p:cNvSpPr>
            <a:spLocks noGrp="1"/>
          </p:cNvSpPr>
          <p:nvPr>
            <p:ph type="body" idx="1"/>
          </p:nvPr>
        </p:nvSpPr>
        <p:spPr>
          <a:xfrm>
            <a:off x="1073700" y="649650"/>
            <a:ext cx="6996600" cy="1922100"/>
          </a:xfrm>
        </p:spPr>
        <p:txBody>
          <a:bodyPr/>
          <a:lstStyle/>
          <a:p>
            <a:pPr algn="just"/>
            <a:r>
              <a:rPr lang="es-MX" sz="1600" b="0" i="0" dirty="0">
                <a:solidFill>
                  <a:srgbClr val="000000"/>
                </a:solidFill>
                <a:effectLst/>
                <a:latin typeface="verdana" panose="020B0604030504040204" pitchFamily="34" charset="0"/>
              </a:rPr>
              <a:t>La actividad agropecuaria presenta características que acentúan estas restricciones crediticias, a saber: 1) elevada dispersión geográfica de las unidades de producción, 2) altos riesgos ocasionados por factores climáticos, incidencia de plagas y enfermedades, 3) ingresos estacionales con fuertes fluctuaciones y poco predecibles, 4) carencia de garantías por parte de los pobladores rurales y bajo acceso a seguros agrícolas para mitigar los riesgos, 5) desconocimiento del sector agropecuario-rural por parte de la banca comercial y 6) poca experiencia de los productores rurales para tratar con instituciones financieras, aunado a su limitada capacidad gerencial. </a:t>
            </a:r>
            <a:endParaRPr lang="en-GB" sz="1600" dirty="0"/>
          </a:p>
        </p:txBody>
      </p:sp>
      <p:sp>
        <p:nvSpPr>
          <p:cNvPr id="4" name="Slide Number Placeholder 3">
            <a:extLst>
              <a:ext uri="{FF2B5EF4-FFF2-40B4-BE49-F238E27FC236}">
                <a16:creationId xmlns:a16="http://schemas.microsoft.com/office/drawing/2014/main" id="{F243E534-E229-4619-84E1-48E96C9426F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23</a:t>
            </a:fld>
            <a:endParaRPr lang="en"/>
          </a:p>
        </p:txBody>
      </p:sp>
    </p:spTree>
    <p:extLst>
      <p:ext uri="{BB962C8B-B14F-4D97-AF65-F5344CB8AC3E}">
        <p14:creationId xmlns:p14="http://schemas.microsoft.com/office/powerpoint/2010/main" val="130520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7724E-A9F7-4204-BB69-A9FBCE310A47}"/>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CB614FC9-131C-450F-AF4B-CAF9EA918C4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3F3FDA0-3084-4799-9A79-03CA321F983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24</a:t>
            </a:fld>
            <a:endParaRPr lang="en"/>
          </a:p>
        </p:txBody>
      </p:sp>
      <p:pic>
        <p:nvPicPr>
          <p:cNvPr id="1026" name="Picture 2">
            <a:extLst>
              <a:ext uri="{FF2B5EF4-FFF2-40B4-BE49-F238E27FC236}">
                <a16:creationId xmlns:a16="http://schemas.microsoft.com/office/drawing/2014/main" id="{49B57DE6-5662-4B90-B179-08ADCF566D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5588" y="0"/>
            <a:ext cx="3552825"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9631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CB74828-AEB2-4214-86A7-E309CF5A2CD1}"/>
              </a:ext>
            </a:extLst>
          </p:cNvPr>
          <p:cNvSpPr>
            <a:spLocks noGrp="1"/>
          </p:cNvSpPr>
          <p:nvPr>
            <p:ph type="body" idx="1"/>
          </p:nvPr>
        </p:nvSpPr>
        <p:spPr>
          <a:xfrm>
            <a:off x="958893" y="211105"/>
            <a:ext cx="6996600" cy="1922100"/>
          </a:xfrm>
        </p:spPr>
        <p:txBody>
          <a:bodyPr/>
          <a:lstStyle/>
          <a:p>
            <a:pPr algn="just"/>
            <a:r>
              <a:rPr lang="es-MX" sz="1400" b="0" i="0" dirty="0">
                <a:solidFill>
                  <a:srgbClr val="000000"/>
                </a:solidFill>
                <a:effectLst/>
                <a:latin typeface="verdana" panose="020B0604030504040204" pitchFamily="34" charset="0"/>
              </a:rPr>
              <a:t>En la práctica, los modelos analizados muestran que la banca de desarrollo participa en el otorgamiento y recuperación de créditos a los pequeños productores a través de un intermediario financiero no bancario y eventualmente con el apoyo de otros actores como empresas tractoras, organizaciones de productores o empresas de servicios técnicos, para seleccionar adecuadamente a los acreditados y dar seguimiento a la aplicación y recuperación del crédito. Esto sugiere que para mejorar la profundidad de su cobertura, la banca de desarrollo, más que atender directamente a los productores marginados del crédito por su tamaño o ubicación, debería identificar y desarrollar intermediarios financieros no bancarios, organizaciones de productores, empresas de servicios técnicos o empresas tractoras, para que mediante los apoyos convenientes, desarrollen sujetos de crédito. Generando historiales de crédito y alianzas de largo plazo con los productores objetivo, para reducir el riesgo moral con los acreditados y los costos de transacción del otorgamiento y recuperación de créditos.</a:t>
            </a:r>
            <a:endParaRPr lang="en-GB" sz="1400" dirty="0"/>
          </a:p>
        </p:txBody>
      </p:sp>
      <p:sp>
        <p:nvSpPr>
          <p:cNvPr id="4" name="Slide Number Placeholder 3">
            <a:extLst>
              <a:ext uri="{FF2B5EF4-FFF2-40B4-BE49-F238E27FC236}">
                <a16:creationId xmlns:a16="http://schemas.microsoft.com/office/drawing/2014/main" id="{86685195-3877-450B-A445-108201342A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25</a:t>
            </a:fld>
            <a:endParaRPr lang="en"/>
          </a:p>
        </p:txBody>
      </p:sp>
    </p:spTree>
    <p:extLst>
      <p:ext uri="{BB962C8B-B14F-4D97-AF65-F5344CB8AC3E}">
        <p14:creationId xmlns:p14="http://schemas.microsoft.com/office/powerpoint/2010/main" val="1671495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E17A3-ECC0-42ED-B7AD-998F8617ED71}"/>
              </a:ext>
            </a:extLst>
          </p:cNvPr>
          <p:cNvSpPr>
            <a:spLocks noGrp="1"/>
          </p:cNvSpPr>
          <p:nvPr>
            <p:ph type="title"/>
          </p:nvPr>
        </p:nvSpPr>
        <p:spPr/>
        <p:txBody>
          <a:bodyPr/>
          <a:lstStyle/>
          <a:p>
            <a:endParaRPr lang="en-GB"/>
          </a:p>
        </p:txBody>
      </p:sp>
      <p:sp>
        <p:nvSpPr>
          <p:cNvPr id="3" name="Text Placeholder 2">
            <a:extLst>
              <a:ext uri="{FF2B5EF4-FFF2-40B4-BE49-F238E27FC236}">
                <a16:creationId xmlns:a16="http://schemas.microsoft.com/office/drawing/2014/main" id="{DBAB61FF-EC56-410C-AEBB-54287F4A0436}"/>
              </a:ext>
            </a:extLst>
          </p:cNvPr>
          <p:cNvSpPr>
            <a:spLocks noGrp="1"/>
          </p:cNvSpPr>
          <p:nvPr>
            <p:ph type="body" idx="1"/>
          </p:nvPr>
        </p:nvSpPr>
        <p:spPr/>
        <p:txBody>
          <a:bodyPr/>
          <a:lstStyle/>
          <a:p>
            <a:r>
              <a:rPr lang="es-MX" sz="1400" b="0" i="0" dirty="0">
                <a:solidFill>
                  <a:srgbClr val="000000"/>
                </a:solidFill>
                <a:effectLst/>
                <a:latin typeface="verdana" panose="020B0604030504040204" pitchFamily="34" charset="0"/>
              </a:rPr>
              <a:t>Con base a estos hallazgos, no es de sorprender que la Reforma Financiera en México presentada a finales del 2013, la cual enfatizó en incrementar el crédito con menores tasas de interés (con un solo dígito, menores al 10 por ciento anual) para el sector rural a través de FND y FIRA, no ha dado los resultados esperados debido a que no resuelve los problemas de restricciones de acceso al financiamiento de pequeños productores, representando entonces un retroceso dado que solo oferta créditos baratos, pero no desarrolla intermediarios financieros privados que operen en el medio rural y desincentiva a los existentes, además tampoco desarrolla sujetos de crédito ni considera la movilización de ahorros.</a:t>
            </a:r>
            <a:endParaRPr lang="en-GB" sz="1400" dirty="0"/>
          </a:p>
        </p:txBody>
      </p:sp>
      <p:sp>
        <p:nvSpPr>
          <p:cNvPr id="4" name="Slide Number Placeholder 3">
            <a:extLst>
              <a:ext uri="{FF2B5EF4-FFF2-40B4-BE49-F238E27FC236}">
                <a16:creationId xmlns:a16="http://schemas.microsoft.com/office/drawing/2014/main" id="{ABB048C2-9FE1-4C3A-ABB2-F40861421F6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26</a:t>
            </a:fld>
            <a:endParaRPr lang="en"/>
          </a:p>
        </p:txBody>
      </p:sp>
    </p:spTree>
    <p:extLst>
      <p:ext uri="{BB962C8B-B14F-4D97-AF65-F5344CB8AC3E}">
        <p14:creationId xmlns:p14="http://schemas.microsoft.com/office/powerpoint/2010/main" val="1265914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FDC609BC-3E08-4C3D-A8DB-CE8811F1013F}"/>
              </a:ext>
            </a:extLst>
          </p:cNvPr>
          <p:cNvSpPr>
            <a:spLocks noGrp="1"/>
          </p:cNvSpPr>
          <p:nvPr>
            <p:ph type="ctrTitle"/>
          </p:nvPr>
        </p:nvSpPr>
        <p:spPr/>
        <p:txBody>
          <a:bodyPr/>
          <a:lstStyle/>
          <a:p>
            <a:r>
              <a:rPr lang="es-MX" dirty="0"/>
              <a:t>Hechos  básicos acerca de la estructura financiera en todo el mundo</a:t>
            </a:r>
          </a:p>
        </p:txBody>
      </p:sp>
      <p:sp>
        <p:nvSpPr>
          <p:cNvPr id="6" name="Subtítulo 5">
            <a:extLst>
              <a:ext uri="{FF2B5EF4-FFF2-40B4-BE49-F238E27FC236}">
                <a16:creationId xmlns:a16="http://schemas.microsoft.com/office/drawing/2014/main" id="{B3ECE551-3314-4464-A515-4446D73FCD69}"/>
              </a:ext>
            </a:extLst>
          </p:cNvPr>
          <p:cNvSpPr>
            <a:spLocks noGrp="1"/>
          </p:cNvSpPr>
          <p:nvPr>
            <p:ph type="subTitle" idx="1"/>
          </p:nvPr>
        </p:nvSpPr>
        <p:spPr/>
        <p:txBody>
          <a:bodyPr/>
          <a:lstStyle/>
          <a:p>
            <a:endParaRPr lang="es-MX"/>
          </a:p>
        </p:txBody>
      </p:sp>
      <p:sp>
        <p:nvSpPr>
          <p:cNvPr id="4" name="Marcador de número de diapositiva 3">
            <a:extLst>
              <a:ext uri="{FF2B5EF4-FFF2-40B4-BE49-F238E27FC236}">
                <a16:creationId xmlns:a16="http://schemas.microsoft.com/office/drawing/2014/main" id="{6376F758-3AC7-4C14-871C-8A099BC9519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3</a:t>
            </a:fld>
            <a:endParaRPr lang="es-MX"/>
          </a:p>
        </p:txBody>
      </p:sp>
    </p:spTree>
    <p:extLst>
      <p:ext uri="{BB962C8B-B14F-4D97-AF65-F5344CB8AC3E}">
        <p14:creationId xmlns:p14="http://schemas.microsoft.com/office/powerpoint/2010/main" val="150365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C9674210-4E43-4822-844C-226B43084632}"/>
              </a:ext>
            </a:extLst>
          </p:cNvPr>
          <p:cNvSpPr>
            <a:spLocks noGrp="1"/>
          </p:cNvSpPr>
          <p:nvPr>
            <p:ph type="title"/>
          </p:nvPr>
        </p:nvSpPr>
        <p:spPr>
          <a:xfrm>
            <a:off x="1044416" y="292051"/>
            <a:ext cx="6996600" cy="715800"/>
          </a:xfrm>
        </p:spPr>
        <p:txBody>
          <a:bodyPr/>
          <a:lstStyle/>
          <a:p>
            <a:r>
              <a:rPr lang="es-MX" dirty="0"/>
              <a:t>1. La principal fuente de financiamiento de las empresas no es la venta de acciones</a:t>
            </a:r>
          </a:p>
        </p:txBody>
      </p:sp>
      <p:sp>
        <p:nvSpPr>
          <p:cNvPr id="4" name="Marcador de número de diapositiva 3">
            <a:extLst>
              <a:ext uri="{FF2B5EF4-FFF2-40B4-BE49-F238E27FC236}">
                <a16:creationId xmlns:a16="http://schemas.microsoft.com/office/drawing/2014/main" id="{57F233A3-FD37-4835-92F8-A5FBCDB341D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4</a:t>
            </a:fld>
            <a:endParaRPr lang="es-MX"/>
          </a:p>
        </p:txBody>
      </p:sp>
      <p:sp>
        <p:nvSpPr>
          <p:cNvPr id="3" name="Marcador de texto 2">
            <a:extLst>
              <a:ext uri="{FF2B5EF4-FFF2-40B4-BE49-F238E27FC236}">
                <a16:creationId xmlns:a16="http://schemas.microsoft.com/office/drawing/2014/main" id="{435FCD1B-7B4D-4737-B241-E8B800C5DA65}"/>
              </a:ext>
            </a:extLst>
          </p:cNvPr>
          <p:cNvSpPr>
            <a:spLocks noGrp="1"/>
          </p:cNvSpPr>
          <p:nvPr>
            <p:ph type="body" idx="1"/>
          </p:nvPr>
        </p:nvSpPr>
        <p:spPr/>
        <p:txBody>
          <a:bodyPr/>
          <a:lstStyle/>
          <a:p>
            <a:endParaRPr lang="es-MX" dirty="0"/>
          </a:p>
        </p:txBody>
      </p:sp>
      <p:pic>
        <p:nvPicPr>
          <p:cNvPr id="8" name="Imagen 7">
            <a:extLst>
              <a:ext uri="{FF2B5EF4-FFF2-40B4-BE49-F238E27FC236}">
                <a16:creationId xmlns:a16="http://schemas.microsoft.com/office/drawing/2014/main" id="{39229EBB-195D-4C88-988A-EF7868D99FB3}"/>
              </a:ext>
            </a:extLst>
          </p:cNvPr>
          <p:cNvPicPr>
            <a:picLocks noChangeAspect="1"/>
          </p:cNvPicPr>
          <p:nvPr/>
        </p:nvPicPr>
        <p:blipFill>
          <a:blip r:embed="rId2">
            <a:lum bright="-20000" contrast="40000"/>
          </a:blip>
          <a:stretch>
            <a:fillRect/>
          </a:stretch>
        </p:blipFill>
        <p:spPr>
          <a:xfrm>
            <a:off x="1180515" y="1032726"/>
            <a:ext cx="6782970" cy="3952174"/>
          </a:xfrm>
          <a:prstGeom prst="rect">
            <a:avLst/>
          </a:prstGeom>
        </p:spPr>
      </p:pic>
    </p:spTree>
    <p:extLst>
      <p:ext uri="{BB962C8B-B14F-4D97-AF65-F5344CB8AC3E}">
        <p14:creationId xmlns:p14="http://schemas.microsoft.com/office/powerpoint/2010/main" val="1898653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02B7DE-91D2-4BEB-B36B-5C87E2ECB2D4}"/>
              </a:ext>
            </a:extLst>
          </p:cNvPr>
          <p:cNvSpPr>
            <a:spLocks noGrp="1"/>
          </p:cNvSpPr>
          <p:nvPr>
            <p:ph type="title"/>
          </p:nvPr>
        </p:nvSpPr>
        <p:spPr/>
        <p:txBody>
          <a:bodyPr/>
          <a:lstStyle/>
          <a:p>
            <a:pPr algn="l"/>
            <a:r>
              <a:rPr lang="es-MX" dirty="0"/>
              <a:t>2. </a:t>
            </a:r>
            <a:r>
              <a:rPr lang="es-MX" sz="2000" b="1" i="1" u="none" strike="noStrike" baseline="0" dirty="0">
                <a:latin typeface="Berkeley-BoldItalic"/>
              </a:rPr>
              <a:t>La emisión de deudas y de valores de capital contable negociables no es la principal forma en la cual los negocios financian sus operaciones</a:t>
            </a:r>
            <a:r>
              <a:rPr lang="es-MX" sz="2000" b="0" i="0" u="none" strike="noStrike" baseline="0" dirty="0">
                <a:latin typeface="Berkeley-Book"/>
              </a:rPr>
              <a:t>. </a:t>
            </a:r>
            <a:endParaRPr lang="es-MX" dirty="0"/>
          </a:p>
        </p:txBody>
      </p:sp>
      <p:sp>
        <p:nvSpPr>
          <p:cNvPr id="3" name="Marcador de texto 2">
            <a:extLst>
              <a:ext uri="{FF2B5EF4-FFF2-40B4-BE49-F238E27FC236}">
                <a16:creationId xmlns:a16="http://schemas.microsoft.com/office/drawing/2014/main" id="{4309C170-77BF-4143-A5C1-70F803E75C01}"/>
              </a:ext>
            </a:extLst>
          </p:cNvPr>
          <p:cNvSpPr>
            <a:spLocks noGrp="1"/>
          </p:cNvSpPr>
          <p:nvPr>
            <p:ph type="body" idx="1"/>
          </p:nvPr>
        </p:nvSpPr>
        <p:spPr>
          <a:xfrm>
            <a:off x="1047750" y="1263729"/>
            <a:ext cx="6996600" cy="1922100"/>
          </a:xfrm>
        </p:spPr>
        <p:txBody>
          <a:bodyPr/>
          <a:lstStyle/>
          <a:p>
            <a:pPr algn="just"/>
            <a:r>
              <a:rPr lang="es-MX" sz="1800" b="0" i="0" u="none" strike="noStrike" baseline="0" dirty="0">
                <a:latin typeface="Berkeley-Book"/>
              </a:rPr>
              <a:t>La fi gura 1 muestra que en Estados Unidos los bonos son una fuente más importante de financiamiento que las acciones (32% contra 11%). Sin embargo, las acciones y los bonos en forma combinada (43%), que componen la porción total de los valores negociables, aún representan menos de la mitad de los fondos externos que necesitan las corporaciones para financiar sus actividades.</a:t>
            </a:r>
          </a:p>
          <a:p>
            <a:pPr algn="just"/>
            <a:r>
              <a:rPr lang="es-MX" sz="1800" dirty="0">
                <a:latin typeface="Berkeley-Book"/>
              </a:rPr>
              <a:t>Fuentes de financiamiento en México. https://www.banxico.org.mx/SieInternet/consultarDirectorioInternetAction.do?sector=3&amp;accion=consultarCuadro&amp;idCuadro=CF851&amp;locale=es</a:t>
            </a:r>
            <a:endParaRPr lang="es-MX" dirty="0"/>
          </a:p>
        </p:txBody>
      </p:sp>
      <p:sp>
        <p:nvSpPr>
          <p:cNvPr id="4" name="Marcador de número de diapositiva 3">
            <a:extLst>
              <a:ext uri="{FF2B5EF4-FFF2-40B4-BE49-F238E27FC236}">
                <a16:creationId xmlns:a16="http://schemas.microsoft.com/office/drawing/2014/main" id="{9984D1FD-D882-4A55-9D66-FA47BDE4DFE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5</a:t>
            </a:fld>
            <a:endParaRPr lang="es-MX"/>
          </a:p>
        </p:txBody>
      </p:sp>
    </p:spTree>
    <p:extLst>
      <p:ext uri="{BB962C8B-B14F-4D97-AF65-F5344CB8AC3E}">
        <p14:creationId xmlns:p14="http://schemas.microsoft.com/office/powerpoint/2010/main" val="3101320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9D9A42-9272-47A8-998A-A24AF85B7585}"/>
              </a:ext>
            </a:extLst>
          </p:cNvPr>
          <p:cNvSpPr>
            <a:spLocks noGrp="1"/>
          </p:cNvSpPr>
          <p:nvPr>
            <p:ph type="title"/>
          </p:nvPr>
        </p:nvSpPr>
        <p:spPr>
          <a:xfrm>
            <a:off x="1073700" y="1474097"/>
            <a:ext cx="6996600" cy="715800"/>
          </a:xfrm>
        </p:spPr>
        <p:txBody>
          <a:bodyPr/>
          <a:lstStyle/>
          <a:p>
            <a:r>
              <a:rPr lang="es-MX" sz="1800" b="1" i="0" u="none" strike="noStrike" baseline="0" dirty="0">
                <a:latin typeface="Berkeley-Bold"/>
              </a:rPr>
              <a:t>3. </a:t>
            </a:r>
            <a:r>
              <a:rPr lang="es-MX" sz="1800" b="1" i="1" u="none" strike="noStrike" baseline="0" dirty="0">
                <a:latin typeface="Berkeley-BoldItalic"/>
              </a:rPr>
              <a:t>El financiamiento indirecto, que implica las actividades de los intermediarios financieros, es mucho más importante que el financiamiento directo, en el cual los negocios obtienen fondos directamente de los prestamistas en los mercados financieros</a:t>
            </a:r>
            <a:endParaRPr lang="es-MX" dirty="0"/>
          </a:p>
        </p:txBody>
      </p:sp>
      <p:sp>
        <p:nvSpPr>
          <p:cNvPr id="3" name="Marcador de texto 2">
            <a:extLst>
              <a:ext uri="{FF2B5EF4-FFF2-40B4-BE49-F238E27FC236}">
                <a16:creationId xmlns:a16="http://schemas.microsoft.com/office/drawing/2014/main" id="{A0DE9C7D-0FED-463F-979E-D1A3799D593B}"/>
              </a:ext>
            </a:extLst>
          </p:cNvPr>
          <p:cNvSpPr>
            <a:spLocks noGrp="1"/>
          </p:cNvSpPr>
          <p:nvPr>
            <p:ph type="body" idx="1"/>
          </p:nvPr>
        </p:nvSpPr>
        <p:spPr>
          <a:xfrm>
            <a:off x="1192809" y="2380147"/>
            <a:ext cx="6996600" cy="1922100"/>
          </a:xfrm>
        </p:spPr>
        <p:txBody>
          <a:bodyPr/>
          <a:lstStyle/>
          <a:p>
            <a:r>
              <a:rPr lang="es-MX" dirty="0"/>
              <a:t>El financiamiento directo implica la venta de valores negociables, como acciones y bonos a las familias. La proporción del 43% de acciones y bonos como fuentes de financiamiento externo para los negocios estadounidenses exagera mucho la importancia del financiamiento directo en nuestro sistema financiero.</a:t>
            </a:r>
          </a:p>
        </p:txBody>
      </p:sp>
      <p:sp>
        <p:nvSpPr>
          <p:cNvPr id="4" name="Marcador de número de diapositiva 3">
            <a:extLst>
              <a:ext uri="{FF2B5EF4-FFF2-40B4-BE49-F238E27FC236}">
                <a16:creationId xmlns:a16="http://schemas.microsoft.com/office/drawing/2014/main" id="{02859111-3F57-4024-8C6F-861C22CD9D7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6</a:t>
            </a:fld>
            <a:endParaRPr lang="es-MX"/>
          </a:p>
        </p:txBody>
      </p:sp>
    </p:spTree>
    <p:extLst>
      <p:ext uri="{BB962C8B-B14F-4D97-AF65-F5344CB8AC3E}">
        <p14:creationId xmlns:p14="http://schemas.microsoft.com/office/powerpoint/2010/main" val="4265702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4B2D19-3897-4E5E-983B-0206CCFFB08A}"/>
              </a:ext>
            </a:extLst>
          </p:cNvPr>
          <p:cNvSpPr>
            <a:spLocks noGrp="1"/>
          </p:cNvSpPr>
          <p:nvPr>
            <p:ph type="title"/>
          </p:nvPr>
        </p:nvSpPr>
        <p:spPr/>
        <p:txBody>
          <a:bodyPr/>
          <a:lstStyle/>
          <a:p>
            <a:r>
              <a:rPr lang="es-MX" sz="1800" b="1" i="0" u="none" strike="noStrike" baseline="0" dirty="0">
                <a:latin typeface="Berkeley-Bold"/>
              </a:rPr>
              <a:t>4. </a:t>
            </a:r>
            <a:r>
              <a:rPr lang="es-MX" sz="1800" b="1" i="1" u="none" strike="noStrike" baseline="0" dirty="0">
                <a:latin typeface="Berkeley-BoldItalic"/>
              </a:rPr>
              <a:t>Los intermediarios financieros, en particular los bancos, son la fuente más importante de fondos externos que se usa para financiar los negocios</a:t>
            </a:r>
            <a:r>
              <a:rPr lang="es-MX" sz="1800" b="0" i="0" u="none" strike="noStrike" baseline="0" dirty="0">
                <a:latin typeface="Berkeley-Book"/>
              </a:rPr>
              <a:t>.</a:t>
            </a:r>
            <a:endParaRPr lang="es-MX" dirty="0"/>
          </a:p>
        </p:txBody>
      </p:sp>
      <p:sp>
        <p:nvSpPr>
          <p:cNvPr id="3" name="Marcador de texto 2">
            <a:extLst>
              <a:ext uri="{FF2B5EF4-FFF2-40B4-BE49-F238E27FC236}">
                <a16:creationId xmlns:a16="http://schemas.microsoft.com/office/drawing/2014/main" id="{07D90143-BD70-4EB6-8283-EBBE3F311EBC}"/>
              </a:ext>
            </a:extLst>
          </p:cNvPr>
          <p:cNvSpPr>
            <a:spLocks noGrp="1"/>
          </p:cNvSpPr>
          <p:nvPr>
            <p:ph type="body" idx="1"/>
          </p:nvPr>
        </p:nvSpPr>
        <p:spPr/>
        <p:txBody>
          <a:bodyPr/>
          <a:lstStyle/>
          <a:p>
            <a:pPr algn="l"/>
            <a:r>
              <a:rPr lang="es-MX" sz="1800" b="0" i="0" u="none" strike="noStrike" baseline="0" dirty="0">
                <a:latin typeface="Berkeley-Book"/>
              </a:rPr>
              <a:t>Como se observa en la fi gura 1, la fuente primaria de fondos externos para los negocios en todo el mundo incluye los préstamos hechos por los bancos y por otros intermediarios financieros no bancarios (el 56% en Estados Unidos, pero más del 70% en Alemania, Japón y Canadá). En otros países industrializados, los préstamos bancarios son las mayores aportaciones de fuentes de financiamiento externo (más del 70% en Alemania y Japón, y más del 50% en Canadá).</a:t>
            </a:r>
            <a:endParaRPr lang="es-MX" dirty="0"/>
          </a:p>
        </p:txBody>
      </p:sp>
      <p:sp>
        <p:nvSpPr>
          <p:cNvPr id="4" name="Marcador de número de diapositiva 3">
            <a:extLst>
              <a:ext uri="{FF2B5EF4-FFF2-40B4-BE49-F238E27FC236}">
                <a16:creationId xmlns:a16="http://schemas.microsoft.com/office/drawing/2014/main" id="{15C2884A-D775-40AE-A748-0E661B78DD0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7</a:t>
            </a:fld>
            <a:endParaRPr lang="es-MX"/>
          </a:p>
        </p:txBody>
      </p:sp>
    </p:spTree>
    <p:extLst>
      <p:ext uri="{BB962C8B-B14F-4D97-AF65-F5344CB8AC3E}">
        <p14:creationId xmlns:p14="http://schemas.microsoft.com/office/powerpoint/2010/main" val="2963951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11A7BA-1BBD-4FCE-860B-FBD4D248E00B}"/>
              </a:ext>
            </a:extLst>
          </p:cNvPr>
          <p:cNvSpPr>
            <a:spLocks noGrp="1"/>
          </p:cNvSpPr>
          <p:nvPr>
            <p:ph type="title"/>
          </p:nvPr>
        </p:nvSpPr>
        <p:spPr>
          <a:xfrm>
            <a:off x="994587" y="1855950"/>
            <a:ext cx="6996600" cy="715800"/>
          </a:xfrm>
        </p:spPr>
        <p:txBody>
          <a:bodyPr/>
          <a:lstStyle/>
          <a:p>
            <a:pPr algn="l"/>
            <a:r>
              <a:rPr lang="es-MX" sz="1800" b="1" i="0" u="none" strike="noStrike" baseline="0" dirty="0">
                <a:latin typeface="Berkeley-Bold"/>
              </a:rPr>
              <a:t>5. </a:t>
            </a:r>
            <a:r>
              <a:rPr lang="es-MX" sz="1800" b="1" i="1" u="none" strike="noStrike" baseline="0" dirty="0">
                <a:latin typeface="Berkeley-BoldItalic"/>
              </a:rPr>
              <a:t>El sistema financiero está entre los sectores más fuertemente regulados de la economía</a:t>
            </a:r>
            <a:r>
              <a:rPr lang="es-MX" sz="1800" b="0" i="0" u="none" strike="noStrike" baseline="0" dirty="0">
                <a:latin typeface="Berkeley-Book"/>
              </a:rPr>
              <a:t>.</a:t>
            </a:r>
            <a:br>
              <a:rPr lang="es-MX" sz="1800" b="0" i="0" u="none" strike="noStrike" baseline="0" dirty="0">
                <a:latin typeface="Berkeley-Book"/>
              </a:rPr>
            </a:br>
            <a:br>
              <a:rPr lang="es-MX" sz="1800" b="0" i="0" u="none" strike="noStrike" baseline="0" dirty="0">
                <a:latin typeface="Berkeley-Book"/>
              </a:rPr>
            </a:br>
            <a:r>
              <a:rPr lang="es-MX" sz="1800" b="1" i="0" u="none" strike="noStrike" baseline="0" dirty="0">
                <a:latin typeface="Berkeley-Bold"/>
              </a:rPr>
              <a:t>6. </a:t>
            </a:r>
            <a:r>
              <a:rPr lang="es-MX" sz="1800" b="1" i="1" u="none" strike="noStrike" baseline="0" dirty="0">
                <a:latin typeface="Berkeley-BoldItalic"/>
              </a:rPr>
              <a:t>Tan sólo las grandes y bien establecidas corporaciones tienen fácil acceso a los mercados de valores para financiar sus actividades</a:t>
            </a:r>
            <a:endParaRPr lang="es-MX" dirty="0"/>
          </a:p>
        </p:txBody>
      </p:sp>
      <p:sp>
        <p:nvSpPr>
          <p:cNvPr id="4" name="Marcador de número de diapositiva 3">
            <a:extLst>
              <a:ext uri="{FF2B5EF4-FFF2-40B4-BE49-F238E27FC236}">
                <a16:creationId xmlns:a16="http://schemas.microsoft.com/office/drawing/2014/main" id="{2E18A8CC-A5F7-4C0D-9B6F-C7ECF7C4E58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8</a:t>
            </a:fld>
            <a:endParaRPr lang="es-MX"/>
          </a:p>
        </p:txBody>
      </p:sp>
    </p:spTree>
    <p:extLst>
      <p:ext uri="{BB962C8B-B14F-4D97-AF65-F5344CB8AC3E}">
        <p14:creationId xmlns:p14="http://schemas.microsoft.com/office/powerpoint/2010/main" val="514980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E6FB0F-8A72-4998-B58B-68002597C419}"/>
              </a:ext>
            </a:extLst>
          </p:cNvPr>
          <p:cNvSpPr>
            <a:spLocks noGrp="1"/>
          </p:cNvSpPr>
          <p:nvPr>
            <p:ph type="title"/>
          </p:nvPr>
        </p:nvSpPr>
        <p:spPr/>
        <p:txBody>
          <a:bodyPr/>
          <a:lstStyle/>
          <a:p>
            <a:r>
              <a:rPr lang="es-MX" sz="1800" b="1" i="0" u="none" strike="noStrike" baseline="0" dirty="0">
                <a:latin typeface="Berkeley-Bold"/>
              </a:rPr>
              <a:t>7. </a:t>
            </a:r>
            <a:r>
              <a:rPr lang="es-MX" sz="1800" b="1" i="1" u="none" strike="noStrike" baseline="0" dirty="0">
                <a:latin typeface="Berkeley-BoldItalic"/>
              </a:rPr>
              <a:t>El colateral es un rasgo prevaleciente de los contratos de deudas tanto para las familias como para los negocios</a:t>
            </a:r>
            <a:endParaRPr lang="es-MX" dirty="0"/>
          </a:p>
        </p:txBody>
      </p:sp>
      <p:sp>
        <p:nvSpPr>
          <p:cNvPr id="3" name="Marcador de texto 2">
            <a:extLst>
              <a:ext uri="{FF2B5EF4-FFF2-40B4-BE49-F238E27FC236}">
                <a16:creationId xmlns:a16="http://schemas.microsoft.com/office/drawing/2014/main" id="{3808484A-7D01-40D0-BE8C-F7474B6C154E}"/>
              </a:ext>
            </a:extLst>
          </p:cNvPr>
          <p:cNvSpPr>
            <a:spLocks noGrp="1"/>
          </p:cNvSpPr>
          <p:nvPr>
            <p:ph type="body" idx="1"/>
          </p:nvPr>
        </p:nvSpPr>
        <p:spPr/>
        <p:txBody>
          <a:bodyPr/>
          <a:lstStyle/>
          <a:p>
            <a:pPr algn="just"/>
            <a:r>
              <a:rPr lang="es-MX" sz="1800" b="0" i="0" u="none" strike="noStrike" baseline="0" dirty="0">
                <a:latin typeface="Berkeley-Book"/>
              </a:rPr>
              <a:t>El </a:t>
            </a:r>
            <a:r>
              <a:rPr lang="es-MX" sz="1800" b="1" i="0" u="none" strike="noStrike" baseline="0" dirty="0">
                <a:latin typeface="Berkeley-Bold"/>
              </a:rPr>
              <a:t>colateral </a:t>
            </a:r>
            <a:r>
              <a:rPr lang="es-MX" sz="1800" b="0" i="0" u="none" strike="noStrike" baseline="0" dirty="0">
                <a:latin typeface="Berkeley-Book"/>
              </a:rPr>
              <a:t>es una propiedad que se cede al prestamista para garantizar el pago en caso de que el prestatario sea incapaz de hacer los pagos del endeudamiento.</a:t>
            </a:r>
          </a:p>
          <a:p>
            <a:pPr algn="just"/>
            <a:r>
              <a:rPr lang="es-MX" sz="1800" b="0" i="0" u="none" strike="noStrike" baseline="0" dirty="0">
                <a:latin typeface="Berkeley-Book"/>
              </a:rPr>
              <a:t>La deuda </a:t>
            </a:r>
            <a:r>
              <a:rPr lang="es-MX" sz="1800" b="0" i="0" u="none" strike="noStrike" baseline="0" dirty="0" err="1">
                <a:latin typeface="Berkeley-Book"/>
              </a:rPr>
              <a:t>colateralizada</a:t>
            </a:r>
            <a:r>
              <a:rPr lang="es-MX" sz="1800" b="0" i="0" u="none" strike="noStrike" baseline="0" dirty="0">
                <a:latin typeface="Berkeley-Book"/>
              </a:rPr>
              <a:t> (también conocida como deuda garantizada, para contrastarla con una deuda no garantizada, tal como una deuda proveniente de una tarjeta de crédito, la cual no se </a:t>
            </a:r>
            <a:r>
              <a:rPr lang="es-MX" sz="1800" b="0" i="0" u="none" strike="noStrike" baseline="0" dirty="0" err="1">
                <a:latin typeface="Berkeley-Book"/>
              </a:rPr>
              <a:t>colateraliza</a:t>
            </a:r>
            <a:r>
              <a:rPr lang="es-MX" sz="1800" b="0" i="0" u="none" strike="noStrike" baseline="0" dirty="0">
                <a:latin typeface="Berkeley-Book"/>
              </a:rPr>
              <a:t>) es la forma predominante de deudas de las familias y también se usa ampliamente en las solicitudes de préstamo de los negocios</a:t>
            </a:r>
            <a:endParaRPr lang="es-MX" dirty="0"/>
          </a:p>
        </p:txBody>
      </p:sp>
      <p:sp>
        <p:nvSpPr>
          <p:cNvPr id="4" name="Marcador de número de diapositiva 3">
            <a:extLst>
              <a:ext uri="{FF2B5EF4-FFF2-40B4-BE49-F238E27FC236}">
                <a16:creationId xmlns:a16="http://schemas.microsoft.com/office/drawing/2014/main" id="{87EA3F52-BAF1-4F7A-9F18-EB1FFBD3F7C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MX" smtClean="0"/>
              <a:t>9</a:t>
            </a:fld>
            <a:endParaRPr lang="es-MX"/>
          </a:p>
        </p:txBody>
      </p:sp>
    </p:spTree>
    <p:extLst>
      <p:ext uri="{BB962C8B-B14F-4D97-AF65-F5344CB8AC3E}">
        <p14:creationId xmlns:p14="http://schemas.microsoft.com/office/powerpoint/2010/main" val="3754071848"/>
      </p:ext>
    </p:extLst>
  </p:cSld>
  <p:clrMapOvr>
    <a:masterClrMapping/>
  </p:clrMapOvr>
</p:sld>
</file>

<file path=ppt/theme/theme1.xml><?xml version="1.0" encoding="utf-8"?>
<a:theme xmlns:a="http://schemas.openxmlformats.org/drawingml/2006/main" name="Quince template">
  <a:themeElements>
    <a:clrScheme name="Custom 347">
      <a:dk1>
        <a:srgbClr val="28324A"/>
      </a:dk1>
      <a:lt1>
        <a:srgbClr val="FFFFFF"/>
      </a:lt1>
      <a:dk2>
        <a:srgbClr val="707685"/>
      </a:dk2>
      <a:lt2>
        <a:srgbClr val="E5E5E5"/>
      </a:lt2>
      <a:accent1>
        <a:srgbClr val="00CEF6"/>
      </a:accent1>
      <a:accent2>
        <a:srgbClr val="3C78D8"/>
      </a:accent2>
      <a:accent3>
        <a:srgbClr val="00A7C8"/>
      </a:accent3>
      <a:accent4>
        <a:srgbClr val="8EC400"/>
      </a:accent4>
      <a:accent5>
        <a:srgbClr val="AFF000"/>
      </a:accent5>
      <a:accent6>
        <a:srgbClr val="7F7F7F"/>
      </a:accent6>
      <a:hlink>
        <a:srgbClr val="28324A"/>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1129</TotalTime>
  <Words>1988</Words>
  <Application>Microsoft Office PowerPoint</Application>
  <PresentationFormat>On-screen Show (16:9)</PresentationFormat>
  <Paragraphs>73</Paragraphs>
  <Slides>26</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26</vt:i4>
      </vt:variant>
    </vt:vector>
  </HeadingPairs>
  <TitlesOfParts>
    <vt:vector size="36" baseType="lpstr">
      <vt:lpstr>Berkeley-Book</vt:lpstr>
      <vt:lpstr>ThrohandInk-Roman</vt:lpstr>
      <vt:lpstr>Source Sans Pro</vt:lpstr>
      <vt:lpstr>verdana</vt:lpstr>
      <vt:lpstr>Berkeley-BoldItalic</vt:lpstr>
      <vt:lpstr>Berkeley-BookItalic</vt:lpstr>
      <vt:lpstr>Berkeley-Bold</vt:lpstr>
      <vt:lpstr>Arial</vt:lpstr>
      <vt:lpstr>Oswald</vt:lpstr>
      <vt:lpstr>Quince template</vt:lpstr>
      <vt:lpstr>Teoría Monetaria</vt:lpstr>
      <vt:lpstr>Unidad III. Instituciones financieras</vt:lpstr>
      <vt:lpstr>Hechos  básicos acerca de la estructura financiera en todo el mundo</vt:lpstr>
      <vt:lpstr>1. La principal fuente de financiamiento de las empresas no es la venta de acciones</vt:lpstr>
      <vt:lpstr>2. La emisión de deudas y de valores de capital contable negociables no es la principal forma en la cual los negocios financian sus operaciones. </vt:lpstr>
      <vt:lpstr>3. El financiamiento indirecto, que implica las actividades de los intermediarios financieros, es mucho más importante que el financiamiento directo, en el cual los negocios obtienen fondos directamente de los prestamistas en los mercados financieros</vt:lpstr>
      <vt:lpstr>4. Los intermediarios financieros, en particular los bancos, son la fuente más importante de fondos externos que se usa para financiar los negocios.</vt:lpstr>
      <vt:lpstr>5. El sistema financiero está entre los sectores más fuertemente regulados de la economía.  6. Tan sólo las grandes y bien establecidas corporaciones tienen fácil acceso a los mercados de valores para financiar sus actividades</vt:lpstr>
      <vt:lpstr>7. El colateral es un rasgo prevaleciente de los contratos de deudas tanto para las familias como para los negocios</vt:lpstr>
      <vt:lpstr>8. Los contratos de endeudamiento suelen ser documentos legales sumamente complicados que imponen restricciones sustanciales sobre el comportamiento del prestatario</vt:lpstr>
      <vt:lpstr>Costos de transacción</vt:lpstr>
      <vt:lpstr>¿Cómo se reducen los costos de transacción de los intermediarios financieros?</vt:lpstr>
      <vt:lpstr>La información asimétrica y el riesgo moral</vt:lpstr>
      <vt:lpstr>PowerPoint Presentation</vt:lpstr>
      <vt:lpstr>El problema de los “limones”</vt:lpstr>
      <vt:lpstr>Generación de información </vt:lpstr>
      <vt:lpstr>Reducción de costos de transacción e información asimétrica: experiencias de financiamiento rural en México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Desequilibrios Macroeconómicos</dc:title>
  <dc:creator>Cristina Isabel Ibarra Armenta</dc:creator>
  <cp:lastModifiedBy>Cristina Isabel Ibarra Armenta</cp:lastModifiedBy>
  <cp:revision>57</cp:revision>
  <dcterms:modified xsi:type="dcterms:W3CDTF">2022-03-29T16:27:14Z</dcterms:modified>
</cp:coreProperties>
</file>