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8"/>
  </p:notesMasterIdLst>
  <p:sldIdLst>
    <p:sldId id="256" r:id="rId2"/>
    <p:sldId id="355" r:id="rId3"/>
    <p:sldId id="357" r:id="rId4"/>
    <p:sldId id="366" r:id="rId5"/>
    <p:sldId id="379" r:id="rId6"/>
    <p:sldId id="380" r:id="rId7"/>
  </p:sldIdLst>
  <p:sldSz cx="9144000" cy="5143500" type="screen16x9"/>
  <p:notesSz cx="6858000" cy="9144000"/>
  <p:embeddedFontLst>
    <p:embeddedFont>
      <p:font typeface="Oswald" panose="00000500000000000000" pitchFamily="2" charset="0"/>
      <p:regular r:id="rId9"/>
      <p:bold r:id="rId10"/>
    </p:embeddedFont>
    <p:embeddedFont>
      <p:font typeface="Source Sans Pro" panose="020B0503030403020204"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DCE8C-CF49-4C8C-9FB1-CAEEF79B6658}"/>
              </a:ext>
            </a:extLst>
          </p:cNvPr>
          <p:cNvSpPr>
            <a:spLocks noGrp="1"/>
          </p:cNvSpPr>
          <p:nvPr>
            <p:ph type="title"/>
          </p:nvPr>
        </p:nvSpPr>
        <p:spPr/>
        <p:txBody>
          <a:bodyPr/>
          <a:lstStyle/>
          <a:p>
            <a:r>
              <a:rPr lang="es-MX" dirty="0"/>
              <a:t>Economías de escala</a:t>
            </a:r>
            <a:endParaRPr lang="en-GB" dirty="0"/>
          </a:p>
        </p:txBody>
      </p:sp>
      <p:sp>
        <p:nvSpPr>
          <p:cNvPr id="3" name="Text Placeholder 2">
            <a:extLst>
              <a:ext uri="{FF2B5EF4-FFF2-40B4-BE49-F238E27FC236}">
                <a16:creationId xmlns:a16="http://schemas.microsoft.com/office/drawing/2014/main" id="{34CF976C-B9BA-4CB9-B9EC-8DA805EA2908}"/>
              </a:ext>
            </a:extLst>
          </p:cNvPr>
          <p:cNvSpPr>
            <a:spLocks noGrp="1"/>
          </p:cNvSpPr>
          <p:nvPr>
            <p:ph type="body" idx="1"/>
          </p:nvPr>
        </p:nvSpPr>
        <p:spPr/>
        <p:txBody>
          <a:bodyPr/>
          <a:lstStyle/>
          <a:p>
            <a:r>
              <a:rPr lang="es-MX" dirty="0"/>
              <a:t>De acuerdo con la teoría comercial de rendimientos crecientes a escala, las naciones con una dotación de factores similar y, por tanto, diferencias de ventaja comparativa insignificantes, sin embargo, pueden encontrar benéfico comerciar porque toman ventaja de las economías de escala masivas, un fenómeno prevaleciente en diversas industrias.</a:t>
            </a:r>
            <a:endParaRPr lang="en-GB" dirty="0"/>
          </a:p>
        </p:txBody>
      </p:sp>
      <p:sp>
        <p:nvSpPr>
          <p:cNvPr id="4" name="Slide Number Placeholder 3">
            <a:extLst>
              <a:ext uri="{FF2B5EF4-FFF2-40B4-BE49-F238E27FC236}">
                <a16:creationId xmlns:a16="http://schemas.microsoft.com/office/drawing/2014/main" id="{B88ED19D-419E-4188-8DD3-00405611110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2424227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9AE211-FF52-4177-8CE6-CA461ED1B3C2}"/>
              </a:ext>
            </a:extLst>
          </p:cNvPr>
          <p:cNvSpPr>
            <a:spLocks noGrp="1"/>
          </p:cNvSpPr>
          <p:nvPr>
            <p:ph type="body" idx="1"/>
          </p:nvPr>
        </p:nvSpPr>
        <p:spPr>
          <a:xfrm>
            <a:off x="1073700" y="649650"/>
            <a:ext cx="6996600" cy="1922100"/>
          </a:xfrm>
        </p:spPr>
        <p:txBody>
          <a:bodyPr/>
          <a:lstStyle/>
          <a:p>
            <a:r>
              <a:rPr lang="es-MX" dirty="0"/>
              <a:t>La teoría principal de los rendimientos crecientes a escala asegura que una nación puede desarrollar una industria que tenga economías de escala, fabricar ese producto en una cantidad grande a costos unitarios promedio bajos, y luego comerciar los productos de bajo costo con otras naciones. </a:t>
            </a:r>
          </a:p>
          <a:p>
            <a:r>
              <a:rPr lang="es-MX" dirty="0"/>
              <a:t>Al hacer lo mismo para otros productos de rendimientos crecientes, todos los socios comerciales pueden tomar ventaja de las economías de escala a través de la especialización y el intercambio.</a:t>
            </a:r>
            <a:endParaRPr lang="en-GB" dirty="0"/>
          </a:p>
        </p:txBody>
      </p:sp>
      <p:sp>
        <p:nvSpPr>
          <p:cNvPr id="4" name="Slide Number Placeholder 3">
            <a:extLst>
              <a:ext uri="{FF2B5EF4-FFF2-40B4-BE49-F238E27FC236}">
                <a16:creationId xmlns:a16="http://schemas.microsoft.com/office/drawing/2014/main" id="{2E26913D-C1EE-4BD3-A52A-D9D272A555C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862163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81662D-398D-400C-A51E-7B6CB5B435A3}"/>
              </a:ext>
            </a:extLst>
          </p:cNvPr>
          <p:cNvSpPr>
            <a:spLocks noGrp="1"/>
          </p:cNvSpPr>
          <p:nvPr>
            <p:ph type="body" idx="1"/>
          </p:nvPr>
        </p:nvSpPr>
        <p:spPr>
          <a:xfrm>
            <a:off x="1073700" y="930513"/>
            <a:ext cx="6996600" cy="1922100"/>
          </a:xfrm>
        </p:spPr>
        <p:txBody>
          <a:bodyPr/>
          <a:lstStyle/>
          <a:p>
            <a:r>
              <a:rPr lang="es-MX" dirty="0"/>
              <a:t>Con una especialización intraindustrial, la apertura del comercio no resulta en la eliminación o la contracción de industrias completas dentro de una nación; sin embargo, la gama de productos fabricados y vendidos por cada nación, cambia.</a:t>
            </a:r>
          </a:p>
          <a:p>
            <a:r>
              <a:rPr lang="es-MX" dirty="0"/>
              <a:t>Las naciones industriales avanzadas cada vez más han enfatizado el comercio intraindustrial; comercio de dos vías en un producto similar. Por ejemplo, las computadoras fabricadas por IBM se venden en el extranjero mientras que Estados Unidos importa computadoras producidas por Hitachi de Japón.</a:t>
            </a:r>
            <a:endParaRPr lang="en-GB" dirty="0"/>
          </a:p>
        </p:txBody>
      </p:sp>
      <p:sp>
        <p:nvSpPr>
          <p:cNvPr id="4" name="Slide Number Placeholder 3">
            <a:extLst>
              <a:ext uri="{FF2B5EF4-FFF2-40B4-BE49-F238E27FC236}">
                <a16:creationId xmlns:a16="http://schemas.microsoft.com/office/drawing/2014/main" id="{ABF9AC0D-6122-4C9F-82CA-31B0D7AE25A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
        <p:nvSpPr>
          <p:cNvPr id="5" name="Title 1">
            <a:extLst>
              <a:ext uri="{FF2B5EF4-FFF2-40B4-BE49-F238E27FC236}">
                <a16:creationId xmlns:a16="http://schemas.microsoft.com/office/drawing/2014/main" id="{21A2A45A-1CC7-487A-B9EA-885A177D437C}"/>
              </a:ext>
            </a:extLst>
          </p:cNvPr>
          <p:cNvSpPr>
            <a:spLocks noGrp="1"/>
          </p:cNvSpPr>
          <p:nvPr>
            <p:ph type="title"/>
          </p:nvPr>
        </p:nvSpPr>
        <p:spPr>
          <a:xfrm>
            <a:off x="1073700" y="214713"/>
            <a:ext cx="6996600" cy="715800"/>
          </a:xfrm>
        </p:spPr>
        <p:txBody>
          <a:bodyPr/>
          <a:lstStyle/>
          <a:p>
            <a:r>
              <a:rPr lang="es-MX" dirty="0"/>
              <a:t>El comercio intraindustrial</a:t>
            </a:r>
            <a:endParaRPr lang="en-GB" dirty="0"/>
          </a:p>
        </p:txBody>
      </p:sp>
    </p:spTree>
    <p:extLst>
      <p:ext uri="{BB962C8B-B14F-4D97-AF65-F5344CB8AC3E}">
        <p14:creationId xmlns:p14="http://schemas.microsoft.com/office/powerpoint/2010/main" val="21415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555BC-820B-40C1-B477-93670F030CCF}"/>
              </a:ext>
            </a:extLst>
          </p:cNvPr>
          <p:cNvSpPr>
            <a:spLocks noGrp="1"/>
          </p:cNvSpPr>
          <p:nvPr>
            <p:ph type="title"/>
          </p:nvPr>
        </p:nvSpPr>
        <p:spPr/>
        <p:txBody>
          <a:bodyPr/>
          <a:lstStyle/>
          <a:p>
            <a:r>
              <a:rPr lang="es-MX" dirty="0"/>
              <a:t>Teoría del ciclo de vida del producto: etapas</a:t>
            </a:r>
            <a:endParaRPr lang="en-GB" dirty="0"/>
          </a:p>
        </p:txBody>
      </p:sp>
      <p:sp>
        <p:nvSpPr>
          <p:cNvPr id="3" name="Text Placeholder 2">
            <a:extLst>
              <a:ext uri="{FF2B5EF4-FFF2-40B4-BE49-F238E27FC236}">
                <a16:creationId xmlns:a16="http://schemas.microsoft.com/office/drawing/2014/main" id="{F2DA0EB5-B0AC-4D70-A281-1DC59F4C3A03}"/>
              </a:ext>
            </a:extLst>
          </p:cNvPr>
          <p:cNvSpPr>
            <a:spLocks noGrp="1"/>
          </p:cNvSpPr>
          <p:nvPr>
            <p:ph type="body" idx="1"/>
          </p:nvPr>
        </p:nvSpPr>
        <p:spPr/>
        <p:txBody>
          <a:bodyPr/>
          <a:lstStyle/>
          <a:p>
            <a:pPr algn="l"/>
            <a:r>
              <a:rPr lang="es-MX" sz="1800" b="0" i="0" u="none" strike="noStrike" baseline="0" dirty="0">
                <a:latin typeface="MeridienLTStd-Roman"/>
              </a:rPr>
              <a:t>1. El producto manufacturado se presenta al mercado de origen.</a:t>
            </a:r>
          </a:p>
          <a:p>
            <a:pPr algn="l"/>
            <a:r>
              <a:rPr lang="es-MX" sz="1800" b="0" i="0" u="none" strike="noStrike" baseline="0" dirty="0">
                <a:latin typeface="MeridienLTStd-Roman"/>
              </a:rPr>
              <a:t>2. La industria nacional muestra una fortaleza de exportación.</a:t>
            </a:r>
          </a:p>
          <a:p>
            <a:pPr algn="l"/>
            <a:r>
              <a:rPr lang="es-MX" sz="1800" b="0" i="0" u="none" strike="noStrike" baseline="0" dirty="0">
                <a:latin typeface="MeridienLTStd-Roman"/>
              </a:rPr>
              <a:t>3. Comienza la producción para el extranjero.</a:t>
            </a:r>
          </a:p>
          <a:p>
            <a:pPr algn="l"/>
            <a:r>
              <a:rPr lang="es-MX" sz="1800" b="0" i="0" u="none" strike="noStrike" baseline="0" dirty="0">
                <a:latin typeface="MeridienLTStd-Roman"/>
              </a:rPr>
              <a:t>4. La industria nacional pierde ventaja competitiva.</a:t>
            </a:r>
          </a:p>
          <a:p>
            <a:pPr algn="l"/>
            <a:r>
              <a:rPr lang="es-MX" sz="1800" b="0" i="0" u="none" strike="noStrike" baseline="0" dirty="0">
                <a:latin typeface="MeridienLTStd-Roman"/>
              </a:rPr>
              <a:t>5. Comienza la competencia de importación.</a:t>
            </a:r>
            <a:endParaRPr lang="en-GB" dirty="0"/>
          </a:p>
        </p:txBody>
      </p:sp>
      <p:sp>
        <p:nvSpPr>
          <p:cNvPr id="4" name="Slide Number Placeholder 3">
            <a:extLst>
              <a:ext uri="{FF2B5EF4-FFF2-40B4-BE49-F238E27FC236}">
                <a16:creationId xmlns:a16="http://schemas.microsoft.com/office/drawing/2014/main" id="{25592DAF-7B5E-461A-83E1-1F0A981EC4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1230213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22BB-C4F2-446D-BB2D-FFFA43F3937F}"/>
              </a:ext>
            </a:extLst>
          </p:cNvPr>
          <p:cNvSpPr>
            <a:spLocks noGrp="1"/>
          </p:cNvSpPr>
          <p:nvPr>
            <p:ph type="title"/>
          </p:nvPr>
        </p:nvSpPr>
        <p:spPr/>
        <p:txBody>
          <a:bodyPr/>
          <a:lstStyle/>
          <a:p>
            <a:endParaRPr lang="en-GB" dirty="0"/>
          </a:p>
        </p:txBody>
      </p:sp>
      <p:sp>
        <p:nvSpPr>
          <p:cNvPr id="3" name="Text Placeholder 2">
            <a:extLst>
              <a:ext uri="{FF2B5EF4-FFF2-40B4-BE49-F238E27FC236}">
                <a16:creationId xmlns:a16="http://schemas.microsoft.com/office/drawing/2014/main" id="{10EF5514-AEEF-463C-84A2-B3AFEA29E0F2}"/>
              </a:ext>
            </a:extLst>
          </p:cNvPr>
          <p:cNvSpPr>
            <a:spLocks noGrp="1"/>
          </p:cNvSpPr>
          <p:nvPr>
            <p:ph type="body" idx="1"/>
          </p:nvPr>
        </p:nvSpPr>
        <p:spPr/>
        <p:txBody>
          <a:bodyPr/>
          <a:lstStyle/>
          <a:p>
            <a:r>
              <a:rPr lang="es-MX" dirty="0"/>
              <a:t>¿Qué son las economías de localización?</a:t>
            </a:r>
          </a:p>
          <a:p>
            <a:r>
              <a:rPr lang="es-MX" dirty="0"/>
              <a:t>¿Qué son las economías de urbanización?</a:t>
            </a:r>
          </a:p>
          <a:p>
            <a:r>
              <a:rPr lang="es-MX" dirty="0"/>
              <a:t>Mencione las diferencias entre la ventaja absoluta, la ventaja comparativa y la ventaja competitiva. </a:t>
            </a:r>
          </a:p>
          <a:p>
            <a:r>
              <a:rPr lang="es-MX" dirty="0"/>
              <a:t>Para qué se emplea la teoría del diamante competitivo de Porter</a:t>
            </a:r>
          </a:p>
          <a:p>
            <a:r>
              <a:rPr lang="es-MX" dirty="0"/>
              <a:t>¿Qué es un distrito industrial </a:t>
            </a:r>
            <a:r>
              <a:rPr lang="es-MX" dirty="0" err="1"/>
              <a:t>Marshalliano</a:t>
            </a:r>
            <a:r>
              <a:rPr lang="es-MX" dirty="0"/>
              <a:t>?</a:t>
            </a:r>
          </a:p>
          <a:p>
            <a:r>
              <a:rPr lang="es-MX" dirty="0"/>
              <a:t>¿Qué es un clúster?</a:t>
            </a:r>
            <a:endParaRPr lang="en-GB" dirty="0"/>
          </a:p>
        </p:txBody>
      </p:sp>
      <p:sp>
        <p:nvSpPr>
          <p:cNvPr id="4" name="Slide Number Placeholder 3">
            <a:extLst>
              <a:ext uri="{FF2B5EF4-FFF2-40B4-BE49-F238E27FC236}">
                <a16:creationId xmlns:a16="http://schemas.microsoft.com/office/drawing/2014/main" id="{F2C6ADCA-01F5-4AF9-8954-028A6294F0B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679173983"/>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828</TotalTime>
  <Words>363</Words>
  <Application>Microsoft Office PowerPoint</Application>
  <PresentationFormat>On-screen Show (16:9)</PresentationFormat>
  <Paragraphs>27</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Source Sans Pro</vt:lpstr>
      <vt:lpstr>Oswald</vt:lpstr>
      <vt:lpstr>Arial</vt:lpstr>
      <vt:lpstr>MeridienLTStd-Roman</vt:lpstr>
      <vt:lpstr>Quince template</vt:lpstr>
      <vt:lpstr>Economía Internacional</vt:lpstr>
      <vt:lpstr>Economías de escala</vt:lpstr>
      <vt:lpstr>PowerPoint Presentation</vt:lpstr>
      <vt:lpstr>El comercio intraindustrial</vt:lpstr>
      <vt:lpstr>Teoría del ciclo de vida del producto: etapas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31</cp:revision>
  <dcterms:modified xsi:type="dcterms:W3CDTF">2022-05-02T05:42:57Z</dcterms:modified>
</cp:coreProperties>
</file>