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9"/>
  </p:notesMasterIdLst>
  <p:sldIdLst>
    <p:sldId id="256" r:id="rId2"/>
    <p:sldId id="259" r:id="rId3"/>
    <p:sldId id="295" r:id="rId4"/>
    <p:sldId id="296" r:id="rId5"/>
    <p:sldId id="299" r:id="rId6"/>
    <p:sldId id="297" r:id="rId7"/>
    <p:sldId id="298" r:id="rId8"/>
    <p:sldId id="261" r:id="rId9"/>
    <p:sldId id="312" r:id="rId10"/>
    <p:sldId id="262" r:id="rId11"/>
    <p:sldId id="263" r:id="rId12"/>
    <p:sldId id="300" r:id="rId13"/>
    <p:sldId id="301" r:id="rId14"/>
    <p:sldId id="302" r:id="rId15"/>
    <p:sldId id="303" r:id="rId16"/>
    <p:sldId id="304" r:id="rId17"/>
    <p:sldId id="305" r:id="rId18"/>
    <p:sldId id="306" r:id="rId19"/>
    <p:sldId id="307" r:id="rId20"/>
    <p:sldId id="311" r:id="rId21"/>
    <p:sldId id="308" r:id="rId22"/>
    <p:sldId id="309" r:id="rId23"/>
    <p:sldId id="310" r:id="rId24"/>
    <p:sldId id="313" r:id="rId25"/>
    <p:sldId id="319" r:id="rId26"/>
    <p:sldId id="320" r:id="rId27"/>
    <p:sldId id="321" r:id="rId28"/>
    <p:sldId id="314" r:id="rId29"/>
    <p:sldId id="315" r:id="rId30"/>
    <p:sldId id="316" r:id="rId31"/>
    <p:sldId id="317" r:id="rId32"/>
    <p:sldId id="318" r:id="rId33"/>
    <p:sldId id="322" r:id="rId34"/>
    <p:sldId id="323" r:id="rId35"/>
    <p:sldId id="324" r:id="rId36"/>
    <p:sldId id="325" r:id="rId37"/>
    <p:sldId id="326" r:id="rId38"/>
  </p:sldIdLst>
  <p:sldSz cx="9144000" cy="5143500" type="screen16x9"/>
  <p:notesSz cx="6858000" cy="9144000"/>
  <p:embeddedFontLst>
    <p:embeddedFont>
      <p:font typeface="Aharoni" panose="02010803020104030203" pitchFamily="2" charset="-79"/>
      <p:bold r:id="rId40"/>
    </p:embeddedFont>
    <p:embeddedFont>
      <p:font typeface="Oswald" panose="00000500000000000000" pitchFamily="2" charset="0"/>
      <p:regular r:id="rId41"/>
      <p:bold r:id="rId42"/>
    </p:embeddedFont>
    <p:embeddedFont>
      <p:font typeface="Source Sans Pro" panose="020B0503030403020204" pitchFamily="34"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3.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4.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7.fntdata"/><Relationship Id="rId20" Type="http://schemas.openxmlformats.org/officeDocument/2006/relationships/slide" Target="slides/slide19.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18509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7" name="Google Shape;4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4" name="Google Shape;50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9"/>
        <p:cNvGrpSpPr/>
        <p:nvPr/>
      </p:nvGrpSpPr>
      <p:grpSpPr>
        <a:xfrm>
          <a:off x="0" y="0"/>
          <a:ext cx="0" cy="0"/>
          <a:chOff x="0" y="0"/>
          <a:chExt cx="0" cy="0"/>
        </a:xfrm>
      </p:grpSpPr>
      <p:sp>
        <p:nvSpPr>
          <p:cNvPr id="520" name="Google Shape;520;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1" name="Google Shape;521;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Tree>
    <p:extLst>
      <p:ext uri="{BB962C8B-B14F-4D97-AF65-F5344CB8AC3E}">
        <p14:creationId xmlns:p14="http://schemas.microsoft.com/office/powerpoint/2010/main" val="2388881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17"/>
        <p:cNvGrpSpPr/>
        <p:nvPr/>
      </p:nvGrpSpPr>
      <p:grpSpPr>
        <a:xfrm>
          <a:off x="0" y="0"/>
          <a:ext cx="0" cy="0"/>
          <a:chOff x="0" y="0"/>
          <a:chExt cx="0" cy="0"/>
        </a:xfrm>
      </p:grpSpPr>
      <p:sp>
        <p:nvSpPr>
          <p:cNvPr id="118" name="Google Shape;118;p4"/>
          <p:cNvSpPr txBox="1">
            <a:spLocks noGrp="1"/>
          </p:cNvSpPr>
          <p:nvPr>
            <p:ph type="body" idx="1"/>
          </p:nvPr>
        </p:nvSpPr>
        <p:spPr>
          <a:xfrm>
            <a:off x="1519975" y="2161800"/>
            <a:ext cx="6104100" cy="819900"/>
          </a:xfrm>
          <a:prstGeom prst="rect">
            <a:avLst/>
          </a:prstGeom>
        </p:spPr>
        <p:txBody>
          <a:bodyPr spcFirstLastPara="1" wrap="square" lIns="91425" tIns="91425" rIns="91425" bIns="91425" anchor="ctr" anchorCtr="0">
            <a:noAutofit/>
          </a:bodyPr>
          <a:lstStyle>
            <a:lvl1pPr marL="457200" lvl="0" indent="-419100" algn="ctr" rtl="0">
              <a:spcBef>
                <a:spcPts val="600"/>
              </a:spcBef>
              <a:spcAft>
                <a:spcPts val="0"/>
              </a:spcAft>
              <a:buSzPts val="3000"/>
              <a:buChar char="◉"/>
              <a:defRPr sz="3000" i="1"/>
            </a:lvl1pPr>
            <a:lvl2pPr marL="914400" lvl="1" indent="-419100" algn="ctr" rtl="0">
              <a:spcBef>
                <a:spcPts val="0"/>
              </a:spcBef>
              <a:spcAft>
                <a:spcPts val="0"/>
              </a:spcAft>
              <a:buSzPts val="3000"/>
              <a:buChar char="◉"/>
              <a:defRPr sz="3000" i="1"/>
            </a:lvl2pPr>
            <a:lvl3pPr marL="1371600" lvl="2" indent="-419100" algn="ctr" rtl="0">
              <a:spcBef>
                <a:spcPts val="0"/>
              </a:spcBef>
              <a:spcAft>
                <a:spcPts val="0"/>
              </a:spcAft>
              <a:buSzPts val="3000"/>
              <a:buChar char="■"/>
              <a:defRPr sz="3000" i="1"/>
            </a:lvl3pPr>
            <a:lvl4pPr marL="1828800" lvl="3" indent="-419100" algn="ctr" rtl="0">
              <a:spcBef>
                <a:spcPts val="0"/>
              </a:spcBef>
              <a:spcAft>
                <a:spcPts val="0"/>
              </a:spcAft>
              <a:buSzPts val="3000"/>
              <a:buChar char="●"/>
              <a:defRPr sz="3000" i="1"/>
            </a:lvl4pPr>
            <a:lvl5pPr marL="2286000" lvl="4" indent="-419100" algn="ctr" rtl="0">
              <a:spcBef>
                <a:spcPts val="0"/>
              </a:spcBef>
              <a:spcAft>
                <a:spcPts val="0"/>
              </a:spcAft>
              <a:buSzPts val="3000"/>
              <a:buChar char="○"/>
              <a:defRPr sz="3000" i="1"/>
            </a:lvl5pPr>
            <a:lvl6pPr marL="2743200" lvl="5" indent="-419100" algn="ctr" rtl="0">
              <a:spcBef>
                <a:spcPts val="0"/>
              </a:spcBef>
              <a:spcAft>
                <a:spcPts val="0"/>
              </a:spcAft>
              <a:buSzPts val="3000"/>
              <a:buChar char="■"/>
              <a:defRPr sz="3000" i="1"/>
            </a:lvl6pPr>
            <a:lvl7pPr marL="3200400" lvl="6" indent="-419100" algn="ctr" rtl="0">
              <a:spcBef>
                <a:spcPts val="0"/>
              </a:spcBef>
              <a:spcAft>
                <a:spcPts val="0"/>
              </a:spcAft>
              <a:buSzPts val="3000"/>
              <a:buChar char="●"/>
              <a:defRPr sz="3000" i="1"/>
            </a:lvl7pPr>
            <a:lvl8pPr marL="3657600" lvl="7" indent="-419100" algn="ctr" rtl="0">
              <a:spcBef>
                <a:spcPts val="0"/>
              </a:spcBef>
              <a:spcAft>
                <a:spcPts val="0"/>
              </a:spcAft>
              <a:buSzPts val="3000"/>
              <a:buChar char="○"/>
              <a:defRPr sz="3000" i="1"/>
            </a:lvl8pPr>
            <a:lvl9pPr marL="4114800" lvl="8" indent="-419100" algn="ctr">
              <a:spcBef>
                <a:spcPts val="0"/>
              </a:spcBef>
              <a:spcAft>
                <a:spcPts val="0"/>
              </a:spcAft>
              <a:buSzPts val="3000"/>
              <a:buChar char="■"/>
              <a:defRPr sz="3000" i="1"/>
            </a:lvl9pPr>
          </a:lstStyle>
          <a:p>
            <a:endParaRPr/>
          </a:p>
        </p:txBody>
      </p:sp>
      <p:sp>
        <p:nvSpPr>
          <p:cNvPr id="119" name="Google Shape;119;p4"/>
          <p:cNvSpPr txBox="1"/>
          <p:nvPr/>
        </p:nvSpPr>
        <p:spPr>
          <a:xfrm>
            <a:off x="3593400" y="552769"/>
            <a:ext cx="19572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9600">
                <a:solidFill>
                  <a:schemeClr val="accent1"/>
                </a:solidFill>
              </a:rPr>
              <a:t>“</a:t>
            </a:r>
            <a:endParaRPr sz="9600">
              <a:solidFill>
                <a:schemeClr val="accent1"/>
              </a:solidFill>
            </a:endParaRPr>
          </a:p>
        </p:txBody>
      </p:sp>
      <p:sp>
        <p:nvSpPr>
          <p:cNvPr id="120" name="Google Shape;120;p4"/>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21" name="Google Shape;121;p4"/>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22" name="Google Shape;122;p4"/>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 name="Google Shape;125;p4"/>
          <p:cNvGrpSpPr/>
          <p:nvPr/>
        </p:nvGrpSpPr>
        <p:grpSpPr>
          <a:xfrm>
            <a:off x="-9525" y="4462475"/>
            <a:ext cx="9167825" cy="595300"/>
            <a:chOff x="-9525" y="4462475"/>
            <a:chExt cx="9167825" cy="595300"/>
          </a:xfrm>
        </p:grpSpPr>
        <p:sp>
          <p:nvSpPr>
            <p:cNvPr id="126" name="Google Shape;126;p4"/>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27" name="Google Shape;127;p4"/>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28" name="Google Shape;128;p4"/>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29" name="Google Shape;129;p4"/>
          <p:cNvGrpSpPr/>
          <p:nvPr/>
        </p:nvGrpSpPr>
        <p:grpSpPr>
          <a:xfrm>
            <a:off x="-42837" y="4443488"/>
            <a:ext cx="9229575" cy="642787"/>
            <a:chOff x="-42837" y="4443488"/>
            <a:chExt cx="9229575" cy="642787"/>
          </a:xfrm>
        </p:grpSpPr>
        <p:sp>
          <p:nvSpPr>
            <p:cNvPr id="130" name="Google Shape;130;p4"/>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4"/>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4"/>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 name="Google Shape;155;p4"/>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03"/>
        <p:cNvGrpSpPr/>
        <p:nvPr/>
      </p:nvGrpSpPr>
      <p:grpSpPr>
        <a:xfrm>
          <a:off x="0" y="0"/>
          <a:ext cx="0" cy="0"/>
          <a:chOff x="0" y="0"/>
          <a:chExt cx="0" cy="0"/>
        </a:xfrm>
      </p:grpSpPr>
      <p:sp>
        <p:nvSpPr>
          <p:cNvPr id="204" name="Google Shape;204;p6"/>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205" name="Google Shape;205;p6"/>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206" name="Google Shape;206;p6"/>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6"/>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6"/>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 name="Google Shape;209;p6"/>
          <p:cNvGrpSpPr/>
          <p:nvPr/>
        </p:nvGrpSpPr>
        <p:grpSpPr>
          <a:xfrm>
            <a:off x="-9525" y="4462475"/>
            <a:ext cx="9167825" cy="595300"/>
            <a:chOff x="-9525" y="4462475"/>
            <a:chExt cx="9167825" cy="595300"/>
          </a:xfrm>
        </p:grpSpPr>
        <p:sp>
          <p:nvSpPr>
            <p:cNvPr id="210" name="Google Shape;210;p6"/>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211" name="Google Shape;211;p6"/>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212" name="Google Shape;212;p6"/>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213" name="Google Shape;213;p6"/>
          <p:cNvGrpSpPr/>
          <p:nvPr/>
        </p:nvGrpSpPr>
        <p:grpSpPr>
          <a:xfrm>
            <a:off x="-42837" y="4443488"/>
            <a:ext cx="9229575" cy="642788"/>
            <a:chOff x="-42837" y="4443488"/>
            <a:chExt cx="9229575" cy="642788"/>
          </a:xfrm>
        </p:grpSpPr>
        <p:sp>
          <p:nvSpPr>
            <p:cNvPr id="214" name="Google Shape;214;p6"/>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6"/>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6"/>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6"/>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6"/>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6"/>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6"/>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6"/>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6"/>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6"/>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6"/>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6"/>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6"/>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6"/>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6"/>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6"/>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6"/>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6"/>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6"/>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6"/>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6"/>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6"/>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6"/>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6"/>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6"/>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9" name="Google Shape;239;p6"/>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6"/>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6"/>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6"/>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6"/>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44" name="Google Shape;244;p6"/>
          <p:cNvSpPr txBox="1">
            <a:spLocks noGrp="1"/>
          </p:cNvSpPr>
          <p:nvPr>
            <p:ph type="body" idx="1"/>
          </p:nvPr>
        </p:nvSpPr>
        <p:spPr>
          <a:xfrm>
            <a:off x="1131500" y="1552950"/>
            <a:ext cx="3339900" cy="26658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45" name="Google Shape;245;p6"/>
          <p:cNvSpPr txBox="1">
            <a:spLocks noGrp="1"/>
          </p:cNvSpPr>
          <p:nvPr>
            <p:ph type="body" idx="2"/>
          </p:nvPr>
        </p:nvSpPr>
        <p:spPr>
          <a:xfrm>
            <a:off x="4672563" y="1552950"/>
            <a:ext cx="3339900" cy="26658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46" name="Google Shape;246;p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76"/>
        <p:cNvGrpSpPr/>
        <p:nvPr/>
      </p:nvGrpSpPr>
      <p:grpSpPr>
        <a:xfrm>
          <a:off x="0" y="0"/>
          <a:ext cx="0" cy="0"/>
          <a:chOff x="0" y="0"/>
          <a:chExt cx="0" cy="0"/>
        </a:xfrm>
      </p:grpSpPr>
      <p:sp>
        <p:nvSpPr>
          <p:cNvPr id="377" name="Google Shape;377;p10"/>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378" name="Google Shape;378;p10"/>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379" name="Google Shape;379;p10"/>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0"/>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0"/>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2" name="Google Shape;382;p10"/>
          <p:cNvGrpSpPr/>
          <p:nvPr/>
        </p:nvGrpSpPr>
        <p:grpSpPr>
          <a:xfrm>
            <a:off x="-9525" y="4462475"/>
            <a:ext cx="9167825" cy="595300"/>
            <a:chOff x="-9525" y="4462475"/>
            <a:chExt cx="9167825" cy="595300"/>
          </a:xfrm>
        </p:grpSpPr>
        <p:sp>
          <p:nvSpPr>
            <p:cNvPr id="383" name="Google Shape;383;p10"/>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384" name="Google Shape;384;p10"/>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385" name="Google Shape;385;p10"/>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386" name="Google Shape;386;p10"/>
          <p:cNvGrpSpPr/>
          <p:nvPr/>
        </p:nvGrpSpPr>
        <p:grpSpPr>
          <a:xfrm>
            <a:off x="-42837" y="4443488"/>
            <a:ext cx="9229575" cy="642788"/>
            <a:chOff x="-42837" y="4443488"/>
            <a:chExt cx="9229575" cy="642788"/>
          </a:xfrm>
        </p:grpSpPr>
        <p:sp>
          <p:nvSpPr>
            <p:cNvPr id="387" name="Google Shape;387;p10"/>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0"/>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0"/>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0"/>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0"/>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0"/>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0"/>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0"/>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0"/>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0"/>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0"/>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0"/>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0"/>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0"/>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0"/>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0"/>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0"/>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0"/>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0"/>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0"/>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0"/>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0"/>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0"/>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0"/>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0"/>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2" name="Google Shape;412;p10"/>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0"/>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0"/>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0"/>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0"/>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s://www.youtube.com/watch?v=GPO-_CgQAyw" TargetMode="External"/><Relationship Id="rId2" Type="http://schemas.openxmlformats.org/officeDocument/2006/relationships/hyperlink" Target="https://www.youtube.com/watch?v=G-yleCFM9QA" TargetMode="Externa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Economía Internacional</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19"/>
          <p:cNvSpPr txBox="1">
            <a:spLocks noGrp="1"/>
          </p:cNvSpPr>
          <p:nvPr>
            <p:ph type="ctrTitle" idx="4294967295"/>
          </p:nvPr>
        </p:nvSpPr>
        <p:spPr>
          <a:xfrm>
            <a:off x="685800" y="2345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9000" dirty="0"/>
              <a:t>¿Qué estudia?</a:t>
            </a:r>
            <a:endParaRPr sz="9000" dirty="0"/>
          </a:p>
        </p:txBody>
      </p:sp>
      <p:grpSp>
        <p:nvGrpSpPr>
          <p:cNvPr id="508" name="Google Shape;508;p19"/>
          <p:cNvGrpSpPr/>
          <p:nvPr/>
        </p:nvGrpSpPr>
        <p:grpSpPr>
          <a:xfrm>
            <a:off x="4146170" y="640688"/>
            <a:ext cx="1166508" cy="1166538"/>
            <a:chOff x="6654650" y="3665275"/>
            <a:chExt cx="409100" cy="409125"/>
          </a:xfrm>
        </p:grpSpPr>
        <p:sp>
          <p:nvSpPr>
            <p:cNvPr id="509" name="Google Shape;509;p19"/>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9"/>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1" name="Google Shape;511;p19"/>
          <p:cNvGrpSpPr/>
          <p:nvPr/>
        </p:nvGrpSpPr>
        <p:grpSpPr>
          <a:xfrm rot="1940693">
            <a:off x="3340903" y="1116018"/>
            <a:ext cx="587626" cy="587659"/>
            <a:chOff x="570875" y="4322250"/>
            <a:chExt cx="443300" cy="443325"/>
          </a:xfrm>
        </p:grpSpPr>
        <p:sp>
          <p:nvSpPr>
            <p:cNvPr id="512" name="Google Shape;512;p19"/>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9"/>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9"/>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9"/>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6" name="Google Shape;516;p19"/>
          <p:cNvSpPr/>
          <p:nvPr/>
        </p:nvSpPr>
        <p:spPr>
          <a:xfrm>
            <a:off x="3829676" y="640708"/>
            <a:ext cx="316510" cy="302214"/>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9"/>
          <p:cNvSpPr/>
          <p:nvPr/>
        </p:nvSpPr>
        <p:spPr>
          <a:xfrm rot="1793658">
            <a:off x="5318500" y="1302383"/>
            <a:ext cx="225078" cy="21493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9"/>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22"/>
        <p:cNvGrpSpPr/>
        <p:nvPr/>
      </p:nvGrpSpPr>
      <p:grpSpPr>
        <a:xfrm>
          <a:off x="0" y="0"/>
          <a:ext cx="0" cy="0"/>
          <a:chOff x="0" y="0"/>
          <a:chExt cx="0" cy="0"/>
        </a:xfrm>
      </p:grpSpPr>
      <p:sp>
        <p:nvSpPr>
          <p:cNvPr id="523" name="Google Shape;523;p20"/>
          <p:cNvSpPr txBox="1">
            <a:spLocks noGrp="1"/>
          </p:cNvSpPr>
          <p:nvPr>
            <p:ph type="body" idx="1"/>
          </p:nvPr>
        </p:nvSpPr>
        <p:spPr>
          <a:xfrm>
            <a:off x="1131500" y="1552950"/>
            <a:ext cx="3339900" cy="2665800"/>
          </a:xfrm>
          <a:prstGeom prst="rect">
            <a:avLst/>
          </a:prstGeom>
        </p:spPr>
        <p:txBody>
          <a:bodyPr spcFirstLastPara="1" wrap="square" lIns="91425" tIns="91425" rIns="91425" bIns="91425" anchor="t" anchorCtr="0">
            <a:noAutofit/>
          </a:bodyPr>
          <a:lstStyle/>
          <a:p>
            <a:pPr marL="285750" indent="-285750"/>
            <a:r>
              <a:rPr lang="es-MX" sz="1800" b="0" i="0" u="none" strike="noStrike" baseline="0" dirty="0">
                <a:solidFill>
                  <a:srgbClr val="000000"/>
                </a:solidFill>
                <a:latin typeface="Arial" panose="020B0604020202020204" pitchFamily="34" charset="0"/>
              </a:rPr>
              <a:t>El comercio internacional y sus ganancias</a:t>
            </a:r>
          </a:p>
          <a:p>
            <a:pPr marL="285750" indent="-285750"/>
            <a:r>
              <a:rPr lang="es-MX" sz="1800" b="0" i="0" u="none" strike="noStrike" baseline="0" dirty="0">
                <a:solidFill>
                  <a:srgbClr val="000000"/>
                </a:solidFill>
                <a:latin typeface="Arial" panose="020B0604020202020204" pitchFamily="34" charset="0"/>
              </a:rPr>
              <a:t>los patrones del comercio</a:t>
            </a:r>
          </a:p>
          <a:p>
            <a:pPr marL="285750" indent="-285750"/>
            <a:r>
              <a:rPr lang="es-MX" sz="1800" b="0" i="0" u="none" strike="noStrike" baseline="0" dirty="0">
                <a:solidFill>
                  <a:srgbClr val="000000"/>
                </a:solidFill>
                <a:latin typeface="Arial" panose="020B0604020202020204" pitchFamily="34" charset="0"/>
              </a:rPr>
              <a:t>el proteccionismo </a:t>
            </a:r>
          </a:p>
          <a:p>
            <a:pPr marL="285750" indent="-285750"/>
            <a:r>
              <a:rPr lang="es-MX" sz="1800" b="0" i="0" u="none" strike="noStrike" baseline="0" dirty="0">
                <a:solidFill>
                  <a:srgbClr val="000000"/>
                </a:solidFill>
                <a:latin typeface="Arial" panose="020B0604020202020204" pitchFamily="34" charset="0"/>
              </a:rPr>
              <a:t>la balanza de pagos, </a:t>
            </a:r>
            <a:endParaRPr dirty="0"/>
          </a:p>
        </p:txBody>
      </p:sp>
      <p:sp>
        <p:nvSpPr>
          <p:cNvPr id="524" name="Google Shape;524;p20"/>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Temas de estudio de la economía internacional</a:t>
            </a:r>
            <a:endParaRPr dirty="0"/>
          </a:p>
        </p:txBody>
      </p:sp>
      <p:sp>
        <p:nvSpPr>
          <p:cNvPr id="525" name="Google Shape;525;p20"/>
          <p:cNvSpPr txBox="1">
            <a:spLocks noGrp="1"/>
          </p:cNvSpPr>
          <p:nvPr>
            <p:ph type="body" idx="2"/>
          </p:nvPr>
        </p:nvSpPr>
        <p:spPr>
          <a:xfrm>
            <a:off x="4672563" y="1552950"/>
            <a:ext cx="3339900" cy="2665800"/>
          </a:xfrm>
          <a:prstGeom prst="rect">
            <a:avLst/>
          </a:prstGeom>
        </p:spPr>
        <p:txBody>
          <a:bodyPr spcFirstLastPara="1" wrap="square" lIns="91425" tIns="91425" rIns="91425" bIns="91425" anchor="t" anchorCtr="0">
            <a:noAutofit/>
          </a:bodyPr>
          <a:lstStyle/>
          <a:p>
            <a:pPr marL="285750" indent="-285750"/>
            <a:r>
              <a:rPr lang="es-MX" sz="1800" b="0" i="0" u="none" strike="noStrike" baseline="0" dirty="0">
                <a:solidFill>
                  <a:srgbClr val="000000"/>
                </a:solidFill>
                <a:latin typeface="Arial" panose="020B0604020202020204" pitchFamily="34" charset="0"/>
              </a:rPr>
              <a:t>la determinación del tipo de cambio</a:t>
            </a:r>
          </a:p>
          <a:p>
            <a:pPr marL="285750" indent="-285750"/>
            <a:r>
              <a:rPr lang="es-MX" sz="1800" b="0" i="0" u="none" strike="noStrike" baseline="0" dirty="0">
                <a:solidFill>
                  <a:srgbClr val="000000"/>
                </a:solidFill>
                <a:latin typeface="Arial" panose="020B0604020202020204" pitchFamily="34" charset="0"/>
              </a:rPr>
              <a:t>la coordinación internacional de las políticas</a:t>
            </a:r>
          </a:p>
          <a:p>
            <a:pPr marL="285750" indent="-285750"/>
            <a:r>
              <a:rPr lang="es-MX" sz="1800" b="0" i="0" u="none" strike="noStrike" baseline="0" dirty="0">
                <a:solidFill>
                  <a:srgbClr val="000000"/>
                </a:solidFill>
                <a:latin typeface="Arial" panose="020B0604020202020204" pitchFamily="34" charset="0"/>
              </a:rPr>
              <a:t>y el mercado internacional de capitales.</a:t>
            </a:r>
            <a:endParaRPr dirty="0"/>
          </a:p>
        </p:txBody>
      </p:sp>
      <p:sp>
        <p:nvSpPr>
          <p:cNvPr id="526" name="Google Shape;526;p20"/>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A2E7ED69-5B72-4D34-B79E-9451232FFE19}"/>
              </a:ext>
            </a:extLst>
          </p:cNvPr>
          <p:cNvSpPr>
            <a:spLocks noGrp="1"/>
          </p:cNvSpPr>
          <p:nvPr>
            <p:ph type="title"/>
          </p:nvPr>
        </p:nvSpPr>
        <p:spPr/>
        <p:txBody>
          <a:bodyPr/>
          <a:lstStyle/>
          <a:p>
            <a:pPr algn="l"/>
            <a:r>
              <a:rPr lang="es-MX" sz="2400" i="1" u="none" strike="noStrike" baseline="0" dirty="0">
                <a:solidFill>
                  <a:srgbClr val="000000"/>
                </a:solidFill>
                <a:latin typeface="Arial" panose="020B0604020202020204" pitchFamily="34" charset="0"/>
              </a:rPr>
              <a:t>La teoría pura del comercio internacional (aspecto microeconómico):</a:t>
            </a:r>
            <a:endParaRPr lang="es-MX" sz="2400" dirty="0"/>
          </a:p>
        </p:txBody>
      </p:sp>
      <p:sp>
        <p:nvSpPr>
          <p:cNvPr id="7" name="Marcador de texto 6">
            <a:extLst>
              <a:ext uri="{FF2B5EF4-FFF2-40B4-BE49-F238E27FC236}">
                <a16:creationId xmlns:a16="http://schemas.microsoft.com/office/drawing/2014/main" id="{8D8EBFB5-964E-4702-A90A-DA15A5B32983}"/>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Estudia las bases y los beneficios del comercio internacional. El comercio internacional por lo general tiene fuertes efectos sobre la distribución de la renta en los países, lo que genera perdedores y ganadores.</a:t>
            </a:r>
            <a:endParaRPr lang="es-MX" dirty="0"/>
          </a:p>
        </p:txBody>
      </p:sp>
      <p:sp>
        <p:nvSpPr>
          <p:cNvPr id="5" name="Marcador de número de diapositiva 4">
            <a:extLst>
              <a:ext uri="{FF2B5EF4-FFF2-40B4-BE49-F238E27FC236}">
                <a16:creationId xmlns:a16="http://schemas.microsoft.com/office/drawing/2014/main" id="{C760EAEF-B4FF-44E6-901B-42323EC5DD2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12</a:t>
            </a:fld>
            <a:endParaRPr lang="es-MX"/>
          </a:p>
        </p:txBody>
      </p:sp>
    </p:spTree>
    <p:extLst>
      <p:ext uri="{BB962C8B-B14F-4D97-AF65-F5344CB8AC3E}">
        <p14:creationId xmlns:p14="http://schemas.microsoft.com/office/powerpoint/2010/main" val="3167832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A6604A-A767-4D09-9744-2B26AD57701C}"/>
              </a:ext>
            </a:extLst>
          </p:cNvPr>
          <p:cNvSpPr>
            <a:spLocks noGrp="1"/>
          </p:cNvSpPr>
          <p:nvPr>
            <p:ph type="title"/>
          </p:nvPr>
        </p:nvSpPr>
        <p:spPr/>
        <p:txBody>
          <a:bodyPr/>
          <a:lstStyle/>
          <a:p>
            <a:r>
              <a:rPr lang="es-MX" sz="2400" i="1" u="none" strike="noStrike" baseline="0" dirty="0">
                <a:solidFill>
                  <a:srgbClr val="000000"/>
                </a:solidFill>
                <a:latin typeface="Arial" panose="020B0604020202020204" pitchFamily="34" charset="0"/>
              </a:rPr>
              <a:t>La política de comercio internacional (aspecto microeconómico):</a:t>
            </a:r>
            <a:endParaRPr lang="es-MX" sz="2800" dirty="0"/>
          </a:p>
        </p:txBody>
      </p:sp>
      <p:sp>
        <p:nvSpPr>
          <p:cNvPr id="3" name="Marcador de texto 2">
            <a:extLst>
              <a:ext uri="{FF2B5EF4-FFF2-40B4-BE49-F238E27FC236}">
                <a16:creationId xmlns:a16="http://schemas.microsoft.com/office/drawing/2014/main" id="{0BAFD754-6841-46D8-B8B1-8EA77E355F8F}"/>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Estudia las causas de los obstáculos para el libre comercio y los resultados de estas aplicaciones</a:t>
            </a:r>
            <a:endParaRPr lang="es-MX" dirty="0"/>
          </a:p>
        </p:txBody>
      </p:sp>
      <p:sp>
        <p:nvSpPr>
          <p:cNvPr id="4" name="Marcador de número de diapositiva 3">
            <a:extLst>
              <a:ext uri="{FF2B5EF4-FFF2-40B4-BE49-F238E27FC236}">
                <a16:creationId xmlns:a16="http://schemas.microsoft.com/office/drawing/2014/main" id="{262FFA8E-A0B6-4D4D-A10F-DE70DCFD1E0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13</a:t>
            </a:fld>
            <a:endParaRPr lang="es-MX"/>
          </a:p>
        </p:txBody>
      </p:sp>
    </p:spTree>
    <p:extLst>
      <p:ext uri="{BB962C8B-B14F-4D97-AF65-F5344CB8AC3E}">
        <p14:creationId xmlns:p14="http://schemas.microsoft.com/office/powerpoint/2010/main" val="2451079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217658-7A97-47CB-94AA-7C573BB43C08}"/>
              </a:ext>
            </a:extLst>
          </p:cNvPr>
          <p:cNvSpPr>
            <a:spLocks noGrp="1"/>
          </p:cNvSpPr>
          <p:nvPr>
            <p:ph type="title"/>
          </p:nvPr>
        </p:nvSpPr>
        <p:spPr>
          <a:xfrm>
            <a:off x="1281666" y="293883"/>
            <a:ext cx="6996600" cy="715800"/>
          </a:xfrm>
        </p:spPr>
        <p:txBody>
          <a:bodyPr/>
          <a:lstStyle/>
          <a:p>
            <a:r>
              <a:rPr lang="es-MX" sz="2400" i="1" u="none" strike="noStrike" baseline="0" dirty="0">
                <a:solidFill>
                  <a:srgbClr val="000000"/>
                </a:solidFill>
                <a:latin typeface="Arial" panose="020B0604020202020204" pitchFamily="34" charset="0"/>
              </a:rPr>
              <a:t>La balanza de pagos (aspecto macroeconómico):</a:t>
            </a:r>
            <a:endParaRPr lang="es-MX" sz="2800" dirty="0"/>
          </a:p>
        </p:txBody>
      </p:sp>
      <p:sp>
        <p:nvSpPr>
          <p:cNvPr id="3" name="Marcador de texto 2">
            <a:extLst>
              <a:ext uri="{FF2B5EF4-FFF2-40B4-BE49-F238E27FC236}">
                <a16:creationId xmlns:a16="http://schemas.microsoft.com/office/drawing/2014/main" id="{FA8690E5-1FD4-4739-98FF-743DF6D906C8}"/>
              </a:ext>
            </a:extLst>
          </p:cNvPr>
          <p:cNvSpPr>
            <a:spLocks noGrp="1"/>
          </p:cNvSpPr>
          <p:nvPr>
            <p:ph type="body" idx="1"/>
          </p:nvPr>
        </p:nvSpPr>
        <p:spPr>
          <a:xfrm>
            <a:off x="1073700" y="1211702"/>
            <a:ext cx="6996600" cy="1922100"/>
          </a:xfrm>
        </p:spPr>
        <p:txBody>
          <a:bodyPr/>
          <a:lstStyle/>
          <a:p>
            <a:r>
              <a:rPr lang="es-MX" sz="1800" b="0" i="0" u="none" strike="noStrike" baseline="0" dirty="0">
                <a:solidFill>
                  <a:srgbClr val="000000"/>
                </a:solidFill>
                <a:latin typeface="Arial" panose="020B0604020202020204" pitchFamily="34" charset="0"/>
              </a:rPr>
              <a:t>Es el registro de todas las transacciones de una nación con el mundo. </a:t>
            </a:r>
          </a:p>
          <a:p>
            <a:r>
              <a:rPr lang="es-MX" sz="1800" b="0" i="0" u="none" strike="noStrike" baseline="0" dirty="0">
                <a:solidFill>
                  <a:srgbClr val="000000"/>
                </a:solidFill>
                <a:latin typeface="Arial" panose="020B0604020202020204" pitchFamily="34" charset="0"/>
              </a:rPr>
              <a:t>Examina los pagos totales de un país en relación con el resto del mundo y los ingresos totales provenientes del resto del mundo. Esto involucra el intercambio de una moneda por otras. </a:t>
            </a:r>
          </a:p>
          <a:p>
            <a:r>
              <a:rPr lang="es-MX" sz="1800" b="0" i="0" u="none" strike="noStrike" baseline="0" dirty="0">
                <a:solidFill>
                  <a:srgbClr val="000000"/>
                </a:solidFill>
                <a:latin typeface="Arial" panose="020B0604020202020204" pitchFamily="34" charset="0"/>
              </a:rPr>
              <a:t>Por otro lado, el ajuste en la balanza de pagos, trata del mecanismo de ajuste en relación con los desequilibrios de balanza de pagos, bajo los diferentes sistemas monetarios internacionales.</a:t>
            </a:r>
            <a:endParaRPr lang="es-MX" dirty="0"/>
          </a:p>
        </p:txBody>
      </p:sp>
      <p:sp>
        <p:nvSpPr>
          <p:cNvPr id="4" name="Marcador de número de diapositiva 3">
            <a:extLst>
              <a:ext uri="{FF2B5EF4-FFF2-40B4-BE49-F238E27FC236}">
                <a16:creationId xmlns:a16="http://schemas.microsoft.com/office/drawing/2014/main" id="{4F765ECF-C563-4A09-AA3F-FA1DFBC910D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14</a:t>
            </a:fld>
            <a:endParaRPr lang="es-MX"/>
          </a:p>
        </p:txBody>
      </p:sp>
    </p:spTree>
    <p:extLst>
      <p:ext uri="{BB962C8B-B14F-4D97-AF65-F5344CB8AC3E}">
        <p14:creationId xmlns:p14="http://schemas.microsoft.com/office/powerpoint/2010/main" val="1860696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4CC79B-DBA9-496B-95EF-C74971F4D85C}"/>
              </a:ext>
            </a:extLst>
          </p:cNvPr>
          <p:cNvSpPr>
            <a:spLocks noGrp="1"/>
          </p:cNvSpPr>
          <p:nvPr>
            <p:ph type="title"/>
          </p:nvPr>
        </p:nvSpPr>
        <p:spPr/>
        <p:txBody>
          <a:bodyPr/>
          <a:lstStyle/>
          <a:p>
            <a:pPr algn="l"/>
            <a:r>
              <a:rPr lang="es-MX" sz="2400" i="1" u="none" strike="noStrike" baseline="0" dirty="0">
                <a:solidFill>
                  <a:srgbClr val="000000"/>
                </a:solidFill>
                <a:latin typeface="Arial" panose="020B0604020202020204" pitchFamily="34" charset="0"/>
              </a:rPr>
              <a:t>El proteccionismo</a:t>
            </a:r>
            <a:endParaRPr lang="es-MX" sz="2800" dirty="0"/>
          </a:p>
        </p:txBody>
      </p:sp>
      <p:sp>
        <p:nvSpPr>
          <p:cNvPr id="3" name="Marcador de texto 2">
            <a:extLst>
              <a:ext uri="{FF2B5EF4-FFF2-40B4-BE49-F238E27FC236}">
                <a16:creationId xmlns:a16="http://schemas.microsoft.com/office/drawing/2014/main" id="{9A91ACF8-58DE-41A4-B1AA-F57B724B407E}"/>
              </a:ext>
            </a:extLst>
          </p:cNvPr>
          <p:cNvSpPr>
            <a:spLocks noGrp="1"/>
          </p:cNvSpPr>
          <p:nvPr>
            <p:ph type="body" idx="1"/>
          </p:nvPr>
        </p:nvSpPr>
        <p:spPr/>
        <p:txBody>
          <a:bodyPr/>
          <a:lstStyle/>
          <a:p>
            <a:pPr algn="just"/>
            <a:r>
              <a:rPr lang="es-MX" sz="1800" b="0" i="0" u="none" strike="noStrike" baseline="0" dirty="0">
                <a:solidFill>
                  <a:srgbClr val="000000"/>
                </a:solidFill>
                <a:latin typeface="Arial" panose="020B0604020202020204" pitchFamily="34" charset="0"/>
              </a:rPr>
              <a:t>Los estados se preocupan por los efectos de la competencia internacional, lo que conlleva a las economías a establecer límites o barreras a las importaciones, pero la idea del comercio internacional es que genere ganancias, lo que genera contradicciones entre el librecambio y el proteccionismo, y esto es un tema fundamental de estudio de la política internacional</a:t>
            </a:r>
            <a:endParaRPr lang="es-MX" dirty="0"/>
          </a:p>
        </p:txBody>
      </p:sp>
      <p:sp>
        <p:nvSpPr>
          <p:cNvPr id="4" name="Marcador de número de diapositiva 3">
            <a:extLst>
              <a:ext uri="{FF2B5EF4-FFF2-40B4-BE49-F238E27FC236}">
                <a16:creationId xmlns:a16="http://schemas.microsoft.com/office/drawing/2014/main" id="{5BF8B837-485F-4197-A03C-5F44A6CEED2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15</a:t>
            </a:fld>
            <a:endParaRPr lang="es-MX"/>
          </a:p>
        </p:txBody>
      </p:sp>
    </p:spTree>
    <p:extLst>
      <p:ext uri="{BB962C8B-B14F-4D97-AF65-F5344CB8AC3E}">
        <p14:creationId xmlns:p14="http://schemas.microsoft.com/office/powerpoint/2010/main" val="714300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B3F523-570F-4CA5-8F96-6AFFBD01F515}"/>
              </a:ext>
            </a:extLst>
          </p:cNvPr>
          <p:cNvSpPr>
            <a:spLocks noGrp="1"/>
          </p:cNvSpPr>
          <p:nvPr>
            <p:ph type="title"/>
          </p:nvPr>
        </p:nvSpPr>
        <p:spPr/>
        <p:txBody>
          <a:bodyPr/>
          <a:lstStyle/>
          <a:p>
            <a:r>
              <a:rPr lang="es-MX" sz="2400" b="0" i="0" u="none" strike="noStrike" baseline="0" dirty="0">
                <a:solidFill>
                  <a:srgbClr val="000000"/>
                </a:solidFill>
              </a:rPr>
              <a:t>Tipo de Cambio 	</a:t>
            </a:r>
            <a:br>
              <a:rPr lang="es-MX" sz="2400" b="0" i="0" u="none" strike="noStrike" baseline="0" dirty="0">
                <a:solidFill>
                  <a:srgbClr val="000000"/>
                </a:solidFill>
              </a:rPr>
            </a:br>
            <a:endParaRPr lang="es-MX" sz="2800" dirty="0"/>
          </a:p>
        </p:txBody>
      </p:sp>
      <p:sp>
        <p:nvSpPr>
          <p:cNvPr id="3" name="Marcador de texto 2">
            <a:extLst>
              <a:ext uri="{FF2B5EF4-FFF2-40B4-BE49-F238E27FC236}">
                <a16:creationId xmlns:a16="http://schemas.microsoft.com/office/drawing/2014/main" id="{3AFB4CFE-E448-491D-B208-D6F6FF06C595}"/>
              </a:ext>
            </a:extLst>
          </p:cNvPr>
          <p:cNvSpPr>
            <a:spLocks noGrp="1"/>
          </p:cNvSpPr>
          <p:nvPr>
            <p:ph type="body" idx="1"/>
          </p:nvPr>
        </p:nvSpPr>
        <p:spPr/>
        <p:txBody>
          <a:bodyPr/>
          <a:lstStyle/>
          <a:p>
            <a:pPr algn="just"/>
            <a:r>
              <a:rPr lang="es-MX" sz="1800" b="0" i="0" u="none" strike="noStrike" baseline="0" dirty="0">
                <a:solidFill>
                  <a:srgbClr val="000000"/>
                </a:solidFill>
                <a:latin typeface="Arial" panose="020B0604020202020204" pitchFamily="34" charset="0"/>
              </a:rPr>
              <a:t>El estudio para la determinación del tipo de cambio es más reciente para la economía internacional, porque los tipos de cambio antes eran determinados por los gobiernos en vez de ser determinados por los mercados. </a:t>
            </a:r>
          </a:p>
          <a:p>
            <a:pPr algn="just"/>
            <a:r>
              <a:rPr lang="es-MX" sz="1800" b="0" i="0" u="none" strike="noStrike" baseline="0" dirty="0">
                <a:solidFill>
                  <a:srgbClr val="000000"/>
                </a:solidFill>
                <a:latin typeface="Arial" panose="020B0604020202020204" pitchFamily="34" charset="0"/>
              </a:rPr>
              <a:t>Actualmente, algunos de los tipos de cambio más importantes fluctúan permanentemente por lo que el papel de los tipos de cambio flexibles sigue estando en el centro de la economía internacional. 	</a:t>
            </a:r>
          </a:p>
          <a:p>
            <a:pPr algn="just"/>
            <a:endParaRPr lang="es-MX" dirty="0"/>
          </a:p>
        </p:txBody>
      </p:sp>
      <p:sp>
        <p:nvSpPr>
          <p:cNvPr id="4" name="Marcador de número de diapositiva 3">
            <a:extLst>
              <a:ext uri="{FF2B5EF4-FFF2-40B4-BE49-F238E27FC236}">
                <a16:creationId xmlns:a16="http://schemas.microsoft.com/office/drawing/2014/main" id="{C5B0C541-3E76-4054-97C6-65DC5C07EAC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16</a:t>
            </a:fld>
            <a:endParaRPr lang="es-MX"/>
          </a:p>
        </p:txBody>
      </p:sp>
    </p:spTree>
    <p:extLst>
      <p:ext uri="{BB962C8B-B14F-4D97-AF65-F5344CB8AC3E}">
        <p14:creationId xmlns:p14="http://schemas.microsoft.com/office/powerpoint/2010/main" val="224096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1080D9-D3F5-40E5-A24F-CA2771E1AAA6}"/>
              </a:ext>
            </a:extLst>
          </p:cNvPr>
          <p:cNvSpPr>
            <a:spLocks noGrp="1"/>
          </p:cNvSpPr>
          <p:nvPr>
            <p:ph type="title"/>
          </p:nvPr>
        </p:nvSpPr>
        <p:spPr/>
        <p:txBody>
          <a:bodyPr/>
          <a:lstStyle/>
          <a:p>
            <a:r>
              <a:rPr lang="es-MX" sz="2400" b="0" u="none" strike="noStrike" baseline="0" dirty="0">
                <a:solidFill>
                  <a:srgbClr val="000000"/>
                </a:solidFill>
                <a:latin typeface="Oswald" panose="00000500000000000000" pitchFamily="2" charset="0"/>
              </a:rPr>
              <a:t>Mercado Internacional de Capitales</a:t>
            </a:r>
            <a:endParaRPr lang="es-MX" sz="2400" dirty="0">
              <a:latin typeface="Oswald" panose="00000500000000000000" pitchFamily="2" charset="0"/>
            </a:endParaRPr>
          </a:p>
        </p:txBody>
      </p:sp>
      <p:sp>
        <p:nvSpPr>
          <p:cNvPr id="3" name="Marcador de texto 2">
            <a:extLst>
              <a:ext uri="{FF2B5EF4-FFF2-40B4-BE49-F238E27FC236}">
                <a16:creationId xmlns:a16="http://schemas.microsoft.com/office/drawing/2014/main" id="{39A77090-E897-46A4-9A0D-5B18804E25EB}"/>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Los mercados internacionales de capital son diferentes a los mercados de capital nacional. Los primeros deben enfrentar las regulaciones de muchos países, sobre todo por las inversiones extranjeras; a veces permiten oportunidades para evitar las regulaciones que se realizan en los mercados nacionales.</a:t>
            </a:r>
            <a:endParaRPr lang="es-MX" dirty="0"/>
          </a:p>
        </p:txBody>
      </p:sp>
      <p:sp>
        <p:nvSpPr>
          <p:cNvPr id="4" name="Marcador de número de diapositiva 3">
            <a:extLst>
              <a:ext uri="{FF2B5EF4-FFF2-40B4-BE49-F238E27FC236}">
                <a16:creationId xmlns:a16="http://schemas.microsoft.com/office/drawing/2014/main" id="{01C60880-D71D-4367-B978-E2F9B4113D0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17</a:t>
            </a:fld>
            <a:endParaRPr lang="es-MX"/>
          </a:p>
        </p:txBody>
      </p:sp>
    </p:spTree>
    <p:extLst>
      <p:ext uri="{BB962C8B-B14F-4D97-AF65-F5344CB8AC3E}">
        <p14:creationId xmlns:p14="http://schemas.microsoft.com/office/powerpoint/2010/main" val="1659291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09C4E3-3006-4C25-82A8-42335787D72C}"/>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DB5E16CA-5112-4D8A-92B4-426584BDD0B2}"/>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“Los mercados internacionales de capitales llevan también asociados algunos riesgos especiales. Uno de ellos es la fluctuación de las monedas. </a:t>
            </a:r>
          </a:p>
          <a:p>
            <a:pPr algn="just"/>
            <a:r>
              <a:rPr lang="es-MX" sz="1800" b="0" i="0" u="none" strike="noStrike" baseline="0" dirty="0">
                <a:solidFill>
                  <a:srgbClr val="000000"/>
                </a:solidFill>
                <a:latin typeface="Arial" panose="020B0604020202020204" pitchFamily="34" charset="0"/>
              </a:rPr>
              <a:t>Otro riesgo es el que se produce cuando un país se declara en suspensión de pagos, esto es, cuando un país rechaza pagar sus deudas (tal vez porque no puede), y no existe una manera fácil para que los acreedores lo lleven ante los tribunales.</a:t>
            </a:r>
          </a:p>
          <a:p>
            <a:pPr algn="just"/>
            <a:endParaRPr lang="es-MX" sz="1800" b="0" i="0" u="none" strike="noStrike" baseline="0" dirty="0">
              <a:latin typeface="Arial" panose="020B0604020202020204" pitchFamily="34" charset="0"/>
            </a:endParaRPr>
          </a:p>
        </p:txBody>
      </p:sp>
      <p:sp>
        <p:nvSpPr>
          <p:cNvPr id="4" name="Marcador de número de diapositiva 3">
            <a:extLst>
              <a:ext uri="{FF2B5EF4-FFF2-40B4-BE49-F238E27FC236}">
                <a16:creationId xmlns:a16="http://schemas.microsoft.com/office/drawing/2014/main" id="{219EEEF4-7F7A-4C01-A42D-B1498A7B28E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18</a:t>
            </a:fld>
            <a:endParaRPr lang="es-MX"/>
          </a:p>
        </p:txBody>
      </p:sp>
    </p:spTree>
    <p:extLst>
      <p:ext uri="{BB962C8B-B14F-4D97-AF65-F5344CB8AC3E}">
        <p14:creationId xmlns:p14="http://schemas.microsoft.com/office/powerpoint/2010/main" val="3814257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94960E-CFFB-4243-B13C-04C642A10E44}"/>
              </a:ext>
            </a:extLst>
          </p:cNvPr>
          <p:cNvSpPr>
            <a:spLocks noGrp="1"/>
          </p:cNvSpPr>
          <p:nvPr>
            <p:ph type="title"/>
          </p:nvPr>
        </p:nvSpPr>
        <p:spPr/>
        <p:txBody>
          <a:bodyPr/>
          <a:lstStyle/>
          <a:p>
            <a:r>
              <a:rPr lang="es-MX" dirty="0"/>
              <a:t>El propósito de las teorías y políticas de la economía internacional</a:t>
            </a:r>
          </a:p>
        </p:txBody>
      </p:sp>
      <p:sp>
        <p:nvSpPr>
          <p:cNvPr id="3" name="Marcador de texto 2">
            <a:extLst>
              <a:ext uri="{FF2B5EF4-FFF2-40B4-BE49-F238E27FC236}">
                <a16:creationId xmlns:a16="http://schemas.microsoft.com/office/drawing/2014/main" id="{4A52EE34-8055-403A-B032-22778A5B7235}"/>
              </a:ext>
            </a:extLst>
          </p:cNvPr>
          <p:cNvSpPr>
            <a:spLocks noGrp="1"/>
          </p:cNvSpPr>
          <p:nvPr>
            <p:ph type="body" idx="1"/>
          </p:nvPr>
        </p:nvSpPr>
        <p:spPr/>
        <p:txBody>
          <a:bodyPr/>
          <a:lstStyle/>
          <a:p>
            <a:r>
              <a:rPr lang="es-MX" dirty="0"/>
              <a:t>El propósito general es predecir y explicar. </a:t>
            </a:r>
          </a:p>
          <a:p>
            <a:r>
              <a:rPr lang="es-MX" dirty="0"/>
              <a:t>En la economía internacional generalmente se analizan dos naciones, dos bienes y dos factores. </a:t>
            </a:r>
          </a:p>
          <a:p>
            <a:r>
              <a:rPr lang="es-MX" dirty="0"/>
              <a:t>La teoría, aunque con modelos simples, llega a conclusiones sobre las consecuencias del comercio entre naciones. </a:t>
            </a:r>
          </a:p>
        </p:txBody>
      </p:sp>
      <p:sp>
        <p:nvSpPr>
          <p:cNvPr id="4" name="Marcador de número de diapositiva 3">
            <a:extLst>
              <a:ext uri="{FF2B5EF4-FFF2-40B4-BE49-F238E27FC236}">
                <a16:creationId xmlns:a16="http://schemas.microsoft.com/office/drawing/2014/main" id="{E6E33E73-9816-44F3-AF9F-44BC641027D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19</a:t>
            </a:fld>
            <a:endParaRPr lang="es-MX"/>
          </a:p>
        </p:txBody>
      </p:sp>
    </p:spTree>
    <p:extLst>
      <p:ext uri="{BB962C8B-B14F-4D97-AF65-F5344CB8AC3E}">
        <p14:creationId xmlns:p14="http://schemas.microsoft.com/office/powerpoint/2010/main" val="214977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Presentación del curso</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2000" b="1">
                <a:solidFill>
                  <a:schemeClr val="accent2"/>
                </a:solidFill>
                <a:latin typeface="Oswald"/>
                <a:ea typeface="Oswald"/>
                <a:cs typeface="Oswald"/>
                <a:sym typeface="Oswald"/>
              </a:rPr>
              <a:t>1</a:t>
            </a:r>
            <a:endParaRPr sz="1200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FAC23171-16DC-4B54-94E4-A35FB091DF5A}"/>
              </a:ext>
            </a:extLst>
          </p:cNvPr>
          <p:cNvSpPr>
            <a:spLocks noGrp="1"/>
          </p:cNvSpPr>
          <p:nvPr>
            <p:ph type="body" idx="1"/>
          </p:nvPr>
        </p:nvSpPr>
        <p:spPr/>
        <p:txBody>
          <a:bodyPr/>
          <a:lstStyle/>
          <a:p>
            <a:r>
              <a:rPr lang="es-MX" dirty="0"/>
              <a:t>Lectura: Páginas 13-15</a:t>
            </a:r>
          </a:p>
          <a:p>
            <a:pPr marL="38100" indent="0">
              <a:buNone/>
            </a:pPr>
            <a:r>
              <a:rPr lang="es-MX" dirty="0"/>
              <a:t>International </a:t>
            </a:r>
            <a:r>
              <a:rPr lang="es-MX" dirty="0" err="1"/>
              <a:t>economics</a:t>
            </a:r>
            <a:r>
              <a:rPr lang="es-MX" dirty="0"/>
              <a:t> Salvatore.</a:t>
            </a:r>
          </a:p>
        </p:txBody>
      </p:sp>
      <p:sp>
        <p:nvSpPr>
          <p:cNvPr id="4" name="Marcador de número de diapositiva 3">
            <a:extLst>
              <a:ext uri="{FF2B5EF4-FFF2-40B4-BE49-F238E27FC236}">
                <a16:creationId xmlns:a16="http://schemas.microsoft.com/office/drawing/2014/main" id="{AF3CE4E4-3161-4D98-B715-49F99A0D520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20</a:t>
            </a:fld>
            <a:endParaRPr lang="es-MX"/>
          </a:p>
        </p:txBody>
      </p:sp>
    </p:spTree>
    <p:extLst>
      <p:ext uri="{BB962C8B-B14F-4D97-AF65-F5344CB8AC3E}">
        <p14:creationId xmlns:p14="http://schemas.microsoft.com/office/powerpoint/2010/main" val="122264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3DE566-C381-4579-A74C-0EF0098F0B3A}"/>
              </a:ext>
            </a:extLst>
          </p:cNvPr>
          <p:cNvSpPr>
            <a:spLocks noGrp="1"/>
          </p:cNvSpPr>
          <p:nvPr>
            <p:ph type="title"/>
          </p:nvPr>
        </p:nvSpPr>
        <p:spPr/>
        <p:txBody>
          <a:bodyPr/>
          <a:lstStyle/>
          <a:p>
            <a:r>
              <a:rPr lang="es-MX" dirty="0"/>
              <a:t>Problemas actuales de la economía internacional</a:t>
            </a:r>
          </a:p>
        </p:txBody>
      </p:sp>
      <p:sp>
        <p:nvSpPr>
          <p:cNvPr id="3" name="Marcador de texto 2">
            <a:extLst>
              <a:ext uri="{FF2B5EF4-FFF2-40B4-BE49-F238E27FC236}">
                <a16:creationId xmlns:a16="http://schemas.microsoft.com/office/drawing/2014/main" id="{0C1FF793-367D-4244-83A8-6099B464EB08}"/>
              </a:ext>
            </a:extLst>
          </p:cNvPr>
          <p:cNvSpPr>
            <a:spLocks noGrp="1"/>
          </p:cNvSpPr>
          <p:nvPr>
            <p:ph type="body" idx="1"/>
          </p:nvPr>
        </p:nvSpPr>
        <p:spPr/>
        <p:txBody>
          <a:bodyPr/>
          <a:lstStyle/>
          <a:p>
            <a:r>
              <a:rPr lang="es-MX" dirty="0"/>
              <a:t>Bajo crecimiento económico y altos niveles de desempleo en las economías avanzadas, después de la crisis 2011. 	</a:t>
            </a:r>
          </a:p>
          <a:p>
            <a:r>
              <a:rPr lang="es-MX" dirty="0"/>
              <a:t>El proteccionismo comercial que implementan algunos países en reacción a la rápida globalización de los mercados. </a:t>
            </a:r>
          </a:p>
          <a:p>
            <a:r>
              <a:rPr lang="es-MX" dirty="0"/>
              <a:t>Las excesivas fluctuaciones en los tipos de cambio y las crisis financieras. </a:t>
            </a:r>
          </a:p>
        </p:txBody>
      </p:sp>
      <p:sp>
        <p:nvSpPr>
          <p:cNvPr id="4" name="Marcador de número de diapositiva 3">
            <a:extLst>
              <a:ext uri="{FF2B5EF4-FFF2-40B4-BE49-F238E27FC236}">
                <a16:creationId xmlns:a16="http://schemas.microsoft.com/office/drawing/2014/main" id="{43B89D36-F4F8-47BF-A087-B1504EDAC66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21</a:t>
            </a:fld>
            <a:endParaRPr lang="es-MX"/>
          </a:p>
        </p:txBody>
      </p:sp>
    </p:spTree>
    <p:extLst>
      <p:ext uri="{BB962C8B-B14F-4D97-AF65-F5344CB8AC3E}">
        <p14:creationId xmlns:p14="http://schemas.microsoft.com/office/powerpoint/2010/main" val="2493846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9C24C8-731F-499C-8F2A-6DED42A7F338}"/>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97094D89-9144-4953-84AF-BDD00565F3D8}"/>
              </a:ext>
            </a:extLst>
          </p:cNvPr>
          <p:cNvSpPr>
            <a:spLocks noGrp="1"/>
          </p:cNvSpPr>
          <p:nvPr>
            <p:ph type="body" idx="1"/>
          </p:nvPr>
        </p:nvSpPr>
        <p:spPr/>
        <p:txBody>
          <a:bodyPr/>
          <a:lstStyle/>
          <a:p>
            <a:r>
              <a:rPr lang="es-MX" dirty="0">
                <a:highlight>
                  <a:srgbClr val="FFFF00"/>
                </a:highlight>
              </a:rPr>
              <a:t>Problemas estructurales </a:t>
            </a:r>
            <a:r>
              <a:rPr lang="es-MX" dirty="0"/>
              <a:t>en economías avanzadas y insuficiente reestructuración en economías en desarrollo. </a:t>
            </a:r>
          </a:p>
          <a:p>
            <a:pPr lvl="1"/>
            <a:r>
              <a:rPr lang="es-MX" dirty="0"/>
              <a:t>Por ejemplo, muchos países tienen altos niveles de deuda. </a:t>
            </a:r>
          </a:p>
          <a:p>
            <a:pPr lvl="1"/>
            <a:r>
              <a:rPr lang="es-MX" dirty="0"/>
              <a:t>Otros tienen problemas en la estructura de su mercado laboral. </a:t>
            </a:r>
          </a:p>
          <a:p>
            <a:pPr lvl="1"/>
            <a:r>
              <a:rPr lang="es-MX" dirty="0"/>
              <a:t>Mientras que las economías en desarrollo tienen importantes obstáculos en el desarrollo de mercados competitivos. </a:t>
            </a:r>
          </a:p>
        </p:txBody>
      </p:sp>
      <p:sp>
        <p:nvSpPr>
          <p:cNvPr id="4" name="Marcador de número de diapositiva 3">
            <a:extLst>
              <a:ext uri="{FF2B5EF4-FFF2-40B4-BE49-F238E27FC236}">
                <a16:creationId xmlns:a16="http://schemas.microsoft.com/office/drawing/2014/main" id="{F19BE908-7C81-4148-B5ED-6C8AD269750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22</a:t>
            </a:fld>
            <a:endParaRPr lang="es-MX"/>
          </a:p>
        </p:txBody>
      </p:sp>
    </p:spTree>
    <p:extLst>
      <p:ext uri="{BB962C8B-B14F-4D97-AF65-F5344CB8AC3E}">
        <p14:creationId xmlns:p14="http://schemas.microsoft.com/office/powerpoint/2010/main" val="3887310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477C36-26AB-423F-A34F-A86D8DEA975E}"/>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DE167826-CDF5-4024-A180-F22E26A910D1}"/>
              </a:ext>
            </a:extLst>
          </p:cNvPr>
          <p:cNvSpPr>
            <a:spLocks noGrp="1"/>
          </p:cNvSpPr>
          <p:nvPr>
            <p:ph type="body" idx="1"/>
          </p:nvPr>
        </p:nvSpPr>
        <p:spPr/>
        <p:txBody>
          <a:bodyPr/>
          <a:lstStyle/>
          <a:p>
            <a:r>
              <a:rPr lang="es-MX" dirty="0"/>
              <a:t>Extrema pobreza en muchos países en desarrollo. </a:t>
            </a:r>
          </a:p>
          <a:p>
            <a:pPr lvl="1"/>
            <a:r>
              <a:rPr lang="es-MX" dirty="0"/>
              <a:t>China, India, África. </a:t>
            </a:r>
          </a:p>
          <a:p>
            <a:pPr lvl="1"/>
            <a:r>
              <a:rPr lang="es-MX" dirty="0"/>
              <a:t>Al 2018, 689 millones de personas vivían con menos de 1.9 USD al día. </a:t>
            </a:r>
          </a:p>
          <a:p>
            <a:pPr lvl="1"/>
            <a:r>
              <a:rPr lang="es-MX" dirty="0"/>
              <a:t>La pandemia generaría otros 150 millones más.  </a:t>
            </a:r>
          </a:p>
          <a:p>
            <a:r>
              <a:rPr lang="es-MX" dirty="0"/>
              <a:t>Escasez de recursos, contaminación cambio climático y desarrollo inestable. </a:t>
            </a:r>
          </a:p>
        </p:txBody>
      </p:sp>
      <p:sp>
        <p:nvSpPr>
          <p:cNvPr id="4" name="Marcador de número de diapositiva 3">
            <a:extLst>
              <a:ext uri="{FF2B5EF4-FFF2-40B4-BE49-F238E27FC236}">
                <a16:creationId xmlns:a16="http://schemas.microsoft.com/office/drawing/2014/main" id="{D5B3CA2A-55CB-43C1-86B0-9101B25A359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23</a:t>
            </a:fld>
            <a:endParaRPr lang="es-MX"/>
          </a:p>
        </p:txBody>
      </p:sp>
    </p:spTree>
    <p:extLst>
      <p:ext uri="{BB962C8B-B14F-4D97-AF65-F5344CB8AC3E}">
        <p14:creationId xmlns:p14="http://schemas.microsoft.com/office/powerpoint/2010/main" val="253558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C27604B-4150-4FD4-A434-10CD5F6DBE48}"/>
              </a:ext>
            </a:extLst>
          </p:cNvPr>
          <p:cNvSpPr>
            <a:spLocks noGrp="1"/>
          </p:cNvSpPr>
          <p:nvPr>
            <p:ph type="ctrTitle"/>
          </p:nvPr>
        </p:nvSpPr>
        <p:spPr>
          <a:xfrm>
            <a:off x="2309440" y="2666762"/>
            <a:ext cx="5214600" cy="1159800"/>
          </a:xfrm>
        </p:spPr>
        <p:txBody>
          <a:bodyPr/>
          <a:lstStyle/>
          <a:p>
            <a:r>
              <a:rPr lang="es-MX" dirty="0"/>
              <a:t>Teorías económicas del comercio internacional</a:t>
            </a:r>
          </a:p>
        </p:txBody>
      </p:sp>
      <p:sp>
        <p:nvSpPr>
          <p:cNvPr id="6" name="Subtítulo 5">
            <a:extLst>
              <a:ext uri="{FF2B5EF4-FFF2-40B4-BE49-F238E27FC236}">
                <a16:creationId xmlns:a16="http://schemas.microsoft.com/office/drawing/2014/main" id="{B9A9A72B-E75F-418A-97A5-7E9568378AED}"/>
              </a:ext>
            </a:extLst>
          </p:cNvPr>
          <p:cNvSpPr>
            <a:spLocks noGrp="1"/>
          </p:cNvSpPr>
          <p:nvPr>
            <p:ph type="subTitle" idx="1"/>
          </p:nvPr>
        </p:nvSpPr>
        <p:spPr>
          <a:xfrm>
            <a:off x="2841068" y="3826562"/>
            <a:ext cx="5548019" cy="784800"/>
          </a:xfrm>
        </p:spPr>
        <p:txBody>
          <a:bodyPr/>
          <a:lstStyle/>
          <a:p>
            <a:r>
              <a:rPr lang="es-MX" dirty="0"/>
              <a:t>Lecturas: </a:t>
            </a:r>
          </a:p>
          <a:p>
            <a:r>
              <a:rPr lang="es-MX" dirty="0"/>
              <a:t>Página 17-22 (Economía Internacional)</a:t>
            </a:r>
          </a:p>
          <a:p>
            <a:r>
              <a:rPr lang="es-MX" dirty="0"/>
              <a:t>Página 31-50 International </a:t>
            </a:r>
            <a:r>
              <a:rPr lang="es-MX" dirty="0" err="1"/>
              <a:t>Economics</a:t>
            </a:r>
            <a:r>
              <a:rPr lang="es-MX" dirty="0"/>
              <a:t> Salvatore</a:t>
            </a:r>
          </a:p>
          <a:p>
            <a:r>
              <a:rPr lang="es-MX" dirty="0" err="1"/>
              <a:t>Cap</a:t>
            </a:r>
            <a:r>
              <a:rPr lang="es-MX" dirty="0"/>
              <a:t> 2. Economía internacional </a:t>
            </a:r>
            <a:r>
              <a:rPr lang="es-MX" dirty="0" err="1"/>
              <a:t>Carabaugh</a:t>
            </a:r>
            <a:endParaRPr lang="es-MX" dirty="0"/>
          </a:p>
        </p:txBody>
      </p:sp>
      <p:sp>
        <p:nvSpPr>
          <p:cNvPr id="4" name="Marcador de número de diapositiva 3">
            <a:extLst>
              <a:ext uri="{FF2B5EF4-FFF2-40B4-BE49-F238E27FC236}">
                <a16:creationId xmlns:a16="http://schemas.microsoft.com/office/drawing/2014/main" id="{A7EC28FA-12E8-424B-A100-CD353DA7889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24</a:t>
            </a:fld>
            <a:endParaRPr lang="es-MX"/>
          </a:p>
        </p:txBody>
      </p:sp>
    </p:spTree>
    <p:extLst>
      <p:ext uri="{BB962C8B-B14F-4D97-AF65-F5344CB8AC3E}">
        <p14:creationId xmlns:p14="http://schemas.microsoft.com/office/powerpoint/2010/main" val="3382500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BD7E55-6803-4C64-9D68-C68597602F07}"/>
              </a:ext>
            </a:extLst>
          </p:cNvPr>
          <p:cNvSpPr>
            <a:spLocks noGrp="1"/>
          </p:cNvSpPr>
          <p:nvPr>
            <p:ph type="title"/>
          </p:nvPr>
        </p:nvSpPr>
        <p:spPr/>
        <p:txBody>
          <a:bodyPr/>
          <a:lstStyle/>
          <a:p>
            <a:r>
              <a:rPr lang="es-MX" dirty="0"/>
              <a:t>La ventaja absoluta</a:t>
            </a:r>
          </a:p>
        </p:txBody>
      </p:sp>
      <p:sp>
        <p:nvSpPr>
          <p:cNvPr id="3" name="Marcador de texto 2">
            <a:extLst>
              <a:ext uri="{FF2B5EF4-FFF2-40B4-BE49-F238E27FC236}">
                <a16:creationId xmlns:a16="http://schemas.microsoft.com/office/drawing/2014/main" id="{E1A3FC0A-E947-4BC7-B9B6-F052C2CDD395}"/>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Smith sostenía que con el libre comercio, cada país podría especializarse en la producción de aquellos bienes en los cuales tuviera una ventaja absoluta (o que pudiera producir de manera más eficiente que otros países) e importar aquellos otros en los que tuviera una desventaja absoluta (o que produjera de manera menos eficiente). Esta especialización internacional de los factores productivos conduciría a un incremento de la producción mundial, el cual sería compartido por los países involucrados en el comercio.</a:t>
            </a:r>
            <a:endParaRPr lang="es-MX" dirty="0"/>
          </a:p>
        </p:txBody>
      </p:sp>
      <p:sp>
        <p:nvSpPr>
          <p:cNvPr id="4" name="Marcador de número de diapositiva 3">
            <a:extLst>
              <a:ext uri="{FF2B5EF4-FFF2-40B4-BE49-F238E27FC236}">
                <a16:creationId xmlns:a16="http://schemas.microsoft.com/office/drawing/2014/main" id="{ADB08C11-BFCE-4301-B61D-F55406CCC73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25</a:t>
            </a:fld>
            <a:endParaRPr lang="es-MX"/>
          </a:p>
        </p:txBody>
      </p:sp>
    </p:spTree>
    <p:extLst>
      <p:ext uri="{BB962C8B-B14F-4D97-AF65-F5344CB8AC3E}">
        <p14:creationId xmlns:p14="http://schemas.microsoft.com/office/powerpoint/2010/main" val="37697988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0D8300-6DB4-4AA1-A76B-34582566493E}"/>
              </a:ext>
            </a:extLst>
          </p:cNvPr>
          <p:cNvSpPr>
            <a:spLocks noGrp="1"/>
          </p:cNvSpPr>
          <p:nvPr>
            <p:ph type="title"/>
          </p:nvPr>
        </p:nvSpPr>
        <p:spPr/>
        <p:txBody>
          <a:bodyPr/>
          <a:lstStyle/>
          <a:p>
            <a:r>
              <a:rPr lang="es-MX" dirty="0"/>
              <a:t>Comercio bajo la ventaja absoluta</a:t>
            </a:r>
          </a:p>
        </p:txBody>
      </p:sp>
      <p:sp>
        <p:nvSpPr>
          <p:cNvPr id="3" name="Marcador de texto 2">
            <a:extLst>
              <a:ext uri="{FF2B5EF4-FFF2-40B4-BE49-F238E27FC236}">
                <a16:creationId xmlns:a16="http://schemas.microsoft.com/office/drawing/2014/main" id="{5FDCBD8C-78C9-47C8-975D-9ECFA82B1028}"/>
              </a:ext>
            </a:extLst>
          </p:cNvPr>
          <p:cNvSpPr>
            <a:spLocks noGrp="1"/>
          </p:cNvSpPr>
          <p:nvPr>
            <p:ph type="body" idx="1"/>
          </p:nvPr>
        </p:nvSpPr>
        <p:spPr/>
        <p:txBody>
          <a:bodyPr/>
          <a:lstStyle/>
          <a:p>
            <a:r>
              <a:rPr lang="es-MX" dirty="0"/>
              <a:t>Una nación como Canadá tiene ventajas significativas en la producción de Trigo, pero Nicaragua, tiene ventajas produciendo Plátanos. </a:t>
            </a:r>
          </a:p>
          <a:p>
            <a:r>
              <a:rPr lang="es-MX" dirty="0"/>
              <a:t>Si ambos comercian estos bienes, ambos se ven beneficiados de este comercio, bajo el principio de ventaja absoluta. </a:t>
            </a:r>
          </a:p>
        </p:txBody>
      </p:sp>
      <p:sp>
        <p:nvSpPr>
          <p:cNvPr id="4" name="Marcador de número de diapositiva 3">
            <a:extLst>
              <a:ext uri="{FF2B5EF4-FFF2-40B4-BE49-F238E27FC236}">
                <a16:creationId xmlns:a16="http://schemas.microsoft.com/office/drawing/2014/main" id="{762DBCF0-6FE5-4AF9-AC2F-037E827986B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26</a:t>
            </a:fld>
            <a:endParaRPr lang="es-MX"/>
          </a:p>
        </p:txBody>
      </p:sp>
    </p:spTree>
    <p:extLst>
      <p:ext uri="{BB962C8B-B14F-4D97-AF65-F5344CB8AC3E}">
        <p14:creationId xmlns:p14="http://schemas.microsoft.com/office/powerpoint/2010/main" val="1088831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1D7BF209-E528-4C25-BC7A-C587BE0A469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27</a:t>
            </a:fld>
            <a:endParaRPr lang="es-MX"/>
          </a:p>
        </p:txBody>
      </p:sp>
      <p:graphicFrame>
        <p:nvGraphicFramePr>
          <p:cNvPr id="5" name="Tabla 5">
            <a:extLst>
              <a:ext uri="{FF2B5EF4-FFF2-40B4-BE49-F238E27FC236}">
                <a16:creationId xmlns:a16="http://schemas.microsoft.com/office/drawing/2014/main" id="{6D4D07F2-F04F-4312-8BFA-7FBD8226A550}"/>
              </a:ext>
            </a:extLst>
          </p:cNvPr>
          <p:cNvGraphicFramePr>
            <a:graphicFrameLocks noGrp="1"/>
          </p:cNvGraphicFramePr>
          <p:nvPr>
            <p:extLst>
              <p:ext uri="{D42A27DB-BD31-4B8C-83A1-F6EECF244321}">
                <p14:modId xmlns:p14="http://schemas.microsoft.com/office/powerpoint/2010/main" val="1741935679"/>
              </p:ext>
            </p:extLst>
          </p:nvPr>
        </p:nvGraphicFramePr>
        <p:xfrm>
          <a:off x="2296633" y="37649"/>
          <a:ext cx="4112673" cy="5068202"/>
        </p:xfrm>
        <a:graphic>
          <a:graphicData uri="http://schemas.openxmlformats.org/drawingml/2006/table">
            <a:tbl>
              <a:tblPr firstRow="1" bandRow="1">
                <a:tableStyleId>{3C2FFA5D-87B4-456A-9821-1D502468CF0F}</a:tableStyleId>
              </a:tblPr>
              <a:tblGrid>
                <a:gridCol w="1370891">
                  <a:extLst>
                    <a:ext uri="{9D8B030D-6E8A-4147-A177-3AD203B41FA5}">
                      <a16:colId xmlns:a16="http://schemas.microsoft.com/office/drawing/2014/main" val="1026407041"/>
                    </a:ext>
                  </a:extLst>
                </a:gridCol>
                <a:gridCol w="1370891">
                  <a:extLst>
                    <a:ext uri="{9D8B030D-6E8A-4147-A177-3AD203B41FA5}">
                      <a16:colId xmlns:a16="http://schemas.microsoft.com/office/drawing/2014/main" val="185346725"/>
                    </a:ext>
                  </a:extLst>
                </a:gridCol>
                <a:gridCol w="1370891">
                  <a:extLst>
                    <a:ext uri="{9D8B030D-6E8A-4147-A177-3AD203B41FA5}">
                      <a16:colId xmlns:a16="http://schemas.microsoft.com/office/drawing/2014/main" val="4024132554"/>
                    </a:ext>
                  </a:extLst>
                </a:gridCol>
              </a:tblGrid>
              <a:tr h="0">
                <a:tc>
                  <a:txBody>
                    <a:bodyPr/>
                    <a:lstStyle/>
                    <a:p>
                      <a:pPr algn="ctr"/>
                      <a:r>
                        <a:rPr lang="es-MX" dirty="0"/>
                        <a:t>Producto</a:t>
                      </a:r>
                    </a:p>
                  </a:txBody>
                  <a:tcPr/>
                </a:tc>
                <a:tc>
                  <a:txBody>
                    <a:bodyPr/>
                    <a:lstStyle/>
                    <a:p>
                      <a:pPr algn="ctr"/>
                      <a:r>
                        <a:rPr lang="es-MX" dirty="0"/>
                        <a:t>USA</a:t>
                      </a:r>
                    </a:p>
                  </a:txBody>
                  <a:tcPr/>
                </a:tc>
                <a:tc>
                  <a:txBody>
                    <a:bodyPr/>
                    <a:lstStyle/>
                    <a:p>
                      <a:pPr algn="ctr"/>
                      <a:r>
                        <a:rPr lang="es-MX" dirty="0"/>
                        <a:t>UK</a:t>
                      </a:r>
                    </a:p>
                  </a:txBody>
                  <a:tcPr/>
                </a:tc>
                <a:extLst>
                  <a:ext uri="{0D108BD9-81ED-4DB2-BD59-A6C34878D82A}">
                    <a16:rowId xmlns:a16="http://schemas.microsoft.com/office/drawing/2014/main" val="2987870488"/>
                  </a:ext>
                </a:extLst>
              </a:tr>
              <a:tr h="775939">
                <a:tc>
                  <a:txBody>
                    <a:bodyPr/>
                    <a:lstStyle/>
                    <a:p>
                      <a:pPr algn="ctr"/>
                      <a:r>
                        <a:rPr lang="es-MX" dirty="0"/>
                        <a:t>Trigo (bushel/hora)</a:t>
                      </a:r>
                    </a:p>
                  </a:txBody>
                  <a:tcPr/>
                </a:tc>
                <a:tc>
                  <a:txBody>
                    <a:bodyPr/>
                    <a:lstStyle/>
                    <a:p>
                      <a:pPr algn="ctr"/>
                      <a:r>
                        <a:rPr lang="es-MX" dirty="0"/>
                        <a:t>6 (7USD)</a:t>
                      </a:r>
                    </a:p>
                  </a:txBody>
                  <a:tcPr/>
                </a:tc>
                <a:tc>
                  <a:txBody>
                    <a:bodyPr/>
                    <a:lstStyle/>
                    <a:p>
                      <a:pPr algn="ctr"/>
                      <a:r>
                        <a:rPr lang="es-MX" dirty="0"/>
                        <a:t>1 (9.45USD)</a:t>
                      </a:r>
                    </a:p>
                  </a:txBody>
                  <a:tcPr/>
                </a:tc>
                <a:extLst>
                  <a:ext uri="{0D108BD9-81ED-4DB2-BD59-A6C34878D82A}">
                    <a16:rowId xmlns:a16="http://schemas.microsoft.com/office/drawing/2014/main" val="155983428"/>
                  </a:ext>
                </a:extLst>
              </a:tr>
              <a:tr h="549623">
                <a:tc>
                  <a:txBody>
                    <a:bodyPr/>
                    <a:lstStyle/>
                    <a:p>
                      <a:pPr algn="ctr"/>
                      <a:r>
                        <a:rPr lang="es-MX" dirty="0"/>
                        <a:t>Ropa (yarda/hora) </a:t>
                      </a:r>
                    </a:p>
                  </a:txBody>
                  <a:tcPr/>
                </a:tc>
                <a:tc>
                  <a:txBody>
                    <a:bodyPr/>
                    <a:lstStyle/>
                    <a:p>
                      <a:pPr algn="ctr"/>
                      <a:r>
                        <a:rPr lang="es-MX" dirty="0"/>
                        <a:t>4 (10USD)</a:t>
                      </a:r>
                    </a:p>
                  </a:txBody>
                  <a:tcPr/>
                </a:tc>
                <a:tc>
                  <a:txBody>
                    <a:bodyPr/>
                    <a:lstStyle/>
                    <a:p>
                      <a:pPr algn="ctr"/>
                      <a:r>
                        <a:rPr lang="es-MX" dirty="0"/>
                        <a:t>5 (13.5USD)</a:t>
                      </a:r>
                    </a:p>
                  </a:txBody>
                  <a:tcPr/>
                </a:tc>
                <a:extLst>
                  <a:ext uri="{0D108BD9-81ED-4DB2-BD59-A6C34878D82A}">
                    <a16:rowId xmlns:a16="http://schemas.microsoft.com/office/drawing/2014/main" val="536621335"/>
                  </a:ext>
                </a:extLst>
              </a:tr>
              <a:tr h="393358">
                <a:tc gridSpan="3">
                  <a:txBody>
                    <a:bodyPr/>
                    <a:lstStyle/>
                    <a:p>
                      <a:pPr algn="ctr"/>
                      <a:r>
                        <a:rPr lang="es-MX" dirty="0"/>
                        <a:t>Producción destinando 10 horas  a cada producto</a:t>
                      </a:r>
                    </a:p>
                  </a:txBody>
                  <a:tcPr/>
                </a:tc>
                <a:tc hMerge="1">
                  <a:txBody>
                    <a:bodyPr/>
                    <a:lstStyle/>
                    <a:p>
                      <a:pPr algn="ctr"/>
                      <a:endParaRPr lang="es-MX" dirty="0"/>
                    </a:p>
                  </a:txBody>
                  <a:tcPr/>
                </a:tc>
                <a:tc hMerge="1">
                  <a:txBody>
                    <a:bodyPr/>
                    <a:lstStyle/>
                    <a:p>
                      <a:pPr algn="ctr"/>
                      <a:endParaRPr lang="es-MX" dirty="0"/>
                    </a:p>
                  </a:txBody>
                  <a:tcPr/>
                </a:tc>
                <a:extLst>
                  <a:ext uri="{0D108BD9-81ED-4DB2-BD59-A6C34878D82A}">
                    <a16:rowId xmlns:a16="http://schemas.microsoft.com/office/drawing/2014/main" val="1471276410"/>
                  </a:ext>
                </a:extLst>
              </a:tr>
              <a:tr h="775939">
                <a:tc>
                  <a:txBody>
                    <a:bodyPr/>
                    <a:lstStyle/>
                    <a:p>
                      <a:pPr algn="ctr"/>
                      <a:r>
                        <a:rPr lang="es-MX" dirty="0"/>
                        <a:t>Trigo (bushel/hora)</a:t>
                      </a:r>
                    </a:p>
                  </a:txBody>
                  <a:tcPr/>
                </a:tc>
                <a:tc>
                  <a:txBody>
                    <a:bodyPr/>
                    <a:lstStyle/>
                    <a:p>
                      <a:pPr algn="ctr"/>
                      <a:r>
                        <a:rPr lang="es-MX" dirty="0"/>
                        <a:t>60</a:t>
                      </a:r>
                    </a:p>
                  </a:txBody>
                  <a:tcPr/>
                </a:tc>
                <a:tc>
                  <a:txBody>
                    <a:bodyPr/>
                    <a:lstStyle/>
                    <a:p>
                      <a:pPr algn="ctr"/>
                      <a:r>
                        <a:rPr lang="es-MX" dirty="0"/>
                        <a:t>10</a:t>
                      </a:r>
                    </a:p>
                  </a:txBody>
                  <a:tcPr/>
                </a:tc>
                <a:extLst>
                  <a:ext uri="{0D108BD9-81ED-4DB2-BD59-A6C34878D82A}">
                    <a16:rowId xmlns:a16="http://schemas.microsoft.com/office/drawing/2014/main" val="2068287340"/>
                  </a:ext>
                </a:extLst>
              </a:tr>
              <a:tr h="549623">
                <a:tc>
                  <a:txBody>
                    <a:bodyPr/>
                    <a:lstStyle/>
                    <a:p>
                      <a:pPr algn="ctr"/>
                      <a:r>
                        <a:rPr lang="es-MX" dirty="0"/>
                        <a:t>Ropa (yarda/hora)</a:t>
                      </a:r>
                    </a:p>
                  </a:txBody>
                  <a:tcPr/>
                </a:tc>
                <a:tc>
                  <a:txBody>
                    <a:bodyPr/>
                    <a:lstStyle/>
                    <a:p>
                      <a:pPr algn="ctr"/>
                      <a:r>
                        <a:rPr lang="es-MX" dirty="0"/>
                        <a:t>40</a:t>
                      </a:r>
                    </a:p>
                  </a:txBody>
                  <a:tcPr/>
                </a:tc>
                <a:tc>
                  <a:txBody>
                    <a:bodyPr/>
                    <a:lstStyle/>
                    <a:p>
                      <a:pPr algn="ctr"/>
                      <a:r>
                        <a:rPr lang="es-MX" dirty="0"/>
                        <a:t>50</a:t>
                      </a:r>
                    </a:p>
                  </a:txBody>
                  <a:tcPr/>
                </a:tc>
                <a:extLst>
                  <a:ext uri="{0D108BD9-81ED-4DB2-BD59-A6C34878D82A}">
                    <a16:rowId xmlns:a16="http://schemas.microsoft.com/office/drawing/2014/main" val="3060573765"/>
                  </a:ext>
                </a:extLst>
              </a:tr>
              <a:tr h="393358">
                <a:tc gridSpan="3">
                  <a:txBody>
                    <a:bodyPr/>
                    <a:lstStyle/>
                    <a:p>
                      <a:pPr algn="ctr"/>
                      <a:r>
                        <a:rPr lang="es-MX" dirty="0"/>
                        <a:t>Producción con especialización de 20 horas</a:t>
                      </a:r>
                    </a:p>
                  </a:txBody>
                  <a:tcPr/>
                </a:tc>
                <a:tc hMerge="1">
                  <a:txBody>
                    <a:bodyPr/>
                    <a:lstStyle/>
                    <a:p>
                      <a:pPr algn="ctr"/>
                      <a:endParaRPr lang="es-MX" dirty="0"/>
                    </a:p>
                  </a:txBody>
                  <a:tcPr/>
                </a:tc>
                <a:tc hMerge="1">
                  <a:txBody>
                    <a:bodyPr/>
                    <a:lstStyle/>
                    <a:p>
                      <a:pPr algn="ctr"/>
                      <a:endParaRPr lang="es-MX" dirty="0"/>
                    </a:p>
                  </a:txBody>
                  <a:tcPr/>
                </a:tc>
                <a:extLst>
                  <a:ext uri="{0D108BD9-81ED-4DB2-BD59-A6C34878D82A}">
                    <a16:rowId xmlns:a16="http://schemas.microsoft.com/office/drawing/2014/main" val="18339706"/>
                  </a:ext>
                </a:extLst>
              </a:tr>
              <a:tr h="775939">
                <a:tc>
                  <a:txBody>
                    <a:bodyPr/>
                    <a:lstStyle/>
                    <a:p>
                      <a:pPr algn="ctr"/>
                      <a:r>
                        <a:rPr lang="es-MX" dirty="0"/>
                        <a:t>Trigo (bushel/hora)</a:t>
                      </a:r>
                    </a:p>
                  </a:txBody>
                  <a:tcPr/>
                </a:tc>
                <a:tc>
                  <a:txBody>
                    <a:bodyPr/>
                    <a:lstStyle/>
                    <a:p>
                      <a:pPr algn="ctr"/>
                      <a:r>
                        <a:rPr lang="es-MX" dirty="0"/>
                        <a:t>120</a:t>
                      </a:r>
                    </a:p>
                  </a:txBody>
                  <a:tcPr/>
                </a:tc>
                <a:tc>
                  <a:txBody>
                    <a:bodyPr/>
                    <a:lstStyle/>
                    <a:p>
                      <a:pPr algn="ctr"/>
                      <a:r>
                        <a:rPr lang="es-MX" dirty="0"/>
                        <a:t>0</a:t>
                      </a:r>
                    </a:p>
                  </a:txBody>
                  <a:tcPr/>
                </a:tc>
                <a:extLst>
                  <a:ext uri="{0D108BD9-81ED-4DB2-BD59-A6C34878D82A}">
                    <a16:rowId xmlns:a16="http://schemas.microsoft.com/office/drawing/2014/main" val="3304321899"/>
                  </a:ext>
                </a:extLst>
              </a:tr>
              <a:tr h="549623">
                <a:tc>
                  <a:txBody>
                    <a:bodyPr/>
                    <a:lstStyle/>
                    <a:p>
                      <a:pPr algn="ctr"/>
                      <a:r>
                        <a:rPr lang="es-MX" dirty="0"/>
                        <a:t>Ropa (yarda/hora)</a:t>
                      </a:r>
                    </a:p>
                  </a:txBody>
                  <a:tcPr/>
                </a:tc>
                <a:tc>
                  <a:txBody>
                    <a:bodyPr/>
                    <a:lstStyle/>
                    <a:p>
                      <a:pPr algn="ctr"/>
                      <a:r>
                        <a:rPr lang="es-MX" dirty="0"/>
                        <a:t>0</a:t>
                      </a:r>
                    </a:p>
                  </a:txBody>
                  <a:tcPr/>
                </a:tc>
                <a:tc>
                  <a:txBody>
                    <a:bodyPr/>
                    <a:lstStyle/>
                    <a:p>
                      <a:pPr algn="ctr"/>
                      <a:r>
                        <a:rPr lang="es-MX" dirty="0"/>
                        <a:t>100</a:t>
                      </a:r>
                    </a:p>
                  </a:txBody>
                  <a:tcPr/>
                </a:tc>
                <a:extLst>
                  <a:ext uri="{0D108BD9-81ED-4DB2-BD59-A6C34878D82A}">
                    <a16:rowId xmlns:a16="http://schemas.microsoft.com/office/drawing/2014/main" val="721414175"/>
                  </a:ext>
                </a:extLst>
              </a:tr>
            </a:tbl>
          </a:graphicData>
        </a:graphic>
      </p:graphicFrame>
    </p:spTree>
    <p:extLst>
      <p:ext uri="{BB962C8B-B14F-4D97-AF65-F5344CB8AC3E}">
        <p14:creationId xmlns:p14="http://schemas.microsoft.com/office/powerpoint/2010/main" val="3533848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A4362CF8-BDF9-4B28-847E-097064B2BDCC}"/>
              </a:ext>
            </a:extLst>
          </p:cNvPr>
          <p:cNvSpPr>
            <a:spLocks noGrp="1"/>
          </p:cNvSpPr>
          <p:nvPr>
            <p:ph type="title"/>
          </p:nvPr>
        </p:nvSpPr>
        <p:spPr/>
        <p:txBody>
          <a:bodyPr/>
          <a:lstStyle/>
          <a:p>
            <a:r>
              <a:rPr lang="es-MX" dirty="0"/>
              <a:t>La ventaja comparativa</a:t>
            </a:r>
          </a:p>
        </p:txBody>
      </p:sp>
      <p:sp>
        <p:nvSpPr>
          <p:cNvPr id="6" name="Marcador de texto 5">
            <a:extLst>
              <a:ext uri="{FF2B5EF4-FFF2-40B4-BE49-F238E27FC236}">
                <a16:creationId xmlns:a16="http://schemas.microsoft.com/office/drawing/2014/main" id="{F385BA63-919B-473B-B12F-6D59992C257D}"/>
              </a:ext>
            </a:extLst>
          </p:cNvPr>
          <p:cNvSpPr>
            <a:spLocks noGrp="1"/>
          </p:cNvSpPr>
          <p:nvPr>
            <p:ph type="body" idx="1"/>
          </p:nvPr>
        </p:nvSpPr>
        <p:spPr/>
        <p:txBody>
          <a:bodyPr/>
          <a:lstStyle/>
          <a:p>
            <a:r>
              <a:rPr lang="es-MX" sz="1800" b="0" i="0" u="none" strike="noStrike" baseline="0" dirty="0">
                <a:solidFill>
                  <a:srgbClr val="000000"/>
                </a:solidFill>
                <a:latin typeface="Arial" panose="020B0604020202020204" pitchFamily="34" charset="0"/>
              </a:rPr>
              <a:t>La teoría moderna del comercio internacional empieza con los planteamientos de David Ricardo, quien decía que el comercio es beneficioso para las economías del mundo. </a:t>
            </a:r>
          </a:p>
          <a:p>
            <a:pPr algn="just"/>
            <a:r>
              <a:rPr lang="es-MX" sz="1800" b="0" i="0" u="none" strike="noStrike" baseline="0" dirty="0">
                <a:solidFill>
                  <a:srgbClr val="000000"/>
                </a:solidFill>
                <a:latin typeface="Arial" panose="020B0604020202020204" pitchFamily="34" charset="0"/>
              </a:rPr>
              <a:t>La nación menos eficiente debe especializarse en la producción y exportación del bien en el cual su desventaja absoluta es inferior. Este es el bien en el cual el país tiene ventaja comparativa. Por otro lado, el país debería importar el bien en el cual su desventaja absoluta es superior, o sea, el bien en el cual tiene desventaja comparativa”</a:t>
            </a:r>
            <a:endParaRPr lang="es-MX" sz="1800" b="0" i="0" u="none" strike="noStrike" baseline="0" dirty="0">
              <a:latin typeface="Arial" panose="020B0604020202020204" pitchFamily="34" charset="0"/>
            </a:endParaRPr>
          </a:p>
        </p:txBody>
      </p:sp>
      <p:sp>
        <p:nvSpPr>
          <p:cNvPr id="4" name="Marcador de número de diapositiva 3">
            <a:extLst>
              <a:ext uri="{FF2B5EF4-FFF2-40B4-BE49-F238E27FC236}">
                <a16:creationId xmlns:a16="http://schemas.microsoft.com/office/drawing/2014/main" id="{44B67F2E-BE0A-43DC-9C92-96B0EEAB12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28</a:t>
            </a:fld>
            <a:endParaRPr lang="es-MX"/>
          </a:p>
        </p:txBody>
      </p:sp>
    </p:spTree>
    <p:extLst>
      <p:ext uri="{BB962C8B-B14F-4D97-AF65-F5344CB8AC3E}">
        <p14:creationId xmlns:p14="http://schemas.microsoft.com/office/powerpoint/2010/main" val="22624110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2492C2-40F5-4658-949D-EAD80EED1754}"/>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D7A0D8AB-0DFC-423F-B2F6-F5796E9AAACE}"/>
              </a:ext>
            </a:extLst>
          </p:cNvPr>
          <p:cNvSpPr>
            <a:spLocks noGrp="1"/>
          </p:cNvSpPr>
          <p:nvPr>
            <p:ph type="body" idx="1"/>
          </p:nvPr>
        </p:nvSpPr>
        <p:spPr/>
        <p:txBody>
          <a:bodyPr/>
          <a:lstStyle/>
          <a:p>
            <a:r>
              <a:rPr lang="es-MX" sz="2000" b="0" i="0" u="none" strike="noStrike" baseline="0" dirty="0">
                <a:latin typeface="Arial" panose="020B0604020202020204" pitchFamily="34" charset="0"/>
              </a:rPr>
              <a:t>Lo anterior se conoce como la ley de la ventaja comparativa, una de las leyes de la economía que todavía permanece como una de las grandes ideas económicas. </a:t>
            </a:r>
            <a:endParaRPr lang="es-MX" dirty="0"/>
          </a:p>
          <a:p>
            <a:endParaRPr lang="es-MX" dirty="0"/>
          </a:p>
        </p:txBody>
      </p:sp>
      <p:sp>
        <p:nvSpPr>
          <p:cNvPr id="4" name="Marcador de número de diapositiva 3">
            <a:extLst>
              <a:ext uri="{FF2B5EF4-FFF2-40B4-BE49-F238E27FC236}">
                <a16:creationId xmlns:a16="http://schemas.microsoft.com/office/drawing/2014/main" id="{64C9195D-7A7B-44EA-BFC6-4EF3538D287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29</a:t>
            </a:fld>
            <a:endParaRPr lang="es-MX"/>
          </a:p>
        </p:txBody>
      </p:sp>
    </p:spTree>
    <p:extLst>
      <p:ext uri="{BB962C8B-B14F-4D97-AF65-F5344CB8AC3E}">
        <p14:creationId xmlns:p14="http://schemas.microsoft.com/office/powerpoint/2010/main" val="371894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A846592A-370B-4569-8C4A-849B2EFC2373}"/>
              </a:ext>
            </a:extLst>
          </p:cNvPr>
          <p:cNvSpPr>
            <a:spLocks noGrp="1"/>
          </p:cNvSpPr>
          <p:nvPr>
            <p:ph type="title"/>
          </p:nvPr>
        </p:nvSpPr>
        <p:spPr>
          <a:xfrm>
            <a:off x="1047750" y="272618"/>
            <a:ext cx="6996600" cy="715800"/>
          </a:xfrm>
        </p:spPr>
        <p:txBody>
          <a:bodyPr/>
          <a:lstStyle/>
          <a:p>
            <a:r>
              <a:rPr lang="es-MX" dirty="0"/>
              <a:t>Programa</a:t>
            </a:r>
          </a:p>
        </p:txBody>
      </p:sp>
      <p:sp>
        <p:nvSpPr>
          <p:cNvPr id="6" name="Marcador de texto 5">
            <a:extLst>
              <a:ext uri="{FF2B5EF4-FFF2-40B4-BE49-F238E27FC236}">
                <a16:creationId xmlns:a16="http://schemas.microsoft.com/office/drawing/2014/main" id="{69828FCD-E67F-4837-81F8-84E8F806681E}"/>
              </a:ext>
            </a:extLst>
          </p:cNvPr>
          <p:cNvSpPr>
            <a:spLocks noGrp="1"/>
          </p:cNvSpPr>
          <p:nvPr>
            <p:ph type="body" idx="1"/>
          </p:nvPr>
        </p:nvSpPr>
        <p:spPr>
          <a:xfrm>
            <a:off x="1047750" y="1210566"/>
            <a:ext cx="6996600" cy="2340708"/>
          </a:xfrm>
        </p:spPr>
        <p:txBody>
          <a:bodyPr/>
          <a:lstStyle/>
          <a:p>
            <a:pPr marL="444500" indent="-342900">
              <a:buFont typeface="+mj-lt"/>
              <a:buAutoNum type="arabicPeriod"/>
            </a:pPr>
            <a:r>
              <a:rPr lang="es-MX" sz="1800" dirty="0"/>
              <a:t>Introducción.</a:t>
            </a:r>
          </a:p>
          <a:p>
            <a:pPr marL="444500" indent="-342900">
              <a:buFont typeface="+mj-lt"/>
              <a:buAutoNum type="arabicPeriod"/>
            </a:pPr>
            <a:r>
              <a:rPr lang="es-MX" sz="1800" dirty="0"/>
              <a:t>Ley de ventaja comparativa.</a:t>
            </a:r>
          </a:p>
          <a:p>
            <a:pPr marL="444500" indent="-342900">
              <a:buFont typeface="+mj-lt"/>
              <a:buAutoNum type="arabicPeriod"/>
            </a:pPr>
            <a:r>
              <a:rPr lang="es-MX" sz="1800" dirty="0"/>
              <a:t>Teoría estándar del comercio internacional.</a:t>
            </a:r>
          </a:p>
          <a:p>
            <a:pPr marL="444500" indent="-342900">
              <a:buFont typeface="+mj-lt"/>
              <a:buAutoNum type="arabicPeriod"/>
            </a:pPr>
            <a:r>
              <a:rPr lang="es-MX" sz="1800" dirty="0"/>
              <a:t>Curvas de oferta y demanda e isocuantas.</a:t>
            </a:r>
          </a:p>
          <a:p>
            <a:pPr marL="444500" indent="-342900">
              <a:buFont typeface="+mj-lt"/>
              <a:buAutoNum type="arabicPeriod"/>
            </a:pPr>
            <a:r>
              <a:rPr lang="es-MX" sz="1800" dirty="0"/>
              <a:t>Dotación de factores y la teoría de </a:t>
            </a:r>
            <a:r>
              <a:rPr lang="es-MX" sz="1800" dirty="0" err="1"/>
              <a:t>Hecksher</a:t>
            </a:r>
            <a:r>
              <a:rPr lang="es-MX" sz="1800" dirty="0"/>
              <a:t>-Ohlin</a:t>
            </a:r>
          </a:p>
          <a:p>
            <a:pPr marL="444500" indent="-342900">
              <a:buFont typeface="+mj-lt"/>
              <a:buAutoNum type="arabicPeriod"/>
            </a:pPr>
            <a:r>
              <a:rPr lang="es-MX" sz="1800" dirty="0"/>
              <a:t>Economías de escala, competencia imperfecta y comercio internacional</a:t>
            </a:r>
          </a:p>
          <a:p>
            <a:pPr marL="444500" indent="-342900">
              <a:buFont typeface="+mj-lt"/>
              <a:buAutoNum type="arabicPeriod"/>
            </a:pPr>
            <a:endParaRPr lang="es-MX" sz="1800" dirty="0"/>
          </a:p>
        </p:txBody>
      </p:sp>
      <p:sp>
        <p:nvSpPr>
          <p:cNvPr id="4" name="Marcador de número de diapositiva 3">
            <a:extLst>
              <a:ext uri="{FF2B5EF4-FFF2-40B4-BE49-F238E27FC236}">
                <a16:creationId xmlns:a16="http://schemas.microsoft.com/office/drawing/2014/main" id="{8CEF1A21-F89F-4976-8730-ACD853503EB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35205597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3D416-DFFE-410D-9E4F-15EC8FE33446}"/>
              </a:ext>
            </a:extLst>
          </p:cNvPr>
          <p:cNvSpPr>
            <a:spLocks noGrp="1"/>
          </p:cNvSpPr>
          <p:nvPr>
            <p:ph type="title"/>
          </p:nvPr>
        </p:nvSpPr>
        <p:spPr/>
        <p:txBody>
          <a:bodyPr/>
          <a:lstStyle/>
          <a:p>
            <a:r>
              <a:rPr lang="es-MX" dirty="0"/>
              <a:t>Ejemplo</a:t>
            </a:r>
          </a:p>
        </p:txBody>
      </p:sp>
      <p:sp>
        <p:nvSpPr>
          <p:cNvPr id="3" name="Marcador de texto 2">
            <a:extLst>
              <a:ext uri="{FF2B5EF4-FFF2-40B4-BE49-F238E27FC236}">
                <a16:creationId xmlns:a16="http://schemas.microsoft.com/office/drawing/2014/main" id="{4E49D078-38F7-43E3-BBFA-56C16DDA96B2}"/>
              </a:ext>
            </a:extLst>
          </p:cNvPr>
          <p:cNvSpPr>
            <a:spLocks noGrp="1"/>
          </p:cNvSpPr>
          <p:nvPr>
            <p:ph type="body" idx="1"/>
          </p:nvPr>
        </p:nvSpPr>
        <p:spPr/>
        <p:txBody>
          <a:bodyPr/>
          <a:lstStyle/>
          <a:p>
            <a:r>
              <a:rPr lang="es-MX" dirty="0"/>
              <a:t>Sean dos países, A y B. </a:t>
            </a:r>
          </a:p>
          <a:p>
            <a:r>
              <a:rPr lang="es-MX" dirty="0"/>
              <a:t>Producen dos bienes X, Z. </a:t>
            </a:r>
          </a:p>
          <a:p>
            <a:endParaRPr lang="es-MX" dirty="0"/>
          </a:p>
          <a:p>
            <a:endParaRPr lang="es-MX" dirty="0"/>
          </a:p>
        </p:txBody>
      </p:sp>
      <p:sp>
        <p:nvSpPr>
          <p:cNvPr id="4" name="Marcador de número de diapositiva 3">
            <a:extLst>
              <a:ext uri="{FF2B5EF4-FFF2-40B4-BE49-F238E27FC236}">
                <a16:creationId xmlns:a16="http://schemas.microsoft.com/office/drawing/2014/main" id="{8F3B1143-FEC8-47CE-A723-C97C24C19B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30</a:t>
            </a:fld>
            <a:endParaRPr lang="es-MX"/>
          </a:p>
        </p:txBody>
      </p:sp>
      <p:graphicFrame>
        <p:nvGraphicFramePr>
          <p:cNvPr id="5" name="Tabla 5">
            <a:extLst>
              <a:ext uri="{FF2B5EF4-FFF2-40B4-BE49-F238E27FC236}">
                <a16:creationId xmlns:a16="http://schemas.microsoft.com/office/drawing/2014/main" id="{5EB77A45-2976-4D85-B497-1A2F26F2DDE7}"/>
              </a:ext>
            </a:extLst>
          </p:cNvPr>
          <p:cNvGraphicFramePr>
            <a:graphicFrameLocks noGrp="1"/>
          </p:cNvGraphicFramePr>
          <p:nvPr>
            <p:extLst>
              <p:ext uri="{D42A27DB-BD31-4B8C-83A1-F6EECF244321}">
                <p14:modId xmlns:p14="http://schemas.microsoft.com/office/powerpoint/2010/main" val="1103105196"/>
              </p:ext>
            </p:extLst>
          </p:nvPr>
        </p:nvGraphicFramePr>
        <p:xfrm>
          <a:off x="1524000" y="2698159"/>
          <a:ext cx="6096000" cy="1112520"/>
        </p:xfrm>
        <a:graphic>
          <a:graphicData uri="http://schemas.openxmlformats.org/drawingml/2006/table">
            <a:tbl>
              <a:tblPr firstRow="1" bandRow="1">
                <a:tableStyleId>{891A1956-3D7E-41C0-9DF7-105A978C6925}</a:tableStyleId>
              </a:tblPr>
              <a:tblGrid>
                <a:gridCol w="2032000">
                  <a:extLst>
                    <a:ext uri="{9D8B030D-6E8A-4147-A177-3AD203B41FA5}">
                      <a16:colId xmlns:a16="http://schemas.microsoft.com/office/drawing/2014/main" val="2183568534"/>
                    </a:ext>
                  </a:extLst>
                </a:gridCol>
                <a:gridCol w="2032000">
                  <a:extLst>
                    <a:ext uri="{9D8B030D-6E8A-4147-A177-3AD203B41FA5}">
                      <a16:colId xmlns:a16="http://schemas.microsoft.com/office/drawing/2014/main" val="100498102"/>
                    </a:ext>
                  </a:extLst>
                </a:gridCol>
                <a:gridCol w="2032000">
                  <a:extLst>
                    <a:ext uri="{9D8B030D-6E8A-4147-A177-3AD203B41FA5}">
                      <a16:colId xmlns:a16="http://schemas.microsoft.com/office/drawing/2014/main" val="79159959"/>
                    </a:ext>
                  </a:extLst>
                </a:gridCol>
              </a:tblGrid>
              <a:tr h="370840">
                <a:tc>
                  <a:txBody>
                    <a:bodyPr/>
                    <a:lstStyle/>
                    <a:p>
                      <a:r>
                        <a:rPr lang="es-MX" dirty="0"/>
                        <a:t>País</a:t>
                      </a:r>
                    </a:p>
                  </a:txBody>
                  <a:tcPr/>
                </a:tc>
                <a:tc>
                  <a:txBody>
                    <a:bodyPr/>
                    <a:lstStyle/>
                    <a:p>
                      <a:r>
                        <a:rPr lang="es-MX" dirty="0"/>
                        <a:t>Producto X</a:t>
                      </a:r>
                    </a:p>
                  </a:txBody>
                  <a:tcPr/>
                </a:tc>
                <a:tc>
                  <a:txBody>
                    <a:bodyPr/>
                    <a:lstStyle/>
                    <a:p>
                      <a:r>
                        <a:rPr lang="es-MX" dirty="0"/>
                        <a:t>Producto Z</a:t>
                      </a:r>
                    </a:p>
                  </a:txBody>
                  <a:tcPr/>
                </a:tc>
                <a:extLst>
                  <a:ext uri="{0D108BD9-81ED-4DB2-BD59-A6C34878D82A}">
                    <a16:rowId xmlns:a16="http://schemas.microsoft.com/office/drawing/2014/main" val="2542283178"/>
                  </a:ext>
                </a:extLst>
              </a:tr>
              <a:tr h="370840">
                <a:tc>
                  <a:txBody>
                    <a:bodyPr/>
                    <a:lstStyle/>
                    <a:p>
                      <a:r>
                        <a:rPr lang="es-MX" dirty="0"/>
                        <a:t>A</a:t>
                      </a:r>
                    </a:p>
                  </a:txBody>
                  <a:tcPr/>
                </a:tc>
                <a:tc>
                  <a:txBody>
                    <a:bodyPr/>
                    <a:lstStyle/>
                    <a:p>
                      <a:r>
                        <a:rPr lang="es-MX" dirty="0"/>
                        <a:t>100 MDP</a:t>
                      </a:r>
                    </a:p>
                  </a:txBody>
                  <a:tcPr/>
                </a:tc>
                <a:tc>
                  <a:txBody>
                    <a:bodyPr/>
                    <a:lstStyle/>
                    <a:p>
                      <a:r>
                        <a:rPr lang="es-MX" dirty="0"/>
                        <a:t>70 MDP</a:t>
                      </a:r>
                    </a:p>
                  </a:txBody>
                  <a:tcPr/>
                </a:tc>
                <a:extLst>
                  <a:ext uri="{0D108BD9-81ED-4DB2-BD59-A6C34878D82A}">
                    <a16:rowId xmlns:a16="http://schemas.microsoft.com/office/drawing/2014/main" val="1066643698"/>
                  </a:ext>
                </a:extLst>
              </a:tr>
              <a:tr h="370840">
                <a:tc>
                  <a:txBody>
                    <a:bodyPr/>
                    <a:lstStyle/>
                    <a:p>
                      <a:r>
                        <a:rPr lang="es-MX" dirty="0"/>
                        <a:t>B</a:t>
                      </a:r>
                    </a:p>
                  </a:txBody>
                  <a:tcPr/>
                </a:tc>
                <a:tc>
                  <a:txBody>
                    <a:bodyPr/>
                    <a:lstStyle/>
                    <a:p>
                      <a:r>
                        <a:rPr lang="es-MX" dirty="0"/>
                        <a:t>50 MDP</a:t>
                      </a:r>
                    </a:p>
                  </a:txBody>
                  <a:tcPr/>
                </a:tc>
                <a:tc>
                  <a:txBody>
                    <a:bodyPr/>
                    <a:lstStyle/>
                    <a:p>
                      <a:r>
                        <a:rPr lang="es-MX" dirty="0"/>
                        <a:t>60 MDP</a:t>
                      </a:r>
                    </a:p>
                  </a:txBody>
                  <a:tcPr/>
                </a:tc>
                <a:extLst>
                  <a:ext uri="{0D108BD9-81ED-4DB2-BD59-A6C34878D82A}">
                    <a16:rowId xmlns:a16="http://schemas.microsoft.com/office/drawing/2014/main" val="956687151"/>
                  </a:ext>
                </a:extLst>
              </a:tr>
            </a:tbl>
          </a:graphicData>
        </a:graphic>
      </p:graphicFrame>
      <p:sp>
        <p:nvSpPr>
          <p:cNvPr id="6" name="Globo: flecha hacia abajo 5">
            <a:extLst>
              <a:ext uri="{FF2B5EF4-FFF2-40B4-BE49-F238E27FC236}">
                <a16:creationId xmlns:a16="http://schemas.microsoft.com/office/drawing/2014/main" id="{FAC255B8-6D4E-4A12-836F-2C8C106015E2}"/>
              </a:ext>
            </a:extLst>
          </p:cNvPr>
          <p:cNvSpPr/>
          <p:nvPr/>
        </p:nvSpPr>
        <p:spPr>
          <a:xfrm>
            <a:off x="4572000" y="2276426"/>
            <a:ext cx="1105786" cy="84346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Mayor ventaja</a:t>
            </a:r>
          </a:p>
        </p:txBody>
      </p:sp>
      <p:sp>
        <p:nvSpPr>
          <p:cNvPr id="7" name="Globo: flecha hacia abajo 6">
            <a:extLst>
              <a:ext uri="{FF2B5EF4-FFF2-40B4-BE49-F238E27FC236}">
                <a16:creationId xmlns:a16="http://schemas.microsoft.com/office/drawing/2014/main" id="{4AE76E68-843D-4FAD-8E78-464B48FA2686}"/>
              </a:ext>
            </a:extLst>
          </p:cNvPr>
          <p:cNvSpPr/>
          <p:nvPr/>
        </p:nvSpPr>
        <p:spPr>
          <a:xfrm rot="10800000">
            <a:off x="6514214" y="3620989"/>
            <a:ext cx="1105786" cy="84346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9" name="CuadroTexto 8">
            <a:extLst>
              <a:ext uri="{FF2B5EF4-FFF2-40B4-BE49-F238E27FC236}">
                <a16:creationId xmlns:a16="http://schemas.microsoft.com/office/drawing/2014/main" id="{CDE3D30C-C535-4AAD-8FA6-4E2D6BF37EC7}"/>
              </a:ext>
            </a:extLst>
          </p:cNvPr>
          <p:cNvSpPr txBox="1"/>
          <p:nvPr/>
        </p:nvSpPr>
        <p:spPr>
          <a:xfrm>
            <a:off x="6221817" y="3919354"/>
            <a:ext cx="1690577" cy="523220"/>
          </a:xfrm>
          <a:prstGeom prst="rect">
            <a:avLst/>
          </a:prstGeom>
          <a:noFill/>
        </p:spPr>
        <p:txBody>
          <a:bodyPr wrap="square">
            <a:spAutoFit/>
          </a:bodyPr>
          <a:lstStyle/>
          <a:p>
            <a:pPr algn="ctr"/>
            <a:r>
              <a:rPr lang="es-MX" dirty="0">
                <a:solidFill>
                  <a:schemeClr val="bg1"/>
                </a:solidFill>
              </a:rPr>
              <a:t>Menor </a:t>
            </a:r>
          </a:p>
          <a:p>
            <a:pPr algn="ctr"/>
            <a:r>
              <a:rPr lang="es-MX" dirty="0">
                <a:solidFill>
                  <a:schemeClr val="bg1"/>
                </a:solidFill>
              </a:rPr>
              <a:t>desventaja</a:t>
            </a:r>
          </a:p>
        </p:txBody>
      </p:sp>
      <p:sp>
        <p:nvSpPr>
          <p:cNvPr id="10" name="Flecha: pentágono 9">
            <a:extLst>
              <a:ext uri="{FF2B5EF4-FFF2-40B4-BE49-F238E27FC236}">
                <a16:creationId xmlns:a16="http://schemas.microsoft.com/office/drawing/2014/main" id="{692327BA-97D9-4628-8022-3510426153DC}"/>
              </a:ext>
            </a:extLst>
          </p:cNvPr>
          <p:cNvSpPr/>
          <p:nvPr/>
        </p:nvSpPr>
        <p:spPr>
          <a:xfrm>
            <a:off x="5805377" y="404037"/>
            <a:ext cx="2498651" cy="1616149"/>
          </a:xfrm>
          <a:prstGeom prst="homePlat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s-MX" dirty="0"/>
              <a:t>El país A, deberá producir el bien X, mientras que el país B, deberá producir Z, y ambos se beneficiarían del comercio</a:t>
            </a:r>
          </a:p>
        </p:txBody>
      </p:sp>
    </p:spTree>
    <p:extLst>
      <p:ext uri="{BB962C8B-B14F-4D97-AF65-F5344CB8AC3E}">
        <p14:creationId xmlns:p14="http://schemas.microsoft.com/office/powerpoint/2010/main" val="502725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F78696-B45D-4A23-B465-02F8646766E0}"/>
              </a:ext>
            </a:extLst>
          </p:cNvPr>
          <p:cNvSpPr>
            <a:spLocks noGrp="1"/>
          </p:cNvSpPr>
          <p:nvPr>
            <p:ph type="title"/>
          </p:nvPr>
        </p:nvSpPr>
        <p:spPr>
          <a:xfrm>
            <a:off x="1073700" y="293883"/>
            <a:ext cx="6996600" cy="715800"/>
          </a:xfrm>
        </p:spPr>
        <p:txBody>
          <a:bodyPr/>
          <a:lstStyle/>
          <a:p>
            <a:r>
              <a:rPr lang="es-MX" dirty="0"/>
              <a:t>Los mercantilistas</a:t>
            </a:r>
          </a:p>
        </p:txBody>
      </p:sp>
      <p:sp>
        <p:nvSpPr>
          <p:cNvPr id="3" name="Marcador de texto 2">
            <a:extLst>
              <a:ext uri="{FF2B5EF4-FFF2-40B4-BE49-F238E27FC236}">
                <a16:creationId xmlns:a16="http://schemas.microsoft.com/office/drawing/2014/main" id="{91366563-37A0-4047-94C3-F296BD2923E5}"/>
              </a:ext>
            </a:extLst>
          </p:cNvPr>
          <p:cNvSpPr>
            <a:spLocks noGrp="1"/>
          </p:cNvSpPr>
          <p:nvPr>
            <p:ph type="body" idx="1"/>
          </p:nvPr>
        </p:nvSpPr>
        <p:spPr>
          <a:xfrm>
            <a:off x="1073700" y="1009683"/>
            <a:ext cx="6996600" cy="1922100"/>
          </a:xfrm>
        </p:spPr>
        <p:txBody>
          <a:bodyPr/>
          <a:lstStyle/>
          <a:p>
            <a:r>
              <a:rPr lang="es-MX" dirty="0"/>
              <a:t>Por su parte los mercantilistas destacaban las ventajas del comercio, haciendo énfasis en la necesidad de vender más de lo que se compra al exterior, siempre teniendo en cuenta también las necesidades de las otras naciones, no solo las propias. </a:t>
            </a:r>
          </a:p>
          <a:p>
            <a:r>
              <a:rPr lang="es-MX" dirty="0"/>
              <a:t>Para ello exigían un alto nivel de proteccionismo, pues según ellos, no es posible que dos países obtengan ganancias del comercio, al considerar solamente el dinero que sale y no las ganancias de eficiencia de la economía. </a:t>
            </a:r>
          </a:p>
          <a:p>
            <a:r>
              <a:rPr lang="es-MX" dirty="0"/>
              <a:t>Uno de los exponentes más importantes fue Thomas </a:t>
            </a:r>
            <a:r>
              <a:rPr lang="es-MX" dirty="0" err="1"/>
              <a:t>Munn</a:t>
            </a:r>
            <a:r>
              <a:rPr lang="es-MX" dirty="0"/>
              <a:t>. </a:t>
            </a:r>
          </a:p>
        </p:txBody>
      </p:sp>
      <p:sp>
        <p:nvSpPr>
          <p:cNvPr id="4" name="Marcador de número de diapositiva 3">
            <a:extLst>
              <a:ext uri="{FF2B5EF4-FFF2-40B4-BE49-F238E27FC236}">
                <a16:creationId xmlns:a16="http://schemas.microsoft.com/office/drawing/2014/main" id="{FB5C65CA-5D4D-4E6C-B767-FED4414AFB2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31</a:t>
            </a:fld>
            <a:endParaRPr lang="es-MX"/>
          </a:p>
        </p:txBody>
      </p:sp>
    </p:spTree>
    <p:extLst>
      <p:ext uri="{BB962C8B-B14F-4D97-AF65-F5344CB8AC3E}">
        <p14:creationId xmlns:p14="http://schemas.microsoft.com/office/powerpoint/2010/main" val="3772575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678B42-C0DA-4D4B-B074-40927215B9DC}"/>
              </a:ext>
            </a:extLst>
          </p:cNvPr>
          <p:cNvSpPr>
            <a:spLocks noGrp="1"/>
          </p:cNvSpPr>
          <p:nvPr>
            <p:ph type="title"/>
          </p:nvPr>
        </p:nvSpPr>
        <p:spPr/>
        <p:txBody>
          <a:bodyPr/>
          <a:lstStyle/>
          <a:p>
            <a:r>
              <a:rPr lang="es-MX" dirty="0"/>
              <a:t>La ventaja comparativa y el costo de oportunidad</a:t>
            </a:r>
          </a:p>
        </p:txBody>
      </p:sp>
      <p:sp>
        <p:nvSpPr>
          <p:cNvPr id="3" name="Marcador de texto 2">
            <a:extLst>
              <a:ext uri="{FF2B5EF4-FFF2-40B4-BE49-F238E27FC236}">
                <a16:creationId xmlns:a16="http://schemas.microsoft.com/office/drawing/2014/main" id="{07D7B7DE-2033-4FB8-954C-DDB7E0A9BD3C}"/>
              </a:ext>
            </a:extLst>
          </p:cNvPr>
          <p:cNvSpPr>
            <a:spLocks noGrp="1"/>
          </p:cNvSpPr>
          <p:nvPr>
            <p:ph type="body" idx="1"/>
          </p:nvPr>
        </p:nvSpPr>
        <p:spPr/>
        <p:txBody>
          <a:bodyPr/>
          <a:lstStyle/>
          <a:p>
            <a:r>
              <a:rPr lang="es-MX" dirty="0">
                <a:hlinkClick r:id="rId2"/>
              </a:rPr>
              <a:t>https://www.youtube.com/watch?v=G-yleCFM9QA</a:t>
            </a:r>
            <a:endParaRPr lang="es-MX" dirty="0"/>
          </a:p>
          <a:p>
            <a:endParaRPr lang="es-MX" dirty="0"/>
          </a:p>
          <a:p>
            <a:r>
              <a:rPr lang="es-MX" b="1" dirty="0"/>
              <a:t>Ventaja comparativa del comercio</a:t>
            </a:r>
          </a:p>
          <a:p>
            <a:r>
              <a:rPr lang="es-MX" dirty="0">
                <a:hlinkClick r:id="rId3"/>
              </a:rPr>
              <a:t>Ventaja comparativa y ganancia del comercio | Khan </a:t>
            </a:r>
            <a:r>
              <a:rPr lang="es-MX" dirty="0" err="1">
                <a:hlinkClick r:id="rId3"/>
              </a:rPr>
              <a:t>Academy</a:t>
            </a:r>
            <a:r>
              <a:rPr lang="es-MX" dirty="0">
                <a:hlinkClick r:id="rId3"/>
              </a:rPr>
              <a:t> en Español - YouTube</a:t>
            </a:r>
            <a:r>
              <a:rPr lang="es-MX" dirty="0"/>
              <a:t> </a:t>
            </a:r>
          </a:p>
        </p:txBody>
      </p:sp>
      <p:sp>
        <p:nvSpPr>
          <p:cNvPr id="4" name="Marcador de número de diapositiva 3">
            <a:extLst>
              <a:ext uri="{FF2B5EF4-FFF2-40B4-BE49-F238E27FC236}">
                <a16:creationId xmlns:a16="http://schemas.microsoft.com/office/drawing/2014/main" id="{FB6657C4-384E-44C6-AD6B-35CC561DF4B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32</a:t>
            </a:fld>
            <a:endParaRPr lang="es-MX"/>
          </a:p>
        </p:txBody>
      </p:sp>
    </p:spTree>
    <p:extLst>
      <p:ext uri="{BB962C8B-B14F-4D97-AF65-F5344CB8AC3E}">
        <p14:creationId xmlns:p14="http://schemas.microsoft.com/office/powerpoint/2010/main" val="1556019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838732-F909-4D75-B268-D9F2FB4DC80D}"/>
              </a:ext>
            </a:extLst>
          </p:cNvPr>
          <p:cNvSpPr>
            <a:spLocks noGrp="1"/>
          </p:cNvSpPr>
          <p:nvPr>
            <p:ph type="title"/>
          </p:nvPr>
        </p:nvSpPr>
        <p:spPr/>
        <p:txBody>
          <a:bodyPr/>
          <a:lstStyle/>
          <a:p>
            <a:r>
              <a:rPr lang="es-MX" dirty="0"/>
              <a:t>Frontera de producción y costo de oportunidad</a:t>
            </a:r>
          </a:p>
        </p:txBody>
      </p:sp>
      <p:sp>
        <p:nvSpPr>
          <p:cNvPr id="4" name="Marcador de número de diapositiva 3">
            <a:extLst>
              <a:ext uri="{FF2B5EF4-FFF2-40B4-BE49-F238E27FC236}">
                <a16:creationId xmlns:a16="http://schemas.microsoft.com/office/drawing/2014/main" id="{38344EED-FDE7-4950-A340-D1736C137F9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33</a:t>
            </a:fld>
            <a:endParaRPr lang="es-MX"/>
          </a:p>
        </p:txBody>
      </p:sp>
      <p:pic>
        <p:nvPicPr>
          <p:cNvPr id="6" name="Imagen 5">
            <a:extLst>
              <a:ext uri="{FF2B5EF4-FFF2-40B4-BE49-F238E27FC236}">
                <a16:creationId xmlns:a16="http://schemas.microsoft.com/office/drawing/2014/main" id="{84493F85-94E9-4068-B848-F565232133A8}"/>
              </a:ext>
            </a:extLst>
          </p:cNvPr>
          <p:cNvPicPr>
            <a:picLocks noChangeAspect="1"/>
          </p:cNvPicPr>
          <p:nvPr/>
        </p:nvPicPr>
        <p:blipFill>
          <a:blip r:embed="rId2">
            <a:lum bright="-20000" contrast="40000"/>
          </a:blip>
          <a:stretch>
            <a:fillRect/>
          </a:stretch>
        </p:blipFill>
        <p:spPr>
          <a:xfrm>
            <a:off x="1722823" y="1349925"/>
            <a:ext cx="5646453" cy="2729897"/>
          </a:xfrm>
          <a:prstGeom prst="rect">
            <a:avLst/>
          </a:prstGeom>
        </p:spPr>
      </p:pic>
    </p:spTree>
    <p:extLst>
      <p:ext uri="{BB962C8B-B14F-4D97-AF65-F5344CB8AC3E}">
        <p14:creationId xmlns:p14="http://schemas.microsoft.com/office/powerpoint/2010/main" val="34578511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CBAA42-4438-4564-9329-CBE37EE2D903}"/>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58D9E240-307F-4D9E-AA8D-4941A1D46427}"/>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5DE3FE7A-0F0F-4A0E-A48A-CAF7AE7813C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34</a:t>
            </a:fld>
            <a:endParaRPr lang="es-MX"/>
          </a:p>
        </p:txBody>
      </p:sp>
      <p:pic>
        <p:nvPicPr>
          <p:cNvPr id="6" name="Imagen 5">
            <a:extLst>
              <a:ext uri="{FF2B5EF4-FFF2-40B4-BE49-F238E27FC236}">
                <a16:creationId xmlns:a16="http://schemas.microsoft.com/office/drawing/2014/main" id="{A7868078-1C54-42EF-B767-AF482F8D0376}"/>
              </a:ext>
            </a:extLst>
          </p:cNvPr>
          <p:cNvPicPr>
            <a:picLocks noChangeAspect="1"/>
          </p:cNvPicPr>
          <p:nvPr/>
        </p:nvPicPr>
        <p:blipFill>
          <a:blip r:embed="rId2">
            <a:lum bright="-20000" contrast="40000"/>
          </a:blip>
          <a:stretch>
            <a:fillRect/>
          </a:stretch>
        </p:blipFill>
        <p:spPr>
          <a:xfrm>
            <a:off x="819444" y="634125"/>
            <a:ext cx="6981406" cy="3105522"/>
          </a:xfrm>
          <a:prstGeom prst="rect">
            <a:avLst/>
          </a:prstGeom>
        </p:spPr>
      </p:pic>
    </p:spTree>
    <p:extLst>
      <p:ext uri="{BB962C8B-B14F-4D97-AF65-F5344CB8AC3E}">
        <p14:creationId xmlns:p14="http://schemas.microsoft.com/office/powerpoint/2010/main" val="31639745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9D6B39B8-B702-4B36-B376-528AC5F82C76}"/>
              </a:ext>
            </a:extLst>
          </p:cNvPr>
          <p:cNvSpPr>
            <a:spLocks noGrp="1"/>
          </p:cNvSpPr>
          <p:nvPr>
            <p:ph type="body" idx="1"/>
          </p:nvPr>
        </p:nvSpPr>
        <p:spPr>
          <a:xfrm>
            <a:off x="756874" y="115412"/>
            <a:ext cx="6996600" cy="1922100"/>
          </a:xfrm>
        </p:spPr>
        <p:txBody>
          <a:bodyPr/>
          <a:lstStyle/>
          <a:p>
            <a:r>
              <a:rPr lang="es-MX" dirty="0"/>
              <a:t>Con el comercio posible, Estados Unidos se especializaría en la producción de trigo (mercancía de su ventaja comparativa) y producir en el punto B (180W y 0C) en su frontera de posibilidades de producción. </a:t>
            </a:r>
          </a:p>
          <a:p>
            <a:r>
              <a:rPr lang="es-MX" dirty="0"/>
              <a:t>Asimismo, el Reino Unido se especializaría en la producción de tela y producir en B (0W y 120C). </a:t>
            </a:r>
          </a:p>
          <a:p>
            <a:r>
              <a:rPr lang="es-MX" dirty="0"/>
              <a:t>Si los Estados Unidos entonces intercambian 70W por 70C con Reino Unido, acaba consumiendo en el punto E (110W y 70C), y el Reino Unido acaba consumiendo en E (70W y 50C). Así, Estados Unidos gana 20W y 10C del comercio (compare el punto E con el punto A en la figura 2.2), y Reino Unido gana 30W y 10C (compare el punto A con el punto E).</a:t>
            </a:r>
          </a:p>
        </p:txBody>
      </p:sp>
      <p:sp>
        <p:nvSpPr>
          <p:cNvPr id="4" name="Marcador de número de diapositiva 3">
            <a:extLst>
              <a:ext uri="{FF2B5EF4-FFF2-40B4-BE49-F238E27FC236}">
                <a16:creationId xmlns:a16="http://schemas.microsoft.com/office/drawing/2014/main" id="{4DB71B49-0E13-463A-B3D5-BA8AAAEC4F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35</a:t>
            </a:fld>
            <a:endParaRPr lang="es-MX"/>
          </a:p>
        </p:txBody>
      </p:sp>
    </p:spTree>
    <p:extLst>
      <p:ext uri="{BB962C8B-B14F-4D97-AF65-F5344CB8AC3E}">
        <p14:creationId xmlns:p14="http://schemas.microsoft.com/office/powerpoint/2010/main" val="24672746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AE9B0C-0D82-4203-A41A-1663776583EC}"/>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6A2B75F1-9BCB-4F2D-8629-1C07ABE0537A}"/>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13BFECB0-C2DB-4050-A588-EC05A6E3D63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36</a:t>
            </a:fld>
            <a:endParaRPr lang="es-MX"/>
          </a:p>
        </p:txBody>
      </p:sp>
      <p:pic>
        <p:nvPicPr>
          <p:cNvPr id="6" name="Imagen 5">
            <a:extLst>
              <a:ext uri="{FF2B5EF4-FFF2-40B4-BE49-F238E27FC236}">
                <a16:creationId xmlns:a16="http://schemas.microsoft.com/office/drawing/2014/main" id="{E722D7C0-95BF-4004-8710-0237254063AD}"/>
              </a:ext>
            </a:extLst>
          </p:cNvPr>
          <p:cNvPicPr>
            <a:picLocks noChangeAspect="1"/>
          </p:cNvPicPr>
          <p:nvPr/>
        </p:nvPicPr>
        <p:blipFill>
          <a:blip r:embed="rId2">
            <a:lum bright="-20000" contrast="40000"/>
          </a:blip>
          <a:stretch>
            <a:fillRect/>
          </a:stretch>
        </p:blipFill>
        <p:spPr>
          <a:xfrm>
            <a:off x="789957" y="792785"/>
            <a:ext cx="7564086" cy="3416880"/>
          </a:xfrm>
          <a:prstGeom prst="rect">
            <a:avLst/>
          </a:prstGeom>
        </p:spPr>
      </p:pic>
    </p:spTree>
    <p:extLst>
      <p:ext uri="{BB962C8B-B14F-4D97-AF65-F5344CB8AC3E}">
        <p14:creationId xmlns:p14="http://schemas.microsoft.com/office/powerpoint/2010/main" val="15461668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DEC0949E-0DC0-4338-8F9D-82AF9D279D6B}"/>
              </a:ext>
            </a:extLst>
          </p:cNvPr>
          <p:cNvSpPr>
            <a:spLocks noGrp="1"/>
          </p:cNvSpPr>
          <p:nvPr>
            <p:ph type="body" idx="1"/>
          </p:nvPr>
        </p:nvSpPr>
        <p:spPr>
          <a:xfrm>
            <a:off x="6152671" y="104780"/>
            <a:ext cx="2636875" cy="4084448"/>
          </a:xfrm>
        </p:spPr>
        <p:txBody>
          <a:bodyPr/>
          <a:lstStyle/>
          <a:p>
            <a:r>
              <a:rPr lang="es-MX" dirty="0"/>
              <a:t>La figura muestra la relación entre el nivel de productividad relativo de diferentes industrias y sus niveles de exportaciones. </a:t>
            </a:r>
            <a:r>
              <a:rPr lang="es-MX" dirty="0" err="1"/>
              <a:t>MacDougall</a:t>
            </a:r>
            <a:r>
              <a:rPr lang="es-MX" dirty="0"/>
              <a:t> 1951 y 1952</a:t>
            </a:r>
          </a:p>
        </p:txBody>
      </p:sp>
      <p:sp>
        <p:nvSpPr>
          <p:cNvPr id="4" name="Marcador de número de diapositiva 3">
            <a:extLst>
              <a:ext uri="{FF2B5EF4-FFF2-40B4-BE49-F238E27FC236}">
                <a16:creationId xmlns:a16="http://schemas.microsoft.com/office/drawing/2014/main" id="{F51B8736-FBF9-4014-92A0-6427A252FC5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37</a:t>
            </a:fld>
            <a:endParaRPr lang="es-MX"/>
          </a:p>
        </p:txBody>
      </p:sp>
      <p:pic>
        <p:nvPicPr>
          <p:cNvPr id="6" name="Imagen 5">
            <a:extLst>
              <a:ext uri="{FF2B5EF4-FFF2-40B4-BE49-F238E27FC236}">
                <a16:creationId xmlns:a16="http://schemas.microsoft.com/office/drawing/2014/main" id="{8F11E667-52EA-4F90-8D52-5E2C2F1D48FE}"/>
              </a:ext>
            </a:extLst>
          </p:cNvPr>
          <p:cNvPicPr>
            <a:picLocks noChangeAspect="1"/>
          </p:cNvPicPr>
          <p:nvPr/>
        </p:nvPicPr>
        <p:blipFill>
          <a:blip r:embed="rId2">
            <a:lum bright="-20000" contrast="40000"/>
          </a:blip>
          <a:stretch>
            <a:fillRect/>
          </a:stretch>
        </p:blipFill>
        <p:spPr>
          <a:xfrm>
            <a:off x="354454" y="376706"/>
            <a:ext cx="5649362" cy="2688879"/>
          </a:xfrm>
          <a:prstGeom prst="rect">
            <a:avLst/>
          </a:prstGeom>
        </p:spPr>
      </p:pic>
      <p:sp>
        <p:nvSpPr>
          <p:cNvPr id="7" name="CuadroTexto 6">
            <a:extLst>
              <a:ext uri="{FF2B5EF4-FFF2-40B4-BE49-F238E27FC236}">
                <a16:creationId xmlns:a16="http://schemas.microsoft.com/office/drawing/2014/main" id="{7181E3ED-5574-4141-B66E-F94F80DF278F}"/>
              </a:ext>
            </a:extLst>
          </p:cNvPr>
          <p:cNvSpPr txBox="1"/>
          <p:nvPr/>
        </p:nvSpPr>
        <p:spPr>
          <a:xfrm>
            <a:off x="829340" y="3753293"/>
            <a:ext cx="4727576" cy="338554"/>
          </a:xfrm>
          <a:prstGeom prst="rect">
            <a:avLst/>
          </a:prstGeom>
          <a:noFill/>
        </p:spPr>
        <p:txBody>
          <a:bodyPr wrap="none" rtlCol="0">
            <a:spAutoFit/>
          </a:bodyPr>
          <a:lstStyle/>
          <a:p>
            <a:r>
              <a:rPr lang="es-MX" sz="1600" dirty="0">
                <a:solidFill>
                  <a:schemeClr val="accent1">
                    <a:lumMod val="75000"/>
                  </a:schemeClr>
                </a:solidFill>
                <a:latin typeface="Aharoni" panose="02010803020104030203" pitchFamily="2" charset="-79"/>
                <a:cs typeface="Aharoni" panose="02010803020104030203" pitchFamily="2" charset="-79"/>
              </a:rPr>
              <a:t>Comprobación empírica del modelo Ricardiano</a:t>
            </a:r>
          </a:p>
        </p:txBody>
      </p:sp>
    </p:spTree>
    <p:extLst>
      <p:ext uri="{BB962C8B-B14F-4D97-AF65-F5344CB8AC3E}">
        <p14:creationId xmlns:p14="http://schemas.microsoft.com/office/powerpoint/2010/main" val="2399966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EAEFB-1D8D-4339-976F-F5955C1AD74C}"/>
              </a:ext>
            </a:extLst>
          </p:cNvPr>
          <p:cNvSpPr>
            <a:spLocks noGrp="1"/>
          </p:cNvSpPr>
          <p:nvPr>
            <p:ph type="title"/>
          </p:nvPr>
        </p:nvSpPr>
        <p:spPr/>
        <p:txBody>
          <a:bodyPr/>
          <a:lstStyle/>
          <a:p>
            <a:endParaRPr lang="es-MX" dirty="0"/>
          </a:p>
        </p:txBody>
      </p:sp>
      <p:sp>
        <p:nvSpPr>
          <p:cNvPr id="4" name="Marcador de número de diapositiva 3">
            <a:extLst>
              <a:ext uri="{FF2B5EF4-FFF2-40B4-BE49-F238E27FC236}">
                <a16:creationId xmlns:a16="http://schemas.microsoft.com/office/drawing/2014/main" id="{EFFDCBDD-0650-4389-851D-AECB231908E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
        <p:nvSpPr>
          <p:cNvPr id="6" name="Marcador de texto 5">
            <a:extLst>
              <a:ext uri="{FF2B5EF4-FFF2-40B4-BE49-F238E27FC236}">
                <a16:creationId xmlns:a16="http://schemas.microsoft.com/office/drawing/2014/main" id="{9489345D-982F-4552-9255-96A9AA5E646E}"/>
              </a:ext>
            </a:extLst>
          </p:cNvPr>
          <p:cNvSpPr>
            <a:spLocks noGrp="1"/>
          </p:cNvSpPr>
          <p:nvPr>
            <p:ph type="body" idx="1"/>
          </p:nvPr>
        </p:nvSpPr>
        <p:spPr>
          <a:xfrm>
            <a:off x="1075850" y="1540175"/>
            <a:ext cx="6996600" cy="2510830"/>
          </a:xfrm>
        </p:spPr>
        <p:txBody>
          <a:bodyPr/>
          <a:lstStyle/>
          <a:p>
            <a:pPr marL="558800" indent="-457200">
              <a:buFont typeface="+mj-lt"/>
              <a:buAutoNum type="arabicPeriod" startAt="7"/>
            </a:pPr>
            <a:r>
              <a:rPr lang="es-MX" dirty="0"/>
              <a:t>Teoría del ciclo de vida de Vernon.</a:t>
            </a:r>
          </a:p>
          <a:p>
            <a:pPr marL="558800" indent="-457200">
              <a:buFont typeface="+mj-lt"/>
              <a:buAutoNum type="arabicPeriod" startAt="7"/>
            </a:pPr>
            <a:r>
              <a:rPr lang="es-MX" dirty="0"/>
              <a:t>Teoría de la ventaja competitiva de Michael Porter.</a:t>
            </a:r>
          </a:p>
          <a:p>
            <a:pPr marL="558800" indent="-457200">
              <a:buFont typeface="+mj-lt"/>
              <a:buAutoNum type="arabicPeriod" startAt="7"/>
            </a:pPr>
            <a:r>
              <a:rPr lang="es-MX" dirty="0"/>
              <a:t>La nueva teoría del comercio internacional de Paul Krugman.</a:t>
            </a:r>
          </a:p>
          <a:p>
            <a:pPr marL="558800" indent="-457200">
              <a:buFont typeface="+mj-lt"/>
              <a:buAutoNum type="arabicPeriod" startAt="7"/>
            </a:pPr>
            <a:r>
              <a:rPr lang="es-MX" dirty="0"/>
              <a:t>Crecimiento económico y comercio internacional.</a:t>
            </a:r>
          </a:p>
          <a:p>
            <a:pPr marL="558800" indent="-457200">
              <a:buFont typeface="+mj-lt"/>
              <a:buAutoNum type="arabicPeriod" startAt="7"/>
            </a:pPr>
            <a:r>
              <a:rPr lang="es-MX" dirty="0"/>
              <a:t>Restricciones comerciales: Aranceles</a:t>
            </a:r>
          </a:p>
        </p:txBody>
      </p:sp>
    </p:spTree>
    <p:extLst>
      <p:ext uri="{BB962C8B-B14F-4D97-AF65-F5344CB8AC3E}">
        <p14:creationId xmlns:p14="http://schemas.microsoft.com/office/powerpoint/2010/main" val="2849190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EAEFB-1D8D-4339-976F-F5955C1AD74C}"/>
              </a:ext>
            </a:extLst>
          </p:cNvPr>
          <p:cNvSpPr>
            <a:spLocks noGrp="1"/>
          </p:cNvSpPr>
          <p:nvPr>
            <p:ph type="title"/>
          </p:nvPr>
        </p:nvSpPr>
        <p:spPr/>
        <p:txBody>
          <a:bodyPr/>
          <a:lstStyle/>
          <a:p>
            <a:endParaRPr lang="es-MX" dirty="0"/>
          </a:p>
        </p:txBody>
      </p:sp>
      <p:sp>
        <p:nvSpPr>
          <p:cNvPr id="4" name="Marcador de número de diapositiva 3">
            <a:extLst>
              <a:ext uri="{FF2B5EF4-FFF2-40B4-BE49-F238E27FC236}">
                <a16:creationId xmlns:a16="http://schemas.microsoft.com/office/drawing/2014/main" id="{EFFDCBDD-0650-4389-851D-AECB231908E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
        <p:nvSpPr>
          <p:cNvPr id="6" name="Marcador de texto 5">
            <a:extLst>
              <a:ext uri="{FF2B5EF4-FFF2-40B4-BE49-F238E27FC236}">
                <a16:creationId xmlns:a16="http://schemas.microsoft.com/office/drawing/2014/main" id="{9489345D-982F-4552-9255-96A9AA5E646E}"/>
              </a:ext>
            </a:extLst>
          </p:cNvPr>
          <p:cNvSpPr>
            <a:spLocks noGrp="1"/>
          </p:cNvSpPr>
          <p:nvPr>
            <p:ph type="body" idx="1"/>
          </p:nvPr>
        </p:nvSpPr>
        <p:spPr>
          <a:xfrm>
            <a:off x="1075850" y="1540175"/>
            <a:ext cx="6996600" cy="2510830"/>
          </a:xfrm>
        </p:spPr>
        <p:txBody>
          <a:bodyPr/>
          <a:lstStyle/>
          <a:p>
            <a:pPr marL="558800" indent="-457200">
              <a:buFont typeface="+mj-lt"/>
              <a:buAutoNum type="arabicPeriod" startAt="12"/>
            </a:pPr>
            <a:r>
              <a:rPr lang="es-MX" dirty="0"/>
              <a:t>Barreras no arancelarias y neoproteccionismo.</a:t>
            </a:r>
          </a:p>
          <a:p>
            <a:pPr marL="558800" indent="-457200">
              <a:buFont typeface="+mj-lt"/>
              <a:buAutoNum type="arabicPeriod" startAt="12"/>
            </a:pPr>
            <a:r>
              <a:rPr lang="es-MX" dirty="0"/>
              <a:t>Integración económica.</a:t>
            </a:r>
          </a:p>
          <a:p>
            <a:pPr marL="558800" indent="-457200">
              <a:buFont typeface="+mj-lt"/>
              <a:buAutoNum type="arabicPeriod" startAt="12"/>
            </a:pPr>
            <a:r>
              <a:rPr lang="es-MX" dirty="0"/>
              <a:t>Comercio internacional y desarrollo económico.</a:t>
            </a:r>
          </a:p>
          <a:p>
            <a:pPr marL="558800" indent="-457200">
              <a:buFont typeface="+mj-lt"/>
              <a:buAutoNum type="arabicPeriod" startAt="12"/>
            </a:pPr>
            <a:r>
              <a:rPr lang="es-MX" dirty="0"/>
              <a:t>Movimientos de recursos y corporaciones multinacionales.</a:t>
            </a:r>
          </a:p>
        </p:txBody>
      </p:sp>
    </p:spTree>
    <p:extLst>
      <p:ext uri="{BB962C8B-B14F-4D97-AF65-F5344CB8AC3E}">
        <p14:creationId xmlns:p14="http://schemas.microsoft.com/office/powerpoint/2010/main" val="1760710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C736FD-C2E5-4F79-B15A-644887AC8B43}"/>
              </a:ext>
            </a:extLst>
          </p:cNvPr>
          <p:cNvSpPr>
            <a:spLocks noGrp="1"/>
          </p:cNvSpPr>
          <p:nvPr>
            <p:ph type="title"/>
          </p:nvPr>
        </p:nvSpPr>
        <p:spPr/>
        <p:txBody>
          <a:bodyPr/>
          <a:lstStyle/>
          <a:p>
            <a:r>
              <a:rPr lang="es-MX" dirty="0"/>
              <a:t>Evaluación</a:t>
            </a:r>
          </a:p>
        </p:txBody>
      </p:sp>
      <p:sp>
        <p:nvSpPr>
          <p:cNvPr id="3" name="Marcador de texto 2">
            <a:extLst>
              <a:ext uri="{FF2B5EF4-FFF2-40B4-BE49-F238E27FC236}">
                <a16:creationId xmlns:a16="http://schemas.microsoft.com/office/drawing/2014/main" id="{D0FFE5A9-0827-4C20-9E64-46FCFBDF7B17}"/>
              </a:ext>
            </a:extLst>
          </p:cNvPr>
          <p:cNvSpPr>
            <a:spLocks noGrp="1"/>
          </p:cNvSpPr>
          <p:nvPr>
            <p:ph type="body" idx="1"/>
          </p:nvPr>
        </p:nvSpPr>
        <p:spPr/>
        <p:txBody>
          <a:bodyPr/>
          <a:lstStyle/>
          <a:p>
            <a:r>
              <a:rPr lang="es-MX" dirty="0"/>
              <a:t>Participación. 15%</a:t>
            </a:r>
          </a:p>
          <a:p>
            <a:pPr lvl="1"/>
            <a:r>
              <a:rPr lang="es-MX" dirty="0"/>
              <a:t>Se tomarán en cuenta solo participaciones bien informadas, ya sea con lecturas de la clase o con noticias económicas. </a:t>
            </a:r>
          </a:p>
          <a:p>
            <a:pPr lvl="1"/>
            <a:r>
              <a:rPr lang="es-MX" dirty="0"/>
              <a:t>Cuentan como participaciones también las exposiciones asignadas. </a:t>
            </a:r>
          </a:p>
          <a:p>
            <a:r>
              <a:rPr lang="es-MX" dirty="0"/>
              <a:t>Tareas 20%</a:t>
            </a:r>
          </a:p>
          <a:p>
            <a:r>
              <a:rPr lang="es-MX" dirty="0"/>
              <a:t>Exámenes parciales 65% </a:t>
            </a:r>
          </a:p>
          <a:p>
            <a:pPr lvl="1"/>
            <a:r>
              <a:rPr lang="es-MX" dirty="0"/>
              <a:t>Se harán tres exámenes parciales</a:t>
            </a:r>
          </a:p>
        </p:txBody>
      </p:sp>
      <p:sp>
        <p:nvSpPr>
          <p:cNvPr id="4" name="Marcador de número de diapositiva 3">
            <a:extLst>
              <a:ext uri="{FF2B5EF4-FFF2-40B4-BE49-F238E27FC236}">
                <a16:creationId xmlns:a16="http://schemas.microsoft.com/office/drawing/2014/main" id="{91F5B33E-396F-4280-8740-336AC7669AA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spTree>
    <p:extLst>
      <p:ext uri="{BB962C8B-B14F-4D97-AF65-F5344CB8AC3E}">
        <p14:creationId xmlns:p14="http://schemas.microsoft.com/office/powerpoint/2010/main" val="355593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Introducción</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2000" b="1" dirty="0">
                <a:solidFill>
                  <a:schemeClr val="accent2"/>
                </a:solidFill>
                <a:latin typeface="Oswald"/>
                <a:ea typeface="Oswald"/>
                <a:cs typeface="Oswald"/>
                <a:sym typeface="Oswald"/>
              </a:rPr>
              <a:t>2</a:t>
            </a: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Tree>
    <p:extLst>
      <p:ext uri="{BB962C8B-B14F-4D97-AF65-F5344CB8AC3E}">
        <p14:creationId xmlns:p14="http://schemas.microsoft.com/office/powerpoint/2010/main" val="769488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98"/>
        <p:cNvGrpSpPr/>
        <p:nvPr/>
      </p:nvGrpSpPr>
      <p:grpSpPr>
        <a:xfrm>
          <a:off x="0" y="0"/>
          <a:ext cx="0" cy="0"/>
          <a:chOff x="0" y="0"/>
          <a:chExt cx="0" cy="0"/>
        </a:xfrm>
      </p:grpSpPr>
      <p:sp>
        <p:nvSpPr>
          <p:cNvPr id="499" name="Google Shape;499;p18"/>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accent2"/>
                </a:solidFill>
              </a:rPr>
              <a:t>Introducción</a:t>
            </a:r>
            <a:endParaRPr dirty="0">
              <a:solidFill>
                <a:schemeClr val="accent2"/>
              </a:solidFill>
            </a:endParaRPr>
          </a:p>
        </p:txBody>
      </p:sp>
      <p:sp>
        <p:nvSpPr>
          <p:cNvPr id="500" name="Google Shape;500;p18"/>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p>
            <a:pPr marL="457200" lvl="0" indent="-355600" algn="l" rtl="0">
              <a:spcBef>
                <a:spcPts val="600"/>
              </a:spcBef>
              <a:spcAft>
                <a:spcPts val="0"/>
              </a:spcAft>
              <a:buSzPts val="2000"/>
              <a:buChar char="◉"/>
            </a:pPr>
            <a:r>
              <a:rPr lang="es-MX" sz="1800" b="0" i="0" u="none" strike="noStrike" baseline="0" dirty="0">
                <a:solidFill>
                  <a:srgbClr val="000000"/>
                </a:solidFill>
                <a:latin typeface="Arial" panose="020B0604020202020204" pitchFamily="34" charset="0"/>
              </a:rPr>
              <a:t>La Economía Internacional trata sobre la teoría y la práctica del comercio internacional y las finanzas internacionales. La economía internacional tiene una gran importancia en el mundo actual, pero puede llegar a ser en extremo complicada y confusa. </a:t>
            </a:r>
            <a:endParaRPr dirty="0"/>
          </a:p>
        </p:txBody>
      </p:sp>
      <p:sp>
        <p:nvSpPr>
          <p:cNvPr id="501" name="Google Shape;501;p18"/>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texto 6">
            <a:extLst>
              <a:ext uri="{FF2B5EF4-FFF2-40B4-BE49-F238E27FC236}">
                <a16:creationId xmlns:a16="http://schemas.microsoft.com/office/drawing/2014/main" id="{DE8F7395-8240-46A8-8709-FCADAEC3BB7F}"/>
              </a:ext>
            </a:extLst>
          </p:cNvPr>
          <p:cNvSpPr>
            <a:spLocks noGrp="1"/>
          </p:cNvSpPr>
          <p:nvPr>
            <p:ph type="body" idx="1"/>
          </p:nvPr>
        </p:nvSpPr>
        <p:spPr/>
        <p:txBody>
          <a:bodyPr/>
          <a:lstStyle/>
          <a:p>
            <a:r>
              <a:rPr lang="es-MX" dirty="0"/>
              <a:t>Lectura: páginas 15-17. </a:t>
            </a:r>
          </a:p>
          <a:p>
            <a:pPr marL="38100" indent="0">
              <a:buNone/>
            </a:pPr>
            <a:r>
              <a:rPr lang="es-MX" dirty="0"/>
              <a:t>Manual de economía internacional</a:t>
            </a:r>
          </a:p>
        </p:txBody>
      </p:sp>
      <p:sp>
        <p:nvSpPr>
          <p:cNvPr id="4" name="Marcador de número de diapositiva 3">
            <a:extLst>
              <a:ext uri="{FF2B5EF4-FFF2-40B4-BE49-F238E27FC236}">
                <a16:creationId xmlns:a16="http://schemas.microsoft.com/office/drawing/2014/main" id="{A43690C9-E65C-4AAA-AD4F-9F6CD064B2E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9</a:t>
            </a:fld>
            <a:endParaRPr lang="es-MX"/>
          </a:p>
        </p:txBody>
      </p:sp>
    </p:spTree>
    <p:extLst>
      <p:ext uri="{BB962C8B-B14F-4D97-AF65-F5344CB8AC3E}">
        <p14:creationId xmlns:p14="http://schemas.microsoft.com/office/powerpoint/2010/main" val="804699074"/>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791</TotalTime>
  <Words>1673</Words>
  <Application>Microsoft Office PowerPoint</Application>
  <PresentationFormat>Presentación en pantalla (16:9)</PresentationFormat>
  <Paragraphs>183</Paragraphs>
  <Slides>37</Slides>
  <Notes>7</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37</vt:i4>
      </vt:variant>
    </vt:vector>
  </HeadingPairs>
  <TitlesOfParts>
    <vt:vector size="42" baseType="lpstr">
      <vt:lpstr>Oswald</vt:lpstr>
      <vt:lpstr>Source Sans Pro</vt:lpstr>
      <vt:lpstr>Aharoni</vt:lpstr>
      <vt:lpstr>Arial</vt:lpstr>
      <vt:lpstr>Quince template</vt:lpstr>
      <vt:lpstr>Economía Internacional</vt:lpstr>
      <vt:lpstr>Presentación del curso</vt:lpstr>
      <vt:lpstr>Programa</vt:lpstr>
      <vt:lpstr>Presentación de PowerPoint</vt:lpstr>
      <vt:lpstr>Presentación de PowerPoint</vt:lpstr>
      <vt:lpstr>Evaluación</vt:lpstr>
      <vt:lpstr>Introducción</vt:lpstr>
      <vt:lpstr>Introducción</vt:lpstr>
      <vt:lpstr>Presentación de PowerPoint</vt:lpstr>
      <vt:lpstr>¿Qué estudia?</vt:lpstr>
      <vt:lpstr>Temas de estudio de la economía internacional</vt:lpstr>
      <vt:lpstr>La teoría pura del comercio internacional (aspecto microeconómico):</vt:lpstr>
      <vt:lpstr>La política de comercio internacional (aspecto microeconómico):</vt:lpstr>
      <vt:lpstr>La balanza de pagos (aspecto macroeconómico):</vt:lpstr>
      <vt:lpstr>El proteccionismo</vt:lpstr>
      <vt:lpstr>Tipo de Cambio   </vt:lpstr>
      <vt:lpstr>Mercado Internacional de Capitales</vt:lpstr>
      <vt:lpstr>Presentación de PowerPoint</vt:lpstr>
      <vt:lpstr>El propósito de las teorías y políticas de la economía internacional</vt:lpstr>
      <vt:lpstr>Presentación de PowerPoint</vt:lpstr>
      <vt:lpstr>Problemas actuales de la economía internacional</vt:lpstr>
      <vt:lpstr>Presentación de PowerPoint</vt:lpstr>
      <vt:lpstr>Presentación de PowerPoint</vt:lpstr>
      <vt:lpstr>Teorías económicas del comercio internacional</vt:lpstr>
      <vt:lpstr>La ventaja absoluta</vt:lpstr>
      <vt:lpstr>Comercio bajo la ventaja absoluta</vt:lpstr>
      <vt:lpstr>Presentación de PowerPoint</vt:lpstr>
      <vt:lpstr>La ventaja comparativa</vt:lpstr>
      <vt:lpstr>Presentación de PowerPoint</vt:lpstr>
      <vt:lpstr>Ejemplo</vt:lpstr>
      <vt:lpstr>Los mercantilistas</vt:lpstr>
      <vt:lpstr>La ventaja comparativa y el costo de oportunidad</vt:lpstr>
      <vt:lpstr>Frontera de producción y costo de oportunidad</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28</cp:revision>
  <dcterms:modified xsi:type="dcterms:W3CDTF">2022-02-09T21:08:43Z</dcterms:modified>
</cp:coreProperties>
</file>