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A3_EA0F7D8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2"/>
  </p:notesMasterIdLst>
  <p:sldIdLst>
    <p:sldId id="256" r:id="rId2"/>
    <p:sldId id="259" r:id="rId3"/>
    <p:sldId id="408" r:id="rId4"/>
    <p:sldId id="409" r:id="rId5"/>
    <p:sldId id="410"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23" r:id="rId19"/>
    <p:sldId id="426" r:id="rId20"/>
    <p:sldId id="427" r:id="rId21"/>
    <p:sldId id="428" r:id="rId22"/>
    <p:sldId id="429" r:id="rId23"/>
    <p:sldId id="431" r:id="rId24"/>
    <p:sldId id="432" r:id="rId25"/>
    <p:sldId id="433" r:id="rId26"/>
    <p:sldId id="435" r:id="rId27"/>
    <p:sldId id="434" r:id="rId28"/>
    <p:sldId id="430" r:id="rId29"/>
    <p:sldId id="424" r:id="rId30"/>
    <p:sldId id="425" r:id="rId31"/>
    <p:sldId id="436" r:id="rId32"/>
    <p:sldId id="437" r:id="rId33"/>
    <p:sldId id="438" r:id="rId34"/>
    <p:sldId id="439" r:id="rId35"/>
    <p:sldId id="443" r:id="rId36"/>
    <p:sldId id="440" r:id="rId37"/>
    <p:sldId id="444" r:id="rId38"/>
    <p:sldId id="445" r:id="rId39"/>
    <p:sldId id="441" r:id="rId40"/>
    <p:sldId id="442" r:id="rId41"/>
  </p:sldIdLst>
  <p:sldSz cx="9144000" cy="5143500" type="screen16x9"/>
  <p:notesSz cx="6858000" cy="9144000"/>
  <p:embeddedFontLst>
    <p:embeddedFont>
      <p:font typeface="Cambria Math" panose="02040503050406030204" pitchFamily="18" charset="0"/>
      <p:regular r:id="rId43"/>
    </p:embeddedFont>
    <p:embeddedFont>
      <p:font typeface="Oswald" panose="00000500000000000000" pitchFamily="2" charset="0"/>
      <p:regular r:id="rId44"/>
      <p:bold r:id="rId45"/>
    </p:embeddedFont>
    <p:embeddedFont>
      <p:font typeface="Segoe UI" panose="020B0502040204020203" pitchFamily="34" charset="0"/>
      <p:regular r:id="rId46"/>
      <p:bold r:id="rId47"/>
      <p:italic r:id="rId48"/>
      <p:boldItalic r:id="rId49"/>
    </p:embeddedFont>
    <p:embeddedFont>
      <p:font typeface="Source Sans Pro" panose="020B0503030403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1A1727-F4F4-A10B-514D-03EB20D1C07F}" name="Cristina Isabel" initials="CI" userId="cfed94fa1e2f28e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comments/modernComment_1A3_EA0F7D83.xml><?xml version="1.0" encoding="utf-8"?>
<p188:cmLst xmlns:a="http://schemas.openxmlformats.org/drawingml/2006/main" xmlns:r="http://schemas.openxmlformats.org/officeDocument/2006/relationships" xmlns:p188="http://schemas.microsoft.com/office/powerpoint/2018/8/main">
  <p188:cm id="{996378D3-0B0A-4179-A084-EBE2280282C1}" authorId="{201A1727-F4F4-A10B-514D-03EB20D1C07F}" created="2022-05-17T15:48:03.241">
    <ac:deMkLst xmlns:ac="http://schemas.microsoft.com/office/drawing/2013/main/command">
      <pc:docMk xmlns:pc="http://schemas.microsoft.com/office/powerpoint/2013/main/command"/>
      <pc:sldMk xmlns:pc="http://schemas.microsoft.com/office/powerpoint/2013/main/command" cId="3926883715" sldId="419"/>
      <ac:graphicFrameMk id="6" creationId="{B89CF3A1-523E-2673-FF2B-0570A4AFB400}"/>
    </ac:deMkLst>
    <p188:txBody>
      <a:bodyPr/>
      <a:lstStyle/>
      <a:p>
        <a:r>
          <a:rPr lang="es-MX"/>
          <a:t>Como el acero estadounidense sería más costoso que el acero japonés en
ambos países y es idéntico al acero japonés, la demanda del acero estadounidense disminuiría
a cero. Dado un precio fi jo en dólares por el acero estadounidense, la resultante oferta excesiva
de éste se eliminaría tan sólo si el tipo de cambio disminuyera a 100 yenes por dólar, haciendo
que el precio del acero estadounidense y del acero japonés fuera el mismo en ambos países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A3_EA0F7D8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investopedia.com/terms/forex/f/forex-market.asp" TargetMode="External"/><Relationship Id="rId2" Type="http://schemas.openxmlformats.org/officeDocument/2006/relationships/hyperlink" Target="https://www.youtube.com/watch?v=vwldjYX_rq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2964933" y="2842430"/>
            <a:ext cx="5610300" cy="115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Teoría Monetaria</a:t>
            </a:r>
            <a:endParaRPr dirty="0"/>
          </a:p>
        </p:txBody>
      </p:sp>
      <p:sp>
        <p:nvSpPr>
          <p:cNvPr id="2" name="CuadroTexto 1">
            <a:extLst>
              <a:ext uri="{FF2B5EF4-FFF2-40B4-BE49-F238E27FC236}">
                <a16:creationId xmlns:a16="http://schemas.microsoft.com/office/drawing/2014/main" id="{1854017D-3B9B-4411-ADE6-C621F2693025}"/>
              </a:ext>
            </a:extLst>
          </p:cNvPr>
          <p:cNvSpPr txBox="1"/>
          <p:nvPr/>
        </p:nvSpPr>
        <p:spPr>
          <a:xfrm>
            <a:off x="5614166" y="4221126"/>
            <a:ext cx="2961067" cy="523220"/>
          </a:xfrm>
          <a:prstGeom prst="rect">
            <a:avLst/>
          </a:prstGeom>
          <a:noFill/>
        </p:spPr>
        <p:txBody>
          <a:bodyPr wrap="none" rtlCol="0">
            <a:spAutoFit/>
          </a:bodyPr>
          <a:lstStyle/>
          <a:p>
            <a:pPr algn="r"/>
            <a:r>
              <a:rPr lang="es-MX" dirty="0"/>
              <a:t>PhD Cristina Isabel Ibarra Armenta</a:t>
            </a:r>
          </a:p>
          <a:p>
            <a:pPr algn="r"/>
            <a:r>
              <a:rPr lang="es-MX" dirty="0"/>
              <a:t>cibarra@uas.edu.mx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38A29-B4C6-57FD-F3CC-116D04225B9C}"/>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8562E303-3873-561E-F138-779410D82567}"/>
              </a:ext>
            </a:extLst>
          </p:cNvPr>
          <p:cNvSpPr>
            <a:spLocks noGrp="1"/>
          </p:cNvSpPr>
          <p:nvPr>
            <p:ph type="body" idx="1"/>
          </p:nvPr>
        </p:nvSpPr>
        <p:spPr/>
        <p:txBody>
          <a:bodyPr/>
          <a:lstStyle/>
          <a:p>
            <a:pPr algn="l"/>
            <a:r>
              <a:rPr lang="es-MX" sz="1800" b="0" i="0" u="none" strike="noStrike" baseline="0" dirty="0">
                <a:latin typeface="Berkeley-Book"/>
              </a:rPr>
              <a:t>Un aspecto importante que se debe hacer notar es que mientras los bancos, las compañías y los gobiernos hablan acerca de la compra y venta de monedas en los mercados de divisas no toman un puñado de billetes de dólares y los venden a cambio de un número de billetes de libras esterlinas. En lugar de ello, la mayoría de las negociaciones implican la compra y venta de depósitos bancarios denominados en diferentes maneras.</a:t>
            </a:r>
            <a:endParaRPr lang="es-MX" dirty="0"/>
          </a:p>
        </p:txBody>
      </p:sp>
      <p:sp>
        <p:nvSpPr>
          <p:cNvPr id="4" name="Marcador de número de diapositiva 3">
            <a:extLst>
              <a:ext uri="{FF2B5EF4-FFF2-40B4-BE49-F238E27FC236}">
                <a16:creationId xmlns:a16="http://schemas.microsoft.com/office/drawing/2014/main" id="{72A93F11-976E-13D9-C100-61335BA880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spTree>
    <p:extLst>
      <p:ext uri="{BB962C8B-B14F-4D97-AF65-F5344CB8AC3E}">
        <p14:creationId xmlns:p14="http://schemas.microsoft.com/office/powerpoint/2010/main" val="298991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7822C1-E380-C596-625D-EF03380ABBD7}"/>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4F06D5C5-ED90-53A2-95F0-B657238F4752}"/>
              </a:ext>
            </a:extLst>
          </p:cNvPr>
          <p:cNvSpPr>
            <a:spLocks noGrp="1"/>
          </p:cNvSpPr>
          <p:nvPr>
            <p:ph type="body" idx="1"/>
          </p:nvPr>
        </p:nvSpPr>
        <p:spPr/>
        <p:txBody>
          <a:bodyPr/>
          <a:lstStyle/>
          <a:p>
            <a:pPr algn="just"/>
            <a:r>
              <a:rPr lang="es-MX" sz="1800" b="0" i="0" u="none" strike="noStrike" baseline="0" dirty="0">
                <a:latin typeface="Berkeley-Book"/>
              </a:rPr>
              <a:t>Así, cuando decimos que un banco está comprando dólares en el mercado de divisas, lo que realmente queremos decir es que el banco está comprando </a:t>
            </a:r>
            <a:r>
              <a:rPr lang="es-MX" sz="1800" b="0" i="1" u="none" strike="noStrike" baseline="0" dirty="0">
                <a:latin typeface="Berkeley-BookItalic"/>
              </a:rPr>
              <a:t>depósitos denominados en dólares</a:t>
            </a:r>
            <a:r>
              <a:rPr lang="es-MX" sz="1800" b="0" i="0" u="none" strike="noStrike" baseline="0" dirty="0">
                <a:latin typeface="Berkeley-Book"/>
              </a:rPr>
              <a:t>. El volumen de este mercado es colosal y excede de $1 billón por día.</a:t>
            </a:r>
          </a:p>
          <a:p>
            <a:pPr algn="just"/>
            <a:r>
              <a:rPr lang="es-MX" sz="1800" dirty="0">
                <a:latin typeface="Berkeley-Book"/>
              </a:rPr>
              <a:t>Observe que el tipo de cambio publicado por la banca es el TC al mayoreo. Como clientes de la banca comercial, compramos divisas al menudeo, por lo que es más barato. </a:t>
            </a:r>
            <a:endParaRPr lang="es-MX" dirty="0"/>
          </a:p>
        </p:txBody>
      </p:sp>
      <p:sp>
        <p:nvSpPr>
          <p:cNvPr id="4" name="Marcador de número de diapositiva 3">
            <a:extLst>
              <a:ext uri="{FF2B5EF4-FFF2-40B4-BE49-F238E27FC236}">
                <a16:creationId xmlns:a16="http://schemas.microsoft.com/office/drawing/2014/main" id="{EF0C56E2-9505-727A-8BAB-89006B4496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spTree>
    <p:extLst>
      <p:ext uri="{BB962C8B-B14F-4D97-AF65-F5344CB8AC3E}">
        <p14:creationId xmlns:p14="http://schemas.microsoft.com/office/powerpoint/2010/main" val="127325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47CBC31-29FB-8970-4734-0D095F90073C}"/>
              </a:ext>
            </a:extLst>
          </p:cNvPr>
          <p:cNvSpPr>
            <a:spLocks noGrp="1"/>
          </p:cNvSpPr>
          <p:nvPr>
            <p:ph type="ctrTitle"/>
          </p:nvPr>
        </p:nvSpPr>
        <p:spPr/>
        <p:txBody>
          <a:bodyPr/>
          <a:lstStyle/>
          <a:p>
            <a:r>
              <a:rPr lang="es-MX" dirty="0"/>
              <a:t>Tipos de cambio en el largo plazo</a:t>
            </a:r>
          </a:p>
        </p:txBody>
      </p:sp>
      <p:sp>
        <p:nvSpPr>
          <p:cNvPr id="6" name="Subtítulo 5">
            <a:extLst>
              <a:ext uri="{FF2B5EF4-FFF2-40B4-BE49-F238E27FC236}">
                <a16:creationId xmlns:a16="http://schemas.microsoft.com/office/drawing/2014/main" id="{8FCCDEC4-E591-8B87-12B7-6B408B6C396D}"/>
              </a:ext>
            </a:extLst>
          </p:cNvPr>
          <p:cNvSpPr>
            <a:spLocks noGrp="1"/>
          </p:cNvSpPr>
          <p:nvPr>
            <p:ph type="subTitle" idx="1"/>
          </p:nvPr>
        </p:nvSpPr>
        <p:spPr/>
        <p:txBody>
          <a:bodyPr/>
          <a:lstStyle/>
          <a:p>
            <a:endParaRPr lang="es-MX"/>
          </a:p>
        </p:txBody>
      </p:sp>
      <p:sp>
        <p:nvSpPr>
          <p:cNvPr id="4" name="Marcador de número de diapositiva 3">
            <a:extLst>
              <a:ext uri="{FF2B5EF4-FFF2-40B4-BE49-F238E27FC236}">
                <a16:creationId xmlns:a16="http://schemas.microsoft.com/office/drawing/2014/main" id="{16B82D5F-C8C3-C0E9-AEBF-35DCAC8B9F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spTree>
    <p:extLst>
      <p:ext uri="{BB962C8B-B14F-4D97-AF65-F5344CB8AC3E}">
        <p14:creationId xmlns:p14="http://schemas.microsoft.com/office/powerpoint/2010/main" val="332220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FA3C1-E6C4-ED89-DEC7-C13C2FA0EA3D}"/>
              </a:ext>
            </a:extLst>
          </p:cNvPr>
          <p:cNvSpPr>
            <a:spLocks noGrp="1"/>
          </p:cNvSpPr>
          <p:nvPr>
            <p:ph type="title"/>
          </p:nvPr>
        </p:nvSpPr>
        <p:spPr/>
        <p:txBody>
          <a:bodyPr/>
          <a:lstStyle/>
          <a:p>
            <a:r>
              <a:rPr lang="es-MX" sz="1800" b="0" i="0" u="none" strike="noStrike" baseline="0" dirty="0">
                <a:latin typeface="ThrohandInk-Roman"/>
              </a:rPr>
              <a:t>Ley de un solo precio</a:t>
            </a:r>
            <a:endParaRPr lang="es-MX" dirty="0"/>
          </a:p>
        </p:txBody>
      </p:sp>
      <p:sp>
        <p:nvSpPr>
          <p:cNvPr id="3" name="Marcador de texto 2">
            <a:extLst>
              <a:ext uri="{FF2B5EF4-FFF2-40B4-BE49-F238E27FC236}">
                <a16:creationId xmlns:a16="http://schemas.microsoft.com/office/drawing/2014/main" id="{DCCC8D57-18EC-6A57-B1CA-86F187967775}"/>
              </a:ext>
            </a:extLst>
          </p:cNvPr>
          <p:cNvSpPr>
            <a:spLocks noGrp="1"/>
          </p:cNvSpPr>
          <p:nvPr>
            <p:ph type="body" idx="1"/>
          </p:nvPr>
        </p:nvSpPr>
        <p:spPr/>
        <p:txBody>
          <a:bodyPr/>
          <a:lstStyle/>
          <a:p>
            <a:pPr algn="l"/>
            <a:r>
              <a:rPr lang="es-MX" sz="1800" b="0" i="0" u="none" strike="noStrike" baseline="0" dirty="0">
                <a:latin typeface="Berkeley-Book"/>
              </a:rPr>
              <a:t>El punto de partida para comprender cómo se determinan los tipos de cambio es una idea sencilla denominada </a:t>
            </a:r>
            <a:r>
              <a:rPr lang="es-MX" sz="1800" b="1" i="0" u="none" strike="noStrike" baseline="0" dirty="0">
                <a:latin typeface="Berkeley-Bold"/>
              </a:rPr>
              <a:t>la ley de un solo precio</a:t>
            </a:r>
            <a:r>
              <a:rPr lang="es-MX" sz="1800" b="0" i="0" u="none" strike="noStrike" baseline="0" dirty="0">
                <a:latin typeface="Berkeley-Book"/>
              </a:rPr>
              <a:t>: si dos países producen un bien idéntico, y si los costos de transporte y las barreras comerciales son muy bajos, el precio de los bienes debería ser el mismo en todo el mundo independientemente de qué país lo produzca.</a:t>
            </a:r>
            <a:endParaRPr lang="es-MX" dirty="0"/>
          </a:p>
        </p:txBody>
      </p:sp>
      <p:sp>
        <p:nvSpPr>
          <p:cNvPr id="4" name="Marcador de número de diapositiva 3">
            <a:extLst>
              <a:ext uri="{FF2B5EF4-FFF2-40B4-BE49-F238E27FC236}">
                <a16:creationId xmlns:a16="http://schemas.microsoft.com/office/drawing/2014/main" id="{D2705AEB-6359-7E46-A9AF-EC2097676C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spTree>
    <p:extLst>
      <p:ext uri="{BB962C8B-B14F-4D97-AF65-F5344CB8AC3E}">
        <p14:creationId xmlns:p14="http://schemas.microsoft.com/office/powerpoint/2010/main" val="225536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1D157E7-D55A-D498-2A33-0535A363F5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graphicFrame>
        <p:nvGraphicFramePr>
          <p:cNvPr id="5" name="Tabla 5">
            <a:extLst>
              <a:ext uri="{FF2B5EF4-FFF2-40B4-BE49-F238E27FC236}">
                <a16:creationId xmlns:a16="http://schemas.microsoft.com/office/drawing/2014/main" id="{12E20B2E-FA84-27BF-8052-619730989CC2}"/>
              </a:ext>
            </a:extLst>
          </p:cNvPr>
          <p:cNvGraphicFramePr>
            <a:graphicFrameLocks noGrp="1"/>
          </p:cNvGraphicFramePr>
          <p:nvPr>
            <p:extLst>
              <p:ext uri="{D42A27DB-BD31-4B8C-83A1-F6EECF244321}">
                <p14:modId xmlns:p14="http://schemas.microsoft.com/office/powerpoint/2010/main" val="1854951025"/>
              </p:ext>
            </p:extLst>
          </p:nvPr>
        </p:nvGraphicFramePr>
        <p:xfrm>
          <a:off x="504825" y="340695"/>
          <a:ext cx="6096000" cy="1767840"/>
        </p:xfrm>
        <a:graphic>
          <a:graphicData uri="http://schemas.openxmlformats.org/drawingml/2006/table">
            <a:tbl>
              <a:tblPr firstRow="1" bandRow="1">
                <a:tableStyleId>{891A1956-3D7E-41C0-9DF7-105A978C6925}</a:tableStyleId>
              </a:tblPr>
              <a:tblGrid>
                <a:gridCol w="1524000">
                  <a:extLst>
                    <a:ext uri="{9D8B030D-6E8A-4147-A177-3AD203B41FA5}">
                      <a16:colId xmlns:a16="http://schemas.microsoft.com/office/drawing/2014/main" val="3899366732"/>
                    </a:ext>
                  </a:extLst>
                </a:gridCol>
                <a:gridCol w="1524000">
                  <a:extLst>
                    <a:ext uri="{9D8B030D-6E8A-4147-A177-3AD203B41FA5}">
                      <a16:colId xmlns:a16="http://schemas.microsoft.com/office/drawing/2014/main" val="126426374"/>
                    </a:ext>
                  </a:extLst>
                </a:gridCol>
                <a:gridCol w="1524000">
                  <a:extLst>
                    <a:ext uri="{9D8B030D-6E8A-4147-A177-3AD203B41FA5}">
                      <a16:colId xmlns:a16="http://schemas.microsoft.com/office/drawing/2014/main" val="2335771735"/>
                    </a:ext>
                  </a:extLst>
                </a:gridCol>
                <a:gridCol w="1524000">
                  <a:extLst>
                    <a:ext uri="{9D8B030D-6E8A-4147-A177-3AD203B41FA5}">
                      <a16:colId xmlns:a16="http://schemas.microsoft.com/office/drawing/2014/main" val="3682743451"/>
                    </a:ext>
                  </a:extLst>
                </a:gridCol>
              </a:tblGrid>
              <a:tr h="370840">
                <a:tc>
                  <a:txBody>
                    <a:bodyPr/>
                    <a:lstStyle/>
                    <a:p>
                      <a:r>
                        <a:rPr lang="es-MX" dirty="0"/>
                        <a:t>CASO 1</a:t>
                      </a:r>
                    </a:p>
                  </a:txBody>
                  <a:tcPr/>
                </a:tc>
                <a:tc>
                  <a:txBody>
                    <a:bodyPr/>
                    <a:lstStyle/>
                    <a:p>
                      <a:r>
                        <a:rPr lang="es-MX" dirty="0"/>
                        <a:t>Precio en país de origen</a:t>
                      </a:r>
                    </a:p>
                  </a:txBody>
                  <a:tcPr/>
                </a:tc>
                <a:tc>
                  <a:txBody>
                    <a:bodyPr/>
                    <a:lstStyle/>
                    <a:p>
                      <a:r>
                        <a:rPr lang="es-MX" dirty="0"/>
                        <a:t>TC de un solo precio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Precio en país extranjero</a:t>
                      </a:r>
                    </a:p>
                  </a:txBody>
                  <a:tcPr/>
                </a:tc>
                <a:extLst>
                  <a:ext uri="{0D108BD9-81ED-4DB2-BD59-A6C34878D82A}">
                    <a16:rowId xmlns:a16="http://schemas.microsoft.com/office/drawing/2014/main" val="382375136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Producción de acero en EUA</a:t>
                      </a:r>
                    </a:p>
                    <a:p>
                      <a:endParaRPr lang="es-MX" dirty="0"/>
                    </a:p>
                  </a:txBody>
                  <a:tcPr/>
                </a:tc>
                <a:tc>
                  <a:txBody>
                    <a:bodyPr/>
                    <a:lstStyle/>
                    <a:p>
                      <a:r>
                        <a:rPr lang="es-MX" dirty="0"/>
                        <a:t>$100 USD ton</a:t>
                      </a:r>
                    </a:p>
                  </a:txBody>
                  <a:tcPr/>
                </a:tc>
                <a:tc>
                  <a:txBody>
                    <a:bodyPr/>
                    <a:lstStyle/>
                    <a:p>
                      <a:r>
                        <a:rPr lang="es-MX" dirty="0"/>
                        <a:t>TC1=10000/100=100 JPY/USD</a:t>
                      </a:r>
                    </a:p>
                  </a:txBody>
                  <a:tcPr/>
                </a:tc>
                <a:tc>
                  <a:txBody>
                    <a:bodyPr/>
                    <a:lstStyle/>
                    <a:p>
                      <a:r>
                        <a:rPr lang="es-MX" dirty="0"/>
                        <a:t>(100X100)= </a:t>
                      </a:r>
                    </a:p>
                    <a:p>
                      <a:r>
                        <a:rPr lang="es-MX" dirty="0"/>
                        <a:t>10, 000 JPY</a:t>
                      </a:r>
                    </a:p>
                  </a:txBody>
                  <a:tcPr/>
                </a:tc>
                <a:extLst>
                  <a:ext uri="{0D108BD9-81ED-4DB2-BD59-A6C34878D82A}">
                    <a16:rowId xmlns:a16="http://schemas.microsoft.com/office/drawing/2014/main" val="3049838801"/>
                  </a:ext>
                </a:extLst>
              </a:tr>
              <a:tr h="370840">
                <a:tc>
                  <a:txBody>
                    <a:bodyPr/>
                    <a:lstStyle/>
                    <a:p>
                      <a:r>
                        <a:rPr lang="es-MX" dirty="0"/>
                        <a:t>Producción de acero en Japón</a:t>
                      </a:r>
                    </a:p>
                  </a:txBody>
                  <a:tcPr/>
                </a:tc>
                <a:tc>
                  <a:txBody>
                    <a:bodyPr/>
                    <a:lstStyle/>
                    <a:p>
                      <a:r>
                        <a:rPr lang="es-MX" dirty="0"/>
                        <a:t>$10, 000 JPY ton</a:t>
                      </a:r>
                    </a:p>
                  </a:txBody>
                  <a:tcPr/>
                </a:tc>
                <a:tc>
                  <a:txBody>
                    <a:bodyPr/>
                    <a:lstStyle/>
                    <a:p>
                      <a:endParaRPr lang="es-MX" dirty="0"/>
                    </a:p>
                  </a:txBody>
                  <a:tcPr/>
                </a:tc>
                <a:tc>
                  <a:txBody>
                    <a:bodyPr/>
                    <a:lstStyle/>
                    <a:p>
                      <a:r>
                        <a:rPr lang="es-MX" dirty="0"/>
                        <a:t>(10,000/100)=</a:t>
                      </a:r>
                    </a:p>
                    <a:p>
                      <a:r>
                        <a:rPr lang="es-MX" dirty="0"/>
                        <a:t>100USD</a:t>
                      </a:r>
                    </a:p>
                  </a:txBody>
                  <a:tcPr/>
                </a:tc>
                <a:extLst>
                  <a:ext uri="{0D108BD9-81ED-4DB2-BD59-A6C34878D82A}">
                    <a16:rowId xmlns:a16="http://schemas.microsoft.com/office/drawing/2014/main" val="468876266"/>
                  </a:ext>
                </a:extLst>
              </a:tr>
            </a:tbl>
          </a:graphicData>
        </a:graphic>
      </p:graphicFrame>
      <p:graphicFrame>
        <p:nvGraphicFramePr>
          <p:cNvPr id="6" name="Tabla 5">
            <a:extLst>
              <a:ext uri="{FF2B5EF4-FFF2-40B4-BE49-F238E27FC236}">
                <a16:creationId xmlns:a16="http://schemas.microsoft.com/office/drawing/2014/main" id="{B89CF3A1-523E-2673-FF2B-0570A4AFB400}"/>
              </a:ext>
            </a:extLst>
          </p:cNvPr>
          <p:cNvGraphicFramePr>
            <a:graphicFrameLocks noGrp="1"/>
          </p:cNvGraphicFramePr>
          <p:nvPr>
            <p:extLst>
              <p:ext uri="{D42A27DB-BD31-4B8C-83A1-F6EECF244321}">
                <p14:modId xmlns:p14="http://schemas.microsoft.com/office/powerpoint/2010/main" val="3473819312"/>
              </p:ext>
            </p:extLst>
          </p:nvPr>
        </p:nvGraphicFramePr>
        <p:xfrm>
          <a:off x="504825" y="2450307"/>
          <a:ext cx="6096000" cy="1767840"/>
        </p:xfrm>
        <a:graphic>
          <a:graphicData uri="http://schemas.openxmlformats.org/drawingml/2006/table">
            <a:tbl>
              <a:tblPr firstRow="1" bandRow="1">
                <a:tableStyleId>{891A1956-3D7E-41C0-9DF7-105A978C6925}</a:tableStyleId>
              </a:tblPr>
              <a:tblGrid>
                <a:gridCol w="1524000">
                  <a:extLst>
                    <a:ext uri="{9D8B030D-6E8A-4147-A177-3AD203B41FA5}">
                      <a16:colId xmlns:a16="http://schemas.microsoft.com/office/drawing/2014/main" val="3899366732"/>
                    </a:ext>
                  </a:extLst>
                </a:gridCol>
                <a:gridCol w="1524000">
                  <a:extLst>
                    <a:ext uri="{9D8B030D-6E8A-4147-A177-3AD203B41FA5}">
                      <a16:colId xmlns:a16="http://schemas.microsoft.com/office/drawing/2014/main" val="126426374"/>
                    </a:ext>
                  </a:extLst>
                </a:gridCol>
                <a:gridCol w="1524000">
                  <a:extLst>
                    <a:ext uri="{9D8B030D-6E8A-4147-A177-3AD203B41FA5}">
                      <a16:colId xmlns:a16="http://schemas.microsoft.com/office/drawing/2014/main" val="2335771735"/>
                    </a:ext>
                  </a:extLst>
                </a:gridCol>
                <a:gridCol w="1524000">
                  <a:extLst>
                    <a:ext uri="{9D8B030D-6E8A-4147-A177-3AD203B41FA5}">
                      <a16:colId xmlns:a16="http://schemas.microsoft.com/office/drawing/2014/main" val="2879825622"/>
                    </a:ext>
                  </a:extLst>
                </a:gridCol>
              </a:tblGrid>
              <a:tr h="0">
                <a:tc>
                  <a:txBody>
                    <a:bodyPr/>
                    <a:lstStyle/>
                    <a:p>
                      <a:r>
                        <a:rPr lang="es-MX" dirty="0"/>
                        <a:t>CASO 2</a:t>
                      </a:r>
                    </a:p>
                  </a:txBody>
                  <a:tcPr/>
                </a:tc>
                <a:tc>
                  <a:txBody>
                    <a:bodyPr/>
                    <a:lstStyle/>
                    <a:p>
                      <a:r>
                        <a:rPr lang="es-MX" dirty="0"/>
                        <a:t>Precio en país de origen</a:t>
                      </a:r>
                    </a:p>
                  </a:txBody>
                  <a:tcPr/>
                </a:tc>
                <a:tc>
                  <a:txBody>
                    <a:bodyPr/>
                    <a:lstStyle/>
                    <a:p>
                      <a:r>
                        <a:rPr lang="es-MX" dirty="0"/>
                        <a:t>Otro TC</a:t>
                      </a:r>
                    </a:p>
                  </a:txBody>
                  <a:tcPr/>
                </a:tc>
                <a:tc>
                  <a:txBody>
                    <a:bodyPr/>
                    <a:lstStyle/>
                    <a:p>
                      <a:r>
                        <a:rPr lang="es-MX" dirty="0"/>
                        <a:t>Precio en país extranjero</a:t>
                      </a:r>
                    </a:p>
                  </a:txBody>
                  <a:tcPr/>
                </a:tc>
                <a:extLst>
                  <a:ext uri="{0D108BD9-81ED-4DB2-BD59-A6C34878D82A}">
                    <a16:rowId xmlns:a16="http://schemas.microsoft.com/office/drawing/2014/main" val="382375136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Producción de acero en EUA</a:t>
                      </a:r>
                    </a:p>
                    <a:p>
                      <a:endParaRPr lang="es-MX" dirty="0"/>
                    </a:p>
                  </a:txBody>
                  <a:tcPr/>
                </a:tc>
                <a:tc>
                  <a:txBody>
                    <a:bodyPr/>
                    <a:lstStyle/>
                    <a:p>
                      <a:r>
                        <a:rPr lang="es-MX" dirty="0"/>
                        <a:t>$100 USD ton</a:t>
                      </a:r>
                    </a:p>
                  </a:txBody>
                  <a:tcPr/>
                </a:tc>
                <a:tc>
                  <a:txBody>
                    <a:bodyPr/>
                    <a:lstStyle/>
                    <a:p>
                      <a:r>
                        <a:rPr lang="es-MX" dirty="0"/>
                        <a:t>$200 JPY/USD</a:t>
                      </a:r>
                    </a:p>
                  </a:txBody>
                  <a:tcPr/>
                </a:tc>
                <a:tc>
                  <a:txBody>
                    <a:bodyPr/>
                    <a:lstStyle/>
                    <a:p>
                      <a:r>
                        <a:rPr lang="es-MX" dirty="0"/>
                        <a:t>(100X200)= </a:t>
                      </a:r>
                    </a:p>
                    <a:p>
                      <a:r>
                        <a:rPr lang="es-MX" dirty="0"/>
                        <a:t>20, 000 JPY</a:t>
                      </a:r>
                    </a:p>
                  </a:txBody>
                  <a:tcPr/>
                </a:tc>
                <a:extLst>
                  <a:ext uri="{0D108BD9-81ED-4DB2-BD59-A6C34878D82A}">
                    <a16:rowId xmlns:a16="http://schemas.microsoft.com/office/drawing/2014/main" val="3049838801"/>
                  </a:ext>
                </a:extLst>
              </a:tr>
              <a:tr h="370840">
                <a:tc>
                  <a:txBody>
                    <a:bodyPr/>
                    <a:lstStyle/>
                    <a:p>
                      <a:r>
                        <a:rPr lang="es-MX" dirty="0"/>
                        <a:t>Producción de acero en Japón</a:t>
                      </a:r>
                    </a:p>
                  </a:txBody>
                  <a:tcPr/>
                </a:tc>
                <a:tc>
                  <a:txBody>
                    <a:bodyPr/>
                    <a:lstStyle/>
                    <a:p>
                      <a:r>
                        <a:rPr lang="es-MX" dirty="0"/>
                        <a:t>$10, 000 JPY ton</a:t>
                      </a:r>
                    </a:p>
                  </a:txBody>
                  <a:tcPr/>
                </a:tc>
                <a:tc>
                  <a:txBody>
                    <a:bodyPr/>
                    <a:lstStyle/>
                    <a:p>
                      <a:endParaRPr lang="es-MX" dirty="0"/>
                    </a:p>
                  </a:txBody>
                  <a:tcPr/>
                </a:tc>
                <a:tc>
                  <a:txBody>
                    <a:bodyPr/>
                    <a:lstStyle/>
                    <a:p>
                      <a:r>
                        <a:rPr lang="es-MX" dirty="0"/>
                        <a:t>(10,000/200)=</a:t>
                      </a:r>
                    </a:p>
                    <a:p>
                      <a:r>
                        <a:rPr lang="es-MX" dirty="0"/>
                        <a:t>50USD</a:t>
                      </a:r>
                    </a:p>
                  </a:txBody>
                  <a:tcPr/>
                </a:tc>
                <a:extLst>
                  <a:ext uri="{0D108BD9-81ED-4DB2-BD59-A6C34878D82A}">
                    <a16:rowId xmlns:a16="http://schemas.microsoft.com/office/drawing/2014/main" val="468876266"/>
                  </a:ext>
                </a:extLst>
              </a:tr>
            </a:tbl>
          </a:graphicData>
        </a:graphic>
      </p:graphicFrame>
      <p:sp>
        <p:nvSpPr>
          <p:cNvPr id="7" name="CuadroTexto 6">
            <a:extLst>
              <a:ext uri="{FF2B5EF4-FFF2-40B4-BE49-F238E27FC236}">
                <a16:creationId xmlns:a16="http://schemas.microsoft.com/office/drawing/2014/main" id="{E11F7CFF-6EC2-E07A-1DC4-D57F1953E600}"/>
              </a:ext>
            </a:extLst>
          </p:cNvPr>
          <p:cNvSpPr txBox="1"/>
          <p:nvPr/>
        </p:nvSpPr>
        <p:spPr>
          <a:xfrm>
            <a:off x="6686551" y="1943100"/>
            <a:ext cx="2418924" cy="2554545"/>
          </a:xfrm>
          <a:prstGeom prst="rect">
            <a:avLst/>
          </a:prstGeom>
          <a:noFill/>
        </p:spPr>
        <p:txBody>
          <a:bodyPr wrap="square" rtlCol="0">
            <a:spAutoFit/>
          </a:bodyPr>
          <a:lstStyle/>
          <a:p>
            <a:r>
              <a:rPr lang="es-MX" sz="1000" dirty="0">
                <a:effectLst/>
                <a:latin typeface="Segoe UI" panose="020B0502040204020203" pitchFamily="34" charset="0"/>
              </a:rPr>
              <a:t>Como el acero estadounidense sería más costoso que el acero japonés en</a:t>
            </a:r>
            <a:br>
              <a:rPr lang="es-MX" sz="1000" dirty="0">
                <a:effectLst/>
                <a:latin typeface="Segoe UI" panose="020B0502040204020203" pitchFamily="34" charset="0"/>
              </a:rPr>
            </a:br>
            <a:r>
              <a:rPr lang="es-MX" sz="1000" dirty="0">
                <a:effectLst/>
                <a:latin typeface="Segoe UI" panose="020B0502040204020203" pitchFamily="34" charset="0"/>
              </a:rPr>
              <a:t>ambos países y es idéntico al acero japonés, la demanda del acero estadounidense disminuiría</a:t>
            </a:r>
            <a:br>
              <a:rPr lang="es-MX" sz="1000" dirty="0">
                <a:effectLst/>
                <a:latin typeface="Segoe UI" panose="020B0502040204020203" pitchFamily="34" charset="0"/>
              </a:rPr>
            </a:br>
            <a:r>
              <a:rPr lang="es-MX" sz="1000" dirty="0">
                <a:effectLst/>
                <a:latin typeface="Segoe UI" panose="020B0502040204020203" pitchFamily="34" charset="0"/>
              </a:rPr>
              <a:t>a cero. </a:t>
            </a:r>
          </a:p>
          <a:p>
            <a:r>
              <a:rPr lang="es-MX" sz="1000" dirty="0">
                <a:effectLst/>
                <a:latin typeface="Segoe UI" panose="020B0502040204020203" pitchFamily="34" charset="0"/>
              </a:rPr>
              <a:t>Dado un precio fijo en dólares por el acero estadounidense, la resultante oferta excesiva</a:t>
            </a:r>
            <a:br>
              <a:rPr lang="es-MX" sz="1000" dirty="0">
                <a:effectLst/>
                <a:latin typeface="Segoe UI" panose="020B0502040204020203" pitchFamily="34" charset="0"/>
              </a:rPr>
            </a:br>
            <a:r>
              <a:rPr lang="es-MX" sz="1000" dirty="0">
                <a:effectLst/>
                <a:latin typeface="Segoe UI" panose="020B0502040204020203" pitchFamily="34" charset="0"/>
              </a:rPr>
              <a:t>de éste se eliminaría tan sólo si el tipo de cambio disminuyera a 100 yenes por dólar, haciendo</a:t>
            </a:r>
            <a:br>
              <a:rPr lang="es-MX" sz="1000" dirty="0">
                <a:effectLst/>
                <a:latin typeface="Segoe UI" panose="020B0502040204020203" pitchFamily="34" charset="0"/>
              </a:rPr>
            </a:br>
            <a:r>
              <a:rPr lang="es-MX" sz="1000" dirty="0">
                <a:effectLst/>
                <a:latin typeface="Segoe UI" panose="020B0502040204020203" pitchFamily="34" charset="0"/>
              </a:rPr>
              <a:t>que el precio del acero estadounidense y del acero japonés fuera el mismo en ambos países</a:t>
            </a:r>
            <a:endParaRPr lang="es-MX" sz="1000" dirty="0">
              <a:effectLst/>
              <a:latin typeface="Arial" panose="020B0604020202020204" pitchFamily="34" charset="0"/>
            </a:endParaRPr>
          </a:p>
          <a:p>
            <a:endParaRPr lang="es-MX" sz="1000" dirty="0"/>
          </a:p>
        </p:txBody>
      </p:sp>
    </p:spTree>
    <p:extLst>
      <p:ext uri="{BB962C8B-B14F-4D97-AF65-F5344CB8AC3E}">
        <p14:creationId xmlns:p14="http://schemas.microsoft.com/office/powerpoint/2010/main" val="3926883715"/>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299C9-CF17-B4A3-F751-3B01C90E52D0}"/>
              </a:ext>
            </a:extLst>
          </p:cNvPr>
          <p:cNvSpPr>
            <a:spLocks noGrp="1"/>
          </p:cNvSpPr>
          <p:nvPr>
            <p:ph type="title"/>
          </p:nvPr>
        </p:nvSpPr>
        <p:spPr/>
        <p:txBody>
          <a:bodyPr/>
          <a:lstStyle/>
          <a:p>
            <a:r>
              <a:rPr lang="es-MX" sz="1800" b="0" i="0" u="none" strike="noStrike" baseline="0" dirty="0">
                <a:latin typeface="ThrohandInk-Roman"/>
              </a:rPr>
              <a:t>Teoría de la paridad del poder de compra</a:t>
            </a:r>
            <a:endParaRPr lang="es-MX" dirty="0"/>
          </a:p>
        </p:txBody>
      </p:sp>
      <p:sp>
        <p:nvSpPr>
          <p:cNvPr id="3" name="Marcador de texto 2">
            <a:extLst>
              <a:ext uri="{FF2B5EF4-FFF2-40B4-BE49-F238E27FC236}">
                <a16:creationId xmlns:a16="http://schemas.microsoft.com/office/drawing/2014/main" id="{18A3FA0C-BFC3-DD46-09DD-3B6D8955FB4F}"/>
              </a:ext>
            </a:extLst>
          </p:cNvPr>
          <p:cNvSpPr>
            <a:spLocks noGrp="1"/>
          </p:cNvSpPr>
          <p:nvPr>
            <p:ph type="body" idx="1"/>
          </p:nvPr>
        </p:nvSpPr>
        <p:spPr/>
        <p:txBody>
          <a:bodyPr/>
          <a:lstStyle/>
          <a:p>
            <a:pPr algn="l"/>
            <a:r>
              <a:rPr lang="es-MX" sz="1800" b="0" i="0" u="none" strike="noStrike" baseline="0" dirty="0">
                <a:latin typeface="Berkeley-Book"/>
              </a:rPr>
              <a:t>Una de las teorías más prominentes en relación con la manera en la que se determinan los tipos de cambio es la </a:t>
            </a:r>
            <a:r>
              <a:rPr lang="es-MX" sz="1800" b="1" i="0" u="none" strike="noStrike" baseline="0" dirty="0">
                <a:latin typeface="Berkeley-Bold"/>
              </a:rPr>
              <a:t>teoría de la paridad del poder de compra (PPP)</a:t>
            </a:r>
            <a:r>
              <a:rPr lang="es-MX" sz="1800" b="0" i="0" u="none" strike="noStrike" baseline="0" dirty="0">
                <a:latin typeface="Berkeley-Book"/>
              </a:rPr>
              <a:t>. Esta teoría afirma que los tipos de cambio entre dos monedas se ajustarán para reflejar las variaciones en los niveles de precios de los dos países. La teoría PPP es simplemente una aplicación de la ley de un solo precio a los niveles nacionales de precio y no a los precios individuales.</a:t>
            </a:r>
            <a:endParaRPr lang="es-MX" dirty="0"/>
          </a:p>
        </p:txBody>
      </p:sp>
      <p:sp>
        <p:nvSpPr>
          <p:cNvPr id="4" name="Marcador de número de diapositiva 3">
            <a:extLst>
              <a:ext uri="{FF2B5EF4-FFF2-40B4-BE49-F238E27FC236}">
                <a16:creationId xmlns:a16="http://schemas.microsoft.com/office/drawing/2014/main" id="{3E5A569E-BE53-2BC3-724B-B8E2AFBE6A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spTree>
    <p:extLst>
      <p:ext uri="{BB962C8B-B14F-4D97-AF65-F5344CB8AC3E}">
        <p14:creationId xmlns:p14="http://schemas.microsoft.com/office/powerpoint/2010/main" val="31707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01C4F52-3179-6984-845D-E269CA00FF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16</a:t>
            </a:fld>
            <a:endParaRPr lang="es-MX"/>
          </a:p>
        </p:txBody>
      </p:sp>
      <p:graphicFrame>
        <p:nvGraphicFramePr>
          <p:cNvPr id="5" name="Tabla 5">
            <a:extLst>
              <a:ext uri="{FF2B5EF4-FFF2-40B4-BE49-F238E27FC236}">
                <a16:creationId xmlns:a16="http://schemas.microsoft.com/office/drawing/2014/main" id="{EBD6692F-1A4C-329F-3017-D355D4DC0443}"/>
              </a:ext>
            </a:extLst>
          </p:cNvPr>
          <p:cNvGraphicFramePr>
            <a:graphicFrameLocks noGrp="1"/>
          </p:cNvGraphicFramePr>
          <p:nvPr>
            <p:extLst>
              <p:ext uri="{D42A27DB-BD31-4B8C-83A1-F6EECF244321}">
                <p14:modId xmlns:p14="http://schemas.microsoft.com/office/powerpoint/2010/main" val="2213268426"/>
              </p:ext>
            </p:extLst>
          </p:nvPr>
        </p:nvGraphicFramePr>
        <p:xfrm>
          <a:off x="1273753" y="1192749"/>
          <a:ext cx="6096000" cy="1767840"/>
        </p:xfrm>
        <a:graphic>
          <a:graphicData uri="http://schemas.openxmlformats.org/drawingml/2006/table">
            <a:tbl>
              <a:tblPr firstRow="1" bandRow="1">
                <a:tableStyleId>{891A1956-3D7E-41C0-9DF7-105A978C6925}</a:tableStyleId>
              </a:tblPr>
              <a:tblGrid>
                <a:gridCol w="1524000">
                  <a:extLst>
                    <a:ext uri="{9D8B030D-6E8A-4147-A177-3AD203B41FA5}">
                      <a16:colId xmlns:a16="http://schemas.microsoft.com/office/drawing/2014/main" val="3899366732"/>
                    </a:ext>
                  </a:extLst>
                </a:gridCol>
                <a:gridCol w="1524000">
                  <a:extLst>
                    <a:ext uri="{9D8B030D-6E8A-4147-A177-3AD203B41FA5}">
                      <a16:colId xmlns:a16="http://schemas.microsoft.com/office/drawing/2014/main" val="126426374"/>
                    </a:ext>
                  </a:extLst>
                </a:gridCol>
                <a:gridCol w="1524000">
                  <a:extLst>
                    <a:ext uri="{9D8B030D-6E8A-4147-A177-3AD203B41FA5}">
                      <a16:colId xmlns:a16="http://schemas.microsoft.com/office/drawing/2014/main" val="2335771735"/>
                    </a:ext>
                  </a:extLst>
                </a:gridCol>
                <a:gridCol w="1524000">
                  <a:extLst>
                    <a:ext uri="{9D8B030D-6E8A-4147-A177-3AD203B41FA5}">
                      <a16:colId xmlns:a16="http://schemas.microsoft.com/office/drawing/2014/main" val="3682743451"/>
                    </a:ext>
                  </a:extLst>
                </a:gridCol>
              </a:tblGrid>
              <a:tr h="370840">
                <a:tc>
                  <a:txBody>
                    <a:bodyPr/>
                    <a:lstStyle/>
                    <a:p>
                      <a:r>
                        <a:rPr lang="es-MX" dirty="0"/>
                        <a:t>CASO 3</a:t>
                      </a:r>
                    </a:p>
                  </a:txBody>
                  <a:tcPr/>
                </a:tc>
                <a:tc>
                  <a:txBody>
                    <a:bodyPr/>
                    <a:lstStyle/>
                    <a:p>
                      <a:r>
                        <a:rPr lang="es-MX" dirty="0"/>
                        <a:t>Precio en país de origen</a:t>
                      </a:r>
                    </a:p>
                  </a:txBody>
                  <a:tcPr/>
                </a:tc>
                <a:tc>
                  <a:txBody>
                    <a:bodyPr/>
                    <a:lstStyle/>
                    <a:p>
                      <a:r>
                        <a:rPr lang="es-MX" dirty="0"/>
                        <a:t>TC de un solo precio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Precio en país extranjero</a:t>
                      </a:r>
                    </a:p>
                  </a:txBody>
                  <a:tcPr/>
                </a:tc>
                <a:extLst>
                  <a:ext uri="{0D108BD9-81ED-4DB2-BD59-A6C34878D82A}">
                    <a16:rowId xmlns:a16="http://schemas.microsoft.com/office/drawing/2014/main" val="382375136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Producción de acero en EUA</a:t>
                      </a:r>
                    </a:p>
                    <a:p>
                      <a:endParaRPr lang="es-MX" dirty="0"/>
                    </a:p>
                  </a:txBody>
                  <a:tcPr/>
                </a:tc>
                <a:tc>
                  <a:txBody>
                    <a:bodyPr/>
                    <a:lstStyle/>
                    <a:p>
                      <a:r>
                        <a:rPr lang="es-MX" dirty="0"/>
                        <a:t>$100 USD ton</a:t>
                      </a:r>
                    </a:p>
                  </a:txBody>
                  <a:tcPr/>
                </a:tc>
                <a:tc>
                  <a:txBody>
                    <a:bodyPr/>
                    <a:lstStyle/>
                    <a:p>
                      <a:r>
                        <a:rPr lang="es-MX" dirty="0"/>
                        <a:t>TC1=10000/100=110 JPY/USD</a:t>
                      </a:r>
                    </a:p>
                  </a:txBody>
                  <a:tcPr/>
                </a:tc>
                <a:tc>
                  <a:txBody>
                    <a:bodyPr/>
                    <a:lstStyle/>
                    <a:p>
                      <a:r>
                        <a:rPr lang="es-MX" dirty="0"/>
                        <a:t>(100X100)= </a:t>
                      </a:r>
                    </a:p>
                    <a:p>
                      <a:r>
                        <a:rPr lang="es-MX" dirty="0"/>
                        <a:t>11, 000 JPY</a:t>
                      </a:r>
                    </a:p>
                  </a:txBody>
                  <a:tcPr/>
                </a:tc>
                <a:extLst>
                  <a:ext uri="{0D108BD9-81ED-4DB2-BD59-A6C34878D82A}">
                    <a16:rowId xmlns:a16="http://schemas.microsoft.com/office/drawing/2014/main" val="3049838801"/>
                  </a:ext>
                </a:extLst>
              </a:tr>
              <a:tr h="370840">
                <a:tc>
                  <a:txBody>
                    <a:bodyPr/>
                    <a:lstStyle/>
                    <a:p>
                      <a:r>
                        <a:rPr lang="es-MX" dirty="0"/>
                        <a:t>Producción de acero en Japón</a:t>
                      </a:r>
                    </a:p>
                  </a:txBody>
                  <a:tcPr/>
                </a:tc>
                <a:tc>
                  <a:txBody>
                    <a:bodyPr/>
                    <a:lstStyle/>
                    <a:p>
                      <a:r>
                        <a:rPr lang="es-MX" dirty="0"/>
                        <a:t>$11, 000 JPY ton</a:t>
                      </a:r>
                    </a:p>
                  </a:txBody>
                  <a:tcPr/>
                </a:tc>
                <a:tc>
                  <a:txBody>
                    <a:bodyPr/>
                    <a:lstStyle/>
                    <a:p>
                      <a:endParaRPr lang="es-MX" dirty="0"/>
                    </a:p>
                  </a:txBody>
                  <a:tcPr/>
                </a:tc>
                <a:tc>
                  <a:txBody>
                    <a:bodyPr/>
                    <a:lstStyle/>
                    <a:p>
                      <a:r>
                        <a:rPr lang="es-MX" dirty="0"/>
                        <a:t>(10,000/100)=</a:t>
                      </a:r>
                    </a:p>
                    <a:p>
                      <a:r>
                        <a:rPr lang="es-MX" dirty="0"/>
                        <a:t>100USD</a:t>
                      </a:r>
                    </a:p>
                  </a:txBody>
                  <a:tcPr/>
                </a:tc>
                <a:extLst>
                  <a:ext uri="{0D108BD9-81ED-4DB2-BD59-A6C34878D82A}">
                    <a16:rowId xmlns:a16="http://schemas.microsoft.com/office/drawing/2014/main" val="468876266"/>
                  </a:ext>
                </a:extLst>
              </a:tr>
            </a:tbl>
          </a:graphicData>
        </a:graphic>
      </p:graphicFrame>
      <p:sp>
        <p:nvSpPr>
          <p:cNvPr id="6" name="CuadroTexto 5">
            <a:extLst>
              <a:ext uri="{FF2B5EF4-FFF2-40B4-BE49-F238E27FC236}">
                <a16:creationId xmlns:a16="http://schemas.microsoft.com/office/drawing/2014/main" id="{EE895EE1-CA0E-1C16-FF79-BC2B92F9591B}"/>
              </a:ext>
            </a:extLst>
          </p:cNvPr>
          <p:cNvSpPr txBox="1"/>
          <p:nvPr/>
        </p:nvSpPr>
        <p:spPr>
          <a:xfrm>
            <a:off x="7422147" y="1276450"/>
            <a:ext cx="1444761" cy="1384995"/>
          </a:xfrm>
          <a:prstGeom prst="rect">
            <a:avLst/>
          </a:prstGeom>
          <a:noFill/>
        </p:spPr>
        <p:txBody>
          <a:bodyPr wrap="square" rtlCol="0">
            <a:spAutoFit/>
          </a:bodyPr>
          <a:lstStyle/>
          <a:p>
            <a:r>
              <a:rPr lang="es-MX" dirty="0">
                <a:solidFill>
                  <a:srgbClr val="FF0000"/>
                </a:solidFill>
              </a:rPr>
              <a:t>El dólar se apreció para reflejar este cambio en el precio del acero en Japón.</a:t>
            </a:r>
          </a:p>
        </p:txBody>
      </p:sp>
    </p:spTree>
    <p:extLst>
      <p:ext uri="{BB962C8B-B14F-4D97-AF65-F5344CB8AC3E}">
        <p14:creationId xmlns:p14="http://schemas.microsoft.com/office/powerpoint/2010/main" val="178374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ECEDC-B9E8-5AD1-ACD9-941666E46CD1}"/>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CCFC0996-76A7-D5D0-934A-408B0C20A2BC}"/>
              </a:ext>
            </a:extLst>
          </p:cNvPr>
          <p:cNvSpPr>
            <a:spLocks noGrp="1"/>
          </p:cNvSpPr>
          <p:nvPr>
            <p:ph type="body" idx="1"/>
          </p:nvPr>
        </p:nvSpPr>
        <p:spPr/>
        <p:txBody>
          <a:bodyPr/>
          <a:lstStyle/>
          <a:p>
            <a:pPr algn="l"/>
            <a:r>
              <a:rPr lang="es-MX" sz="1800" b="1" i="0" u="none" strike="noStrike" baseline="0" dirty="0">
                <a:solidFill>
                  <a:srgbClr val="00B050"/>
                </a:solidFill>
                <a:latin typeface="Berkeley-Book"/>
              </a:rPr>
              <a:t>Como demuestra nuestro ejemplo de Estados Unidos y Japón, la teoría PPP indica que si el nivel de precios de un país aumenta en relación con el de otros, su moneda debe depreciarse (y la moneda del otro país debe apreciarse).</a:t>
            </a:r>
            <a:endParaRPr lang="es-MX" b="1" dirty="0">
              <a:solidFill>
                <a:srgbClr val="00B050"/>
              </a:solidFill>
            </a:endParaRPr>
          </a:p>
        </p:txBody>
      </p:sp>
      <p:sp>
        <p:nvSpPr>
          <p:cNvPr id="4" name="Marcador de número de diapositiva 3">
            <a:extLst>
              <a:ext uri="{FF2B5EF4-FFF2-40B4-BE49-F238E27FC236}">
                <a16:creationId xmlns:a16="http://schemas.microsoft.com/office/drawing/2014/main" id="{B4AFB119-A84E-1A5B-3651-98C38E3417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spTree>
    <p:extLst>
      <p:ext uri="{BB962C8B-B14F-4D97-AF65-F5344CB8AC3E}">
        <p14:creationId xmlns:p14="http://schemas.microsoft.com/office/powerpoint/2010/main" val="59083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E5DD1-E4DE-04FB-7EB9-39B56DA79372}"/>
              </a:ext>
            </a:extLst>
          </p:cNvPr>
          <p:cNvSpPr>
            <a:spLocks noGrp="1"/>
          </p:cNvSpPr>
          <p:nvPr>
            <p:ph type="title"/>
          </p:nvPr>
        </p:nvSpPr>
        <p:spPr/>
        <p:txBody>
          <a:bodyPr/>
          <a:lstStyle/>
          <a:p>
            <a:r>
              <a:rPr lang="es-MX" sz="1800" b="0" i="0" u="none" strike="noStrike" baseline="0" dirty="0">
                <a:latin typeface="ThrohandInk-Roman"/>
              </a:rPr>
              <a:t>¿Por qué razón la teoría de la paridad del poder de compra</a:t>
            </a:r>
            <a:br>
              <a:rPr lang="es-MX" sz="1800" b="0" i="0" u="none" strike="noStrike" baseline="0" dirty="0">
                <a:latin typeface="ThrohandInk-Roman"/>
              </a:rPr>
            </a:br>
            <a:r>
              <a:rPr lang="es-MX" sz="1800" b="0" i="0" u="none" strike="noStrike" baseline="0" dirty="0">
                <a:latin typeface="ThrohandInk-Roman"/>
              </a:rPr>
              <a:t>no puede explicar por completo los tipos de cambio?</a:t>
            </a:r>
            <a:endParaRPr lang="es-MX" dirty="0"/>
          </a:p>
        </p:txBody>
      </p:sp>
      <p:sp>
        <p:nvSpPr>
          <p:cNvPr id="3" name="Marcador de texto 2">
            <a:extLst>
              <a:ext uri="{FF2B5EF4-FFF2-40B4-BE49-F238E27FC236}">
                <a16:creationId xmlns:a16="http://schemas.microsoft.com/office/drawing/2014/main" id="{D1DCC6B8-F65C-5FD1-21C9-196F2C873E7B}"/>
              </a:ext>
            </a:extLst>
          </p:cNvPr>
          <p:cNvSpPr>
            <a:spLocks noGrp="1"/>
          </p:cNvSpPr>
          <p:nvPr>
            <p:ph type="body" idx="1"/>
          </p:nvPr>
        </p:nvSpPr>
        <p:spPr/>
        <p:txBody>
          <a:bodyPr/>
          <a:lstStyle/>
          <a:p>
            <a:pPr algn="l"/>
            <a:r>
              <a:rPr lang="es-MX" sz="1800" b="0" i="0" u="none" strike="noStrike" baseline="0" dirty="0">
                <a:latin typeface="Berkeley-Book"/>
              </a:rPr>
              <a:t>La teoría PPP, por otra parte, no toma en cuenta que muchos bienes y servicios (cuyos precios están incluidos en una medida del nivel de precios de un país) no se negocian a través de las fronteras. La vivienda, los terrenos y los servicios, como las comidas de restaurantes, los cortes de cabello y las lecciones de golf no son bienes que se negocien de esa manera. Así, aun cuando los precios de estos artículos aumenten y conduzcan a un nivel de precios más alto en relación con el de otro país, habría un pequeño efecto directo sobre el tipo de cambio.</a:t>
            </a:r>
            <a:endParaRPr lang="es-MX" dirty="0"/>
          </a:p>
        </p:txBody>
      </p:sp>
      <p:sp>
        <p:nvSpPr>
          <p:cNvPr id="4" name="Marcador de número de diapositiva 3">
            <a:extLst>
              <a:ext uri="{FF2B5EF4-FFF2-40B4-BE49-F238E27FC236}">
                <a16:creationId xmlns:a16="http://schemas.microsoft.com/office/drawing/2014/main" id="{0620BB7E-E4A1-7F86-8191-03875E8901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spTree>
    <p:extLst>
      <p:ext uri="{BB962C8B-B14F-4D97-AF65-F5344CB8AC3E}">
        <p14:creationId xmlns:p14="http://schemas.microsoft.com/office/powerpoint/2010/main" val="3055420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6C32F6-D613-91AB-48A4-D91A30230D77}"/>
              </a:ext>
            </a:extLst>
          </p:cNvPr>
          <p:cNvSpPr>
            <a:spLocks noGrp="1"/>
          </p:cNvSpPr>
          <p:nvPr>
            <p:ph type="title"/>
          </p:nvPr>
        </p:nvSpPr>
        <p:spPr/>
        <p:txBody>
          <a:bodyPr/>
          <a:lstStyle/>
          <a:p>
            <a:r>
              <a:rPr lang="es-MX" sz="1800" b="0" i="0" u="none" strike="noStrike" baseline="0" dirty="0">
                <a:latin typeface="ThrohandInk-Roman"/>
              </a:rPr>
              <a:t>Factores que afectan los tipos de cambio a largo plazo</a:t>
            </a:r>
            <a:endParaRPr lang="es-MX" dirty="0"/>
          </a:p>
        </p:txBody>
      </p:sp>
      <p:sp>
        <p:nvSpPr>
          <p:cNvPr id="3" name="Marcador de texto 2">
            <a:extLst>
              <a:ext uri="{FF2B5EF4-FFF2-40B4-BE49-F238E27FC236}">
                <a16:creationId xmlns:a16="http://schemas.microsoft.com/office/drawing/2014/main" id="{CF6AF808-3BCB-4E29-A41E-B77DD42D8E0D}"/>
              </a:ext>
            </a:extLst>
          </p:cNvPr>
          <p:cNvSpPr>
            <a:spLocks noGrp="1"/>
          </p:cNvSpPr>
          <p:nvPr>
            <p:ph type="body" idx="1"/>
          </p:nvPr>
        </p:nvSpPr>
        <p:spPr/>
        <p:txBody>
          <a:bodyPr/>
          <a:lstStyle/>
          <a:p>
            <a:pPr algn="l"/>
            <a:r>
              <a:rPr lang="es-MX" sz="1800" b="0" i="0" u="none" strike="noStrike" baseline="0" dirty="0">
                <a:latin typeface="Berkeley-Book"/>
              </a:rPr>
              <a:t>A largo plazo, existen cuatro factores importantes que afectan el tipo de cambio: </a:t>
            </a:r>
          </a:p>
          <a:p>
            <a:pPr algn="l"/>
            <a:r>
              <a:rPr lang="es-MX" sz="1800" dirty="0">
                <a:latin typeface="Berkeley-Book"/>
              </a:rPr>
              <a:t>L</a:t>
            </a:r>
            <a:r>
              <a:rPr lang="es-MX" sz="1800" b="0" i="0" u="none" strike="noStrike" baseline="0" dirty="0">
                <a:latin typeface="Berkeley-Book"/>
              </a:rPr>
              <a:t>os niveles relativos de precio.</a:t>
            </a:r>
          </a:p>
          <a:p>
            <a:pPr algn="l"/>
            <a:r>
              <a:rPr lang="es-MX" sz="1800" dirty="0">
                <a:latin typeface="Berkeley-Book"/>
              </a:rPr>
              <a:t>L</a:t>
            </a:r>
            <a:r>
              <a:rPr lang="es-MX" sz="1800" b="0" i="0" u="none" strike="noStrike" baseline="0" dirty="0">
                <a:latin typeface="Berkeley-Book"/>
              </a:rPr>
              <a:t>os aranceles y las cuotas.</a:t>
            </a:r>
          </a:p>
          <a:p>
            <a:pPr algn="l"/>
            <a:r>
              <a:rPr lang="es-MX" sz="1800" dirty="0">
                <a:latin typeface="Berkeley-Book"/>
              </a:rPr>
              <a:t>L</a:t>
            </a:r>
            <a:r>
              <a:rPr lang="es-MX" sz="1800" b="0" i="0" u="none" strike="noStrike" baseline="0" dirty="0">
                <a:latin typeface="Berkeley-Book"/>
              </a:rPr>
              <a:t>as preferencias por bienes nacionales frente a bienes extranjeros. </a:t>
            </a:r>
          </a:p>
          <a:p>
            <a:pPr algn="l"/>
            <a:r>
              <a:rPr lang="es-MX" sz="1800" dirty="0">
                <a:latin typeface="Berkeley-Book"/>
              </a:rPr>
              <a:t>L</a:t>
            </a:r>
            <a:r>
              <a:rPr lang="es-MX" sz="1800" b="0" i="0" u="none" strike="noStrike" baseline="0" dirty="0">
                <a:latin typeface="Berkeley-Book"/>
              </a:rPr>
              <a:t>a productividad.</a:t>
            </a:r>
            <a:endParaRPr lang="es-MX" dirty="0"/>
          </a:p>
        </p:txBody>
      </p:sp>
      <p:sp>
        <p:nvSpPr>
          <p:cNvPr id="4" name="Marcador de número de diapositiva 3">
            <a:extLst>
              <a:ext uri="{FF2B5EF4-FFF2-40B4-BE49-F238E27FC236}">
                <a16:creationId xmlns:a16="http://schemas.microsoft.com/office/drawing/2014/main" id="{F4EB5B33-4465-7692-2CDF-995AA6CE45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spTree>
    <p:extLst>
      <p:ext uri="{BB962C8B-B14F-4D97-AF65-F5344CB8AC3E}">
        <p14:creationId xmlns:p14="http://schemas.microsoft.com/office/powerpoint/2010/main" val="124075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Unidad V. Finanzas Internacionales y Política Monetaria</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dirty="0"/>
              <a:t> </a:t>
            </a: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2000" dirty="0">
              <a:solidFill>
                <a:schemeClr val="accent2"/>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FDEB6375-2CEB-F279-3457-7CA13854DF8E}"/>
              </a:ext>
            </a:extLst>
          </p:cNvPr>
          <p:cNvSpPr>
            <a:spLocks noGrp="1"/>
          </p:cNvSpPr>
          <p:nvPr>
            <p:ph type="body" idx="1"/>
          </p:nvPr>
        </p:nvSpPr>
        <p:spPr>
          <a:xfrm>
            <a:off x="1099650" y="1110684"/>
            <a:ext cx="6996600" cy="1922100"/>
          </a:xfrm>
        </p:spPr>
        <p:txBody>
          <a:bodyPr/>
          <a:lstStyle/>
          <a:p>
            <a:pPr algn="just"/>
            <a:r>
              <a:rPr lang="es-MX" sz="1800" b="0" i="0" u="none" strike="noStrike" baseline="0" dirty="0">
                <a:latin typeface="Berkeley-Book"/>
              </a:rPr>
              <a:t>El razonamiento básico procede a lo largo de las siguientes líneas: cualquier cosa que incremente la demanda por bienes producidos en un país y que se negocien en relación con los bienes extranjeros tiende apreciar a la moneda nacional, porque los bienes nacionales continuarán vendiéndose bien aun cuando el valor de la moneda nacional sea más alto. </a:t>
            </a:r>
          </a:p>
          <a:p>
            <a:pPr algn="just"/>
            <a:r>
              <a:rPr lang="es-MX" sz="1800" b="0" i="0" u="none" strike="noStrike" baseline="0" dirty="0">
                <a:latin typeface="Berkeley-Book"/>
              </a:rPr>
              <a:t>De manera similar, cualquier cosa que incremente la demanda de bienes extranjeros en relación con los bienes nacionales tiende a depreciar la moneda nacional porque los bienes nacionales continuarán vendiéndose bien tan sólo si el valor de la moneda nacional es más bajo.</a:t>
            </a:r>
            <a:endParaRPr lang="es-MX" dirty="0"/>
          </a:p>
        </p:txBody>
      </p:sp>
      <p:sp>
        <p:nvSpPr>
          <p:cNvPr id="4" name="Marcador de número de diapositiva 3">
            <a:extLst>
              <a:ext uri="{FF2B5EF4-FFF2-40B4-BE49-F238E27FC236}">
                <a16:creationId xmlns:a16="http://schemas.microsoft.com/office/drawing/2014/main" id="{F250C005-B054-1D92-FEFA-C9476B2C6B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spTree>
    <p:extLst>
      <p:ext uri="{BB962C8B-B14F-4D97-AF65-F5344CB8AC3E}">
        <p14:creationId xmlns:p14="http://schemas.microsoft.com/office/powerpoint/2010/main" val="341403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BE245-A0CE-0DB4-29FC-1009692FA8BF}"/>
              </a:ext>
            </a:extLst>
          </p:cNvPr>
          <p:cNvSpPr>
            <a:spLocks noGrp="1"/>
          </p:cNvSpPr>
          <p:nvPr>
            <p:ph type="title"/>
          </p:nvPr>
        </p:nvSpPr>
        <p:spPr/>
        <p:txBody>
          <a:bodyPr/>
          <a:lstStyle/>
          <a:p>
            <a:r>
              <a:rPr lang="es-MX" dirty="0"/>
              <a:t>Los niveles de precios</a:t>
            </a:r>
          </a:p>
        </p:txBody>
      </p:sp>
      <p:sp>
        <p:nvSpPr>
          <p:cNvPr id="3" name="Marcador de texto 2">
            <a:extLst>
              <a:ext uri="{FF2B5EF4-FFF2-40B4-BE49-F238E27FC236}">
                <a16:creationId xmlns:a16="http://schemas.microsoft.com/office/drawing/2014/main" id="{E60A80B5-2ADA-EFED-8148-BCF612683DE2}"/>
              </a:ext>
            </a:extLst>
          </p:cNvPr>
          <p:cNvSpPr>
            <a:spLocks noGrp="1"/>
          </p:cNvSpPr>
          <p:nvPr>
            <p:ph type="body" idx="1"/>
          </p:nvPr>
        </p:nvSpPr>
        <p:spPr/>
        <p:txBody>
          <a:bodyPr/>
          <a:lstStyle/>
          <a:p>
            <a:pPr algn="l"/>
            <a:r>
              <a:rPr lang="es-MX" sz="1800" b="1" i="1" dirty="0">
                <a:latin typeface="Berkeley-BoldItalic"/>
              </a:rPr>
              <a:t>L</a:t>
            </a:r>
            <a:r>
              <a:rPr lang="es-MX" sz="1800" b="1" i="1" u="none" strike="noStrike" baseline="0" dirty="0">
                <a:latin typeface="Berkeley-BoldItalic"/>
              </a:rPr>
              <a:t>argo plazo, un incremento en el nivel de precios del país (en relación con el nivel de precios en el extranjero) ocasionará que su moneda se deprecie y una disminución en el nivel de precios relativos del país ocasionará que su moneda se aprecie.</a:t>
            </a:r>
            <a:endParaRPr lang="es-MX" dirty="0"/>
          </a:p>
        </p:txBody>
      </p:sp>
      <p:sp>
        <p:nvSpPr>
          <p:cNvPr id="4" name="Marcador de número de diapositiva 3">
            <a:extLst>
              <a:ext uri="{FF2B5EF4-FFF2-40B4-BE49-F238E27FC236}">
                <a16:creationId xmlns:a16="http://schemas.microsoft.com/office/drawing/2014/main" id="{3AD57FDB-1909-F946-6961-D88D54A0B3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spTree>
    <p:extLst>
      <p:ext uri="{BB962C8B-B14F-4D97-AF65-F5344CB8AC3E}">
        <p14:creationId xmlns:p14="http://schemas.microsoft.com/office/powerpoint/2010/main" val="254720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90C9C-736E-73F3-4122-B0D185A2669A}"/>
              </a:ext>
            </a:extLst>
          </p:cNvPr>
          <p:cNvSpPr>
            <a:spLocks noGrp="1"/>
          </p:cNvSpPr>
          <p:nvPr>
            <p:ph type="title"/>
          </p:nvPr>
        </p:nvSpPr>
        <p:spPr/>
        <p:txBody>
          <a:bodyPr/>
          <a:lstStyle/>
          <a:p>
            <a:r>
              <a:rPr lang="es-MX" dirty="0"/>
              <a:t>Las barreras comerciales</a:t>
            </a:r>
          </a:p>
        </p:txBody>
      </p:sp>
      <p:sp>
        <p:nvSpPr>
          <p:cNvPr id="3" name="Marcador de texto 2">
            <a:extLst>
              <a:ext uri="{FF2B5EF4-FFF2-40B4-BE49-F238E27FC236}">
                <a16:creationId xmlns:a16="http://schemas.microsoft.com/office/drawing/2014/main" id="{A5343088-7DC3-B8A8-E1ED-9BB73CA814A4}"/>
              </a:ext>
            </a:extLst>
          </p:cNvPr>
          <p:cNvSpPr>
            <a:spLocks noGrp="1"/>
          </p:cNvSpPr>
          <p:nvPr>
            <p:ph type="body" idx="1"/>
          </p:nvPr>
        </p:nvSpPr>
        <p:spPr/>
        <p:txBody>
          <a:bodyPr/>
          <a:lstStyle/>
          <a:p>
            <a:pPr algn="l"/>
            <a:r>
              <a:rPr lang="es-MX" sz="1800" b="0" i="0" u="none" strike="noStrike" baseline="0" dirty="0">
                <a:latin typeface="Berkeley-Book"/>
              </a:rPr>
              <a:t>Las barreras para el libre comercio tales como los </a:t>
            </a:r>
            <a:r>
              <a:rPr lang="es-MX" sz="1800" b="1" i="0" u="none" strike="noStrike" baseline="0" dirty="0">
                <a:latin typeface="Berkeley-Bold"/>
              </a:rPr>
              <a:t>aranceles </a:t>
            </a:r>
            <a:r>
              <a:rPr lang="es-MX" sz="1800" b="0" i="0" u="none" strike="noStrike" baseline="0" dirty="0">
                <a:latin typeface="Berkeley-Book"/>
              </a:rPr>
              <a:t>(impuestos sobre bienes importados) y las </a:t>
            </a:r>
            <a:r>
              <a:rPr lang="es-MX" sz="1800" b="1" i="0" u="none" strike="noStrike" baseline="0" dirty="0">
                <a:latin typeface="Berkeley-Bold"/>
              </a:rPr>
              <a:t>cuotas </a:t>
            </a:r>
            <a:r>
              <a:rPr lang="es-MX" sz="1800" b="0" i="0" u="none" strike="noStrike" baseline="0" dirty="0">
                <a:latin typeface="Berkeley-Book"/>
              </a:rPr>
              <a:t>(restricciones sobre la cantidad de bienes extranjeros que pueden importarse) afectan el tipo de cambio. Suponga que Estados Unidos incrementa sus aranceles o que impone una cuota más baja sobre el acero japonés. Estos incrementos en las barreras comerciales aumentan la demanda del acero estadounidense y el dólar tiende a apreciarse porque el acero estadounidense todavía se venderá bien aun con un valor más alto del dólar. </a:t>
            </a:r>
            <a:r>
              <a:rPr lang="es-MX" sz="1800" b="1" i="1" u="none" strike="noStrike" baseline="0" dirty="0">
                <a:latin typeface="Berkeley-BoldItalic"/>
              </a:rPr>
              <a:t>El incremento de las barreras comerciales ocasiona que la moneda de un país se aprecie a largo plazo.</a:t>
            </a:r>
            <a:endParaRPr lang="es-MX" dirty="0"/>
          </a:p>
        </p:txBody>
      </p:sp>
      <p:sp>
        <p:nvSpPr>
          <p:cNvPr id="4" name="Marcador de número de diapositiva 3">
            <a:extLst>
              <a:ext uri="{FF2B5EF4-FFF2-40B4-BE49-F238E27FC236}">
                <a16:creationId xmlns:a16="http://schemas.microsoft.com/office/drawing/2014/main" id="{0A933DF8-4BD6-B053-46E1-A54AF0F2A9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spTree>
    <p:extLst>
      <p:ext uri="{BB962C8B-B14F-4D97-AF65-F5344CB8AC3E}">
        <p14:creationId xmlns:p14="http://schemas.microsoft.com/office/powerpoint/2010/main" val="1811615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759B4E-20FB-6308-D09D-455A9D3ABFF1}"/>
              </a:ext>
            </a:extLst>
          </p:cNvPr>
          <p:cNvSpPr>
            <a:spLocks noGrp="1"/>
          </p:cNvSpPr>
          <p:nvPr>
            <p:ph type="title"/>
          </p:nvPr>
        </p:nvSpPr>
        <p:spPr/>
        <p:txBody>
          <a:bodyPr/>
          <a:lstStyle/>
          <a:p>
            <a:r>
              <a:rPr lang="es-MX" sz="1800" b="0" i="0" u="none" strike="noStrike" baseline="0" dirty="0">
                <a:latin typeface="ThrohandInk-Roman"/>
              </a:rPr>
              <a:t>Preferencias por bienes nacionales frente a bienes extranjeros.</a:t>
            </a:r>
            <a:endParaRPr lang="es-MX" dirty="0"/>
          </a:p>
        </p:txBody>
      </p:sp>
      <p:sp>
        <p:nvSpPr>
          <p:cNvPr id="3" name="Marcador de texto 2">
            <a:extLst>
              <a:ext uri="{FF2B5EF4-FFF2-40B4-BE49-F238E27FC236}">
                <a16:creationId xmlns:a16="http://schemas.microsoft.com/office/drawing/2014/main" id="{EE74C074-98C6-B8A8-D1F9-CDC5F11FC732}"/>
              </a:ext>
            </a:extLst>
          </p:cNvPr>
          <p:cNvSpPr>
            <a:spLocks noGrp="1"/>
          </p:cNvSpPr>
          <p:nvPr>
            <p:ph type="body" idx="1"/>
          </p:nvPr>
        </p:nvSpPr>
        <p:spPr/>
        <p:txBody>
          <a:bodyPr/>
          <a:lstStyle/>
          <a:p>
            <a:pPr algn="l"/>
            <a:r>
              <a:rPr lang="es-MX" sz="1800" b="1" i="1" u="none" strike="noStrike" baseline="0" dirty="0">
                <a:latin typeface="Berkeley-BoldItalic"/>
              </a:rPr>
              <a:t>La demanda creciente por las exportaciones de un país ocasiona que su moneda se aprecie a largo plazo; de manera opuesta, la demanda creciente por las importaciones ocasiona que la moneda nacional se deprecie.</a:t>
            </a:r>
            <a:endParaRPr lang="es-MX" dirty="0"/>
          </a:p>
        </p:txBody>
      </p:sp>
      <p:sp>
        <p:nvSpPr>
          <p:cNvPr id="4" name="Marcador de número de diapositiva 3">
            <a:extLst>
              <a:ext uri="{FF2B5EF4-FFF2-40B4-BE49-F238E27FC236}">
                <a16:creationId xmlns:a16="http://schemas.microsoft.com/office/drawing/2014/main" id="{5567477A-F1A7-69B8-9629-A26E04EF14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spTree>
    <p:extLst>
      <p:ext uri="{BB962C8B-B14F-4D97-AF65-F5344CB8AC3E}">
        <p14:creationId xmlns:p14="http://schemas.microsoft.com/office/powerpoint/2010/main" val="2948533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E63EC-2540-1E24-3D0C-0D02DCB7AC94}"/>
              </a:ext>
            </a:extLst>
          </p:cNvPr>
          <p:cNvSpPr>
            <a:spLocks noGrp="1"/>
          </p:cNvSpPr>
          <p:nvPr>
            <p:ph type="title"/>
          </p:nvPr>
        </p:nvSpPr>
        <p:spPr/>
        <p:txBody>
          <a:bodyPr/>
          <a:lstStyle/>
          <a:p>
            <a:r>
              <a:rPr lang="es-MX" dirty="0"/>
              <a:t>Productividad</a:t>
            </a:r>
          </a:p>
        </p:txBody>
      </p:sp>
      <p:sp>
        <p:nvSpPr>
          <p:cNvPr id="3" name="Marcador de texto 2">
            <a:extLst>
              <a:ext uri="{FF2B5EF4-FFF2-40B4-BE49-F238E27FC236}">
                <a16:creationId xmlns:a16="http://schemas.microsoft.com/office/drawing/2014/main" id="{6F2A0FDA-404F-C42B-C50B-C5E5A7F1B366}"/>
              </a:ext>
            </a:extLst>
          </p:cNvPr>
          <p:cNvSpPr>
            <a:spLocks noGrp="1"/>
          </p:cNvSpPr>
          <p:nvPr>
            <p:ph type="body" idx="1"/>
          </p:nvPr>
        </p:nvSpPr>
        <p:spPr/>
        <p:txBody>
          <a:bodyPr/>
          <a:lstStyle/>
          <a:p>
            <a:pPr algn="l"/>
            <a:r>
              <a:rPr lang="es-MX" sz="1800" b="0" i="0" u="none" strike="noStrike" baseline="0" dirty="0">
                <a:latin typeface="Berkeley-Book"/>
              </a:rPr>
              <a:t>Así, una productividad más alta está asociada con un descenso en el precio de los bienes nacionalmente producidos y comercializados en relación con los bienes extranjeros. </a:t>
            </a:r>
          </a:p>
          <a:p>
            <a:pPr algn="l"/>
            <a:r>
              <a:rPr lang="es-MX" sz="1800" b="0" i="0" u="none" strike="noStrike" baseline="0" dirty="0">
                <a:latin typeface="Berkeley-Book"/>
              </a:rPr>
              <a:t>Como resultado de ello, la demanda de los bienes nacionales aumenta y la moneda nacional tiende a </a:t>
            </a:r>
            <a:r>
              <a:rPr lang="es-MX" sz="1800" b="1" i="0" u="none" strike="noStrike" baseline="0" dirty="0">
                <a:latin typeface="Berkeley-Book"/>
              </a:rPr>
              <a:t>apreciarse</a:t>
            </a:r>
            <a:r>
              <a:rPr lang="es-MX" sz="1800" b="0" i="0" u="none" strike="noStrike" baseline="0" dirty="0">
                <a:latin typeface="Berkeley-Book"/>
              </a:rPr>
              <a:t>. Sin embargo, si la productividad de un país se queda atrás en relación con la de otros países, sus bienes transables se vuelven relativamente más costosos y la moneda tiende a depreciarse. </a:t>
            </a:r>
            <a:r>
              <a:rPr lang="es-MX" sz="1800" b="1" i="1" u="none" strike="noStrike" baseline="0" dirty="0">
                <a:latin typeface="Berkeley-BoldItalic"/>
              </a:rPr>
              <a:t>A largo plazo, conforme un país se vuelve más productivo en relación con otros, su moneda se aprecia</a:t>
            </a:r>
            <a:r>
              <a:rPr lang="es-MX" sz="1800" b="0" i="0" u="none" strike="noStrike" baseline="0" dirty="0">
                <a:latin typeface="Berkeley-Book"/>
              </a:rPr>
              <a:t>.</a:t>
            </a:r>
            <a:endParaRPr lang="es-MX" dirty="0"/>
          </a:p>
        </p:txBody>
      </p:sp>
      <p:sp>
        <p:nvSpPr>
          <p:cNvPr id="4" name="Marcador de número de diapositiva 3">
            <a:extLst>
              <a:ext uri="{FF2B5EF4-FFF2-40B4-BE49-F238E27FC236}">
                <a16:creationId xmlns:a16="http://schemas.microsoft.com/office/drawing/2014/main" id="{56C1CE58-2FDB-9AC8-1308-F17C59E585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spTree>
    <p:extLst>
      <p:ext uri="{BB962C8B-B14F-4D97-AF65-F5344CB8AC3E}">
        <p14:creationId xmlns:p14="http://schemas.microsoft.com/office/powerpoint/2010/main" val="4146182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D6597-B456-B490-61A3-484C2F4C6EEE}"/>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96680E48-1558-0CE7-C12C-3D3E40892DA5}"/>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10F33E8D-52E0-DA75-29AF-B7CDED752C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25</a:t>
            </a:fld>
            <a:endParaRPr lang="es-MX"/>
          </a:p>
        </p:txBody>
      </p:sp>
      <p:pic>
        <p:nvPicPr>
          <p:cNvPr id="6" name="Imagen 5">
            <a:extLst>
              <a:ext uri="{FF2B5EF4-FFF2-40B4-BE49-F238E27FC236}">
                <a16:creationId xmlns:a16="http://schemas.microsoft.com/office/drawing/2014/main" id="{8DC39083-3570-587D-C283-4EAD56A30532}"/>
              </a:ext>
            </a:extLst>
          </p:cNvPr>
          <p:cNvPicPr>
            <a:picLocks noChangeAspect="1"/>
          </p:cNvPicPr>
          <p:nvPr/>
        </p:nvPicPr>
        <p:blipFill>
          <a:blip r:embed="rId2"/>
          <a:stretch>
            <a:fillRect/>
          </a:stretch>
        </p:blipFill>
        <p:spPr>
          <a:xfrm>
            <a:off x="836726" y="370100"/>
            <a:ext cx="7207624" cy="4043082"/>
          </a:xfrm>
          <a:prstGeom prst="rect">
            <a:avLst/>
          </a:prstGeom>
        </p:spPr>
      </p:pic>
    </p:spTree>
    <p:extLst>
      <p:ext uri="{BB962C8B-B14F-4D97-AF65-F5344CB8AC3E}">
        <p14:creationId xmlns:p14="http://schemas.microsoft.com/office/powerpoint/2010/main" val="177897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47CBC31-29FB-8970-4734-0D095F90073C}"/>
              </a:ext>
            </a:extLst>
          </p:cNvPr>
          <p:cNvSpPr>
            <a:spLocks noGrp="1"/>
          </p:cNvSpPr>
          <p:nvPr>
            <p:ph type="ctrTitle"/>
          </p:nvPr>
        </p:nvSpPr>
        <p:spPr/>
        <p:txBody>
          <a:bodyPr/>
          <a:lstStyle/>
          <a:p>
            <a:r>
              <a:rPr lang="es-MX" dirty="0"/>
              <a:t>Tipos de cambio en el corto plazo</a:t>
            </a:r>
          </a:p>
        </p:txBody>
      </p:sp>
      <p:sp>
        <p:nvSpPr>
          <p:cNvPr id="6" name="Subtítulo 5">
            <a:extLst>
              <a:ext uri="{FF2B5EF4-FFF2-40B4-BE49-F238E27FC236}">
                <a16:creationId xmlns:a16="http://schemas.microsoft.com/office/drawing/2014/main" id="{8FCCDEC4-E591-8B87-12B7-6B408B6C396D}"/>
              </a:ext>
            </a:extLst>
          </p:cNvPr>
          <p:cNvSpPr>
            <a:spLocks noGrp="1"/>
          </p:cNvSpPr>
          <p:nvPr>
            <p:ph type="subTitle" idx="1"/>
          </p:nvPr>
        </p:nvSpPr>
        <p:spPr/>
        <p:txBody>
          <a:bodyPr/>
          <a:lstStyle/>
          <a:p>
            <a:endParaRPr lang="es-MX"/>
          </a:p>
        </p:txBody>
      </p:sp>
      <p:sp>
        <p:nvSpPr>
          <p:cNvPr id="4" name="Marcador de número de diapositiva 3">
            <a:extLst>
              <a:ext uri="{FF2B5EF4-FFF2-40B4-BE49-F238E27FC236}">
                <a16:creationId xmlns:a16="http://schemas.microsoft.com/office/drawing/2014/main" id="{16B82D5F-C8C3-C0E9-AEBF-35DCAC8B9F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p:spTree>
    <p:extLst>
      <p:ext uri="{BB962C8B-B14F-4D97-AF65-F5344CB8AC3E}">
        <p14:creationId xmlns:p14="http://schemas.microsoft.com/office/powerpoint/2010/main" val="3289690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CDB53F9-A55F-AFC8-3A55-6C7F2F0F04D3}"/>
              </a:ext>
            </a:extLst>
          </p:cNvPr>
          <p:cNvSpPr>
            <a:spLocks noGrp="1"/>
          </p:cNvSpPr>
          <p:nvPr>
            <p:ph type="body" idx="1"/>
          </p:nvPr>
        </p:nvSpPr>
        <p:spPr>
          <a:xfrm>
            <a:off x="1073700" y="847448"/>
            <a:ext cx="6996600" cy="1922100"/>
          </a:xfrm>
        </p:spPr>
        <p:txBody>
          <a:bodyPr/>
          <a:lstStyle/>
          <a:p>
            <a:pPr algn="l"/>
            <a:r>
              <a:rPr lang="es-MX" sz="1800" b="0" i="0" u="none" strike="noStrike" baseline="0" dirty="0">
                <a:latin typeface="Berkeley-Book"/>
              </a:rPr>
              <a:t>La clave para entender el comportamiento a corto plazo de los tipos de cambio es reconocer que un tipo de cambio es el precio de activos nacionales (depósitos bancarios, bonos, acciones de renta variable, etcétera, denominados en la moneda nacional) en términos de activos extranje</a:t>
            </a:r>
            <a:r>
              <a:rPr lang="es-MX" sz="1800" dirty="0">
                <a:latin typeface="Berkeley-Book"/>
              </a:rPr>
              <a:t>ros </a:t>
            </a:r>
            <a:r>
              <a:rPr lang="es-MX" sz="1800" b="0" i="0" u="none" strike="noStrike" baseline="0" dirty="0">
                <a:latin typeface="Berkeley-Book"/>
              </a:rPr>
              <a:t>(activos similares denominados en la moneda extranjera). </a:t>
            </a:r>
          </a:p>
          <a:p>
            <a:pPr algn="l"/>
            <a:r>
              <a:rPr lang="es-MX" sz="1800" b="0" i="0" u="none" strike="noStrike" baseline="0" dirty="0">
                <a:latin typeface="Berkeley-Book"/>
              </a:rPr>
              <a:t>Puesto que el tipo de cambio es el precio de un activo en términos de otro, la forma natural de investigar la determinación a corto plazo de los tipos de cambio es usando un enfoque de mercado de activos que se base firmemente en la teoría de la demanda de activos</a:t>
            </a:r>
            <a:endParaRPr lang="es-MX" dirty="0"/>
          </a:p>
        </p:txBody>
      </p:sp>
      <p:sp>
        <p:nvSpPr>
          <p:cNvPr id="4" name="Marcador de número de diapositiva 3">
            <a:extLst>
              <a:ext uri="{FF2B5EF4-FFF2-40B4-BE49-F238E27FC236}">
                <a16:creationId xmlns:a16="http://schemas.microsoft.com/office/drawing/2014/main" id="{B209A182-D6FD-64FF-CECB-2129E63AA0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spTree>
    <p:extLst>
      <p:ext uri="{BB962C8B-B14F-4D97-AF65-F5344CB8AC3E}">
        <p14:creationId xmlns:p14="http://schemas.microsoft.com/office/powerpoint/2010/main" val="910323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104D2A-1D66-128C-C874-72584A103874}"/>
              </a:ext>
            </a:extLst>
          </p:cNvPr>
          <p:cNvSpPr>
            <a:spLocks noGrp="1"/>
          </p:cNvSpPr>
          <p:nvPr>
            <p:ph type="title"/>
          </p:nvPr>
        </p:nvSpPr>
        <p:spPr/>
        <p:txBody>
          <a:bodyPr/>
          <a:lstStyle/>
          <a:p>
            <a:r>
              <a:rPr lang="es-MX" sz="1800" b="0" i="0" u="none" strike="noStrike" baseline="0" dirty="0">
                <a:latin typeface="ThrohandInk-Roman"/>
              </a:rPr>
              <a:t>Comparación de rendimientos esperados sobre activos</a:t>
            </a:r>
            <a:br>
              <a:rPr lang="es-MX" sz="1800" b="0" i="0" u="none" strike="noStrike" baseline="0" dirty="0">
                <a:latin typeface="ThrohandInk-Roman"/>
              </a:rPr>
            </a:br>
            <a:r>
              <a:rPr lang="es-MX" sz="1800" b="0" i="0" u="none" strike="noStrike" baseline="0" dirty="0">
                <a:latin typeface="ThrohandInk-Roman"/>
              </a:rPr>
              <a:t>nacionales y extranjeros</a:t>
            </a:r>
            <a:endParaRPr lang="es-MX" dirty="0"/>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874013F7-5E99-5381-8986-2A1474E380EC}"/>
                  </a:ext>
                </a:extLst>
              </p:cNvPr>
              <p:cNvSpPr>
                <a:spLocks noGrp="1"/>
              </p:cNvSpPr>
              <p:nvPr>
                <p:ph type="body" idx="1"/>
              </p:nvPr>
            </p:nvSpPr>
            <p:spPr/>
            <p:txBody>
              <a:bodyPr/>
              <a:lstStyle/>
              <a:p>
                <a:pPr algn="l"/>
                <a:r>
                  <a:rPr lang="es-MX" sz="1800" b="0" i="0" u="none" strike="noStrike" baseline="0" dirty="0">
                    <a:latin typeface="Berkeley-Book"/>
                  </a:rPr>
                  <a:t>La teoría de la demanda de los activos indica que el factor más importante que afecta la demanda de los activos nacionales (dólares) y de los activos extranjeros (euros) es el rendimiento esperado sobre estos activos entre sí. </a:t>
                </a:r>
              </a:p>
              <a:p>
                <a:pPr algn="l"/>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𝑅</m:t>
                        </m:r>
                      </m:e>
                      <m:sup>
                        <m:r>
                          <a:rPr lang="es-MX" b="0" i="1" smtClean="0">
                            <a:latin typeface="Cambria Math" panose="02040503050406030204" pitchFamily="18" charset="0"/>
                          </a:rPr>
                          <m:t>𝐷</m:t>
                        </m:r>
                      </m:sup>
                    </m:sSup>
                    <m:r>
                      <a:rPr lang="es-MX" b="0" i="1" smtClean="0">
                        <a:latin typeface="Cambria Math" panose="02040503050406030204" pitchFamily="18" charset="0"/>
                      </a:rPr>
                      <m:t>𝑒𝑛</m:t>
                    </m:r>
                    <m:r>
                      <a:rPr lang="es-MX" b="0" i="1" smtClean="0">
                        <a:latin typeface="Cambria Math" panose="02040503050406030204" pitchFamily="18" charset="0"/>
                      </a:rPr>
                      <m:t> </m:t>
                    </m:r>
                    <m:r>
                      <a:rPr lang="es-MX" b="0" i="1" smtClean="0">
                        <a:latin typeface="Cambria Math" panose="02040503050406030204" pitchFamily="18" charset="0"/>
                      </a:rPr>
                      <m:t>𝑡</m:t>
                    </m:r>
                    <m:r>
                      <a:rPr lang="es-MX" b="0" i="1" smtClean="0">
                        <a:latin typeface="Cambria Math" panose="02040503050406030204" pitchFamily="18" charset="0"/>
                      </a:rPr>
                      <m:t>é</m:t>
                    </m:r>
                    <m:r>
                      <a:rPr lang="es-MX" b="0" i="1" smtClean="0">
                        <a:latin typeface="Cambria Math" panose="02040503050406030204" pitchFamily="18" charset="0"/>
                      </a:rPr>
                      <m:t>𝑟𝑚𝑖𝑛𝑜𝑠</m:t>
                    </m:r>
                    <m:r>
                      <a:rPr lang="es-MX" b="0" i="1" smtClean="0">
                        <a:latin typeface="Cambria Math" panose="02040503050406030204" pitchFamily="18" charset="0"/>
                      </a:rPr>
                      <m:t> </m:t>
                    </m:r>
                    <m:r>
                      <a:rPr lang="es-MX" b="0" i="1" smtClean="0">
                        <a:latin typeface="Cambria Math" panose="02040503050406030204" pitchFamily="18" charset="0"/>
                      </a:rPr>
                      <m:t>𝑑𝑒</m:t>
                    </m:r>
                    <m:r>
                      <a:rPr lang="es-MX" b="0" i="1" smtClean="0">
                        <a:latin typeface="Cambria Math" panose="02040503050406030204" pitchFamily="18" charset="0"/>
                      </a:rPr>
                      <m:t> </m:t>
                    </m:r>
                    <m:r>
                      <a:rPr lang="es-MX" b="0" i="1" smtClean="0">
                        <a:latin typeface="Cambria Math" panose="02040503050406030204" pitchFamily="18" charset="0"/>
                      </a:rPr>
                      <m:t>𝑀𝑋𝑁</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𝑖</m:t>
                        </m:r>
                      </m:e>
                      <m:sup>
                        <m:r>
                          <a:rPr lang="es-MX" b="0" i="1" smtClean="0">
                            <a:latin typeface="Cambria Math" panose="02040503050406030204" pitchFamily="18" charset="0"/>
                          </a:rPr>
                          <m:t>𝐷</m:t>
                        </m:r>
                      </m:sup>
                    </m:sSup>
                    <m:r>
                      <a:rPr lang="es-MX" b="0" i="1" smtClean="0">
                        <a:latin typeface="Cambria Math" panose="02040503050406030204" pitchFamily="18" charset="0"/>
                      </a:rPr>
                      <m:t>+</m:t>
                    </m:r>
                    <m:f>
                      <m:fPr>
                        <m:ctrlPr>
                          <a:rPr lang="es-MX" b="0" i="1" smtClean="0">
                            <a:latin typeface="Cambria Math" panose="02040503050406030204" pitchFamily="18" charset="0"/>
                          </a:rPr>
                        </m:ctrlPr>
                      </m:fPr>
                      <m:num>
                        <m:sSubSup>
                          <m:sSubSupPr>
                            <m:ctrlPr>
                              <a:rPr lang="es-MX" b="0" i="1" smtClean="0">
                                <a:latin typeface="Cambria Math" panose="02040503050406030204" pitchFamily="18" charset="0"/>
                              </a:rPr>
                            </m:ctrlPr>
                          </m:sSubSupPr>
                          <m:e>
                            <m:r>
                              <a:rPr lang="es-MX" b="0" i="1" smtClean="0">
                                <a:latin typeface="Cambria Math" panose="02040503050406030204" pitchFamily="18" charset="0"/>
                              </a:rPr>
                              <m:t>𝐸</m:t>
                            </m:r>
                          </m:e>
                          <m:sub>
                            <m:r>
                              <a:rPr lang="es-MX" b="0" i="1" smtClean="0">
                                <a:latin typeface="Cambria Math" panose="02040503050406030204" pitchFamily="18" charset="0"/>
                              </a:rPr>
                              <m:t>𝑡</m:t>
                            </m:r>
                            <m:r>
                              <a:rPr lang="es-MX" b="0" i="1" smtClean="0">
                                <a:latin typeface="Cambria Math" panose="02040503050406030204" pitchFamily="18" charset="0"/>
                              </a:rPr>
                              <m:t>+1</m:t>
                            </m:r>
                          </m:sub>
                          <m:sup>
                            <m:r>
                              <a:rPr lang="es-MX" b="0" i="1" smtClean="0">
                                <a:latin typeface="Cambria Math" panose="02040503050406030204" pitchFamily="18" charset="0"/>
                              </a:rPr>
                              <m:t>𝑒</m:t>
                            </m:r>
                          </m:sup>
                        </m:sSubSup>
                      </m:num>
                      <m:den>
                        <m:sSub>
                          <m:sSubPr>
                            <m:ctrlPr>
                              <a:rPr lang="es-MX" b="0" i="1" smtClean="0">
                                <a:latin typeface="Cambria Math" panose="02040503050406030204" pitchFamily="18" charset="0"/>
                              </a:rPr>
                            </m:ctrlPr>
                          </m:sSubPr>
                          <m:e>
                            <m:r>
                              <a:rPr lang="es-MX" b="0" i="1" smtClean="0">
                                <a:latin typeface="Cambria Math" panose="02040503050406030204" pitchFamily="18" charset="0"/>
                              </a:rPr>
                              <m:t>𝐸</m:t>
                            </m:r>
                          </m:e>
                          <m:sub>
                            <m:r>
                              <a:rPr lang="es-MX" b="0" i="1" smtClean="0">
                                <a:latin typeface="Cambria Math" panose="02040503050406030204" pitchFamily="18" charset="0"/>
                              </a:rPr>
                              <m:t>𝑡</m:t>
                            </m:r>
                          </m:sub>
                        </m:sSub>
                      </m:den>
                    </m:f>
                  </m:oMath>
                </a14:m>
                <a:endParaRPr lang="es-MX" dirty="0"/>
              </a:p>
              <a:p>
                <a:pPr algn="l"/>
                <a:r>
                  <a:rPr lang="es-MX" dirty="0"/>
                  <a:t>Donde </a:t>
                </a:r>
                <a14:m>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𝐸</m:t>
                        </m:r>
                      </m:e>
                      <m:sub>
                        <m:r>
                          <a:rPr lang="es-MX" b="0" i="1" smtClean="0">
                            <a:latin typeface="Cambria Math" panose="02040503050406030204" pitchFamily="18" charset="0"/>
                          </a:rPr>
                          <m:t>𝑡</m:t>
                        </m:r>
                      </m:sub>
                    </m:sSub>
                  </m:oMath>
                </a14:m>
                <a:r>
                  <a:rPr lang="es-MX" dirty="0"/>
                  <a:t> es el tipo de cambio spot</a:t>
                </a:r>
              </a:p>
              <a:p>
                <a:pPr algn="l"/>
                <a14:m>
                  <m:oMath xmlns:m="http://schemas.openxmlformats.org/officeDocument/2006/math">
                    <m:sSubSup>
                      <m:sSubSupPr>
                        <m:ctrlPr>
                          <a:rPr lang="es-MX" i="1" smtClean="0">
                            <a:latin typeface="Cambria Math" panose="02040503050406030204" pitchFamily="18" charset="0"/>
                          </a:rPr>
                        </m:ctrlPr>
                      </m:sSubSupPr>
                      <m:e>
                        <m:r>
                          <a:rPr lang="es-MX" b="0" i="1" smtClean="0">
                            <a:latin typeface="Cambria Math" panose="02040503050406030204" pitchFamily="18" charset="0"/>
                          </a:rPr>
                          <m:t>𝐸</m:t>
                        </m:r>
                      </m:e>
                      <m:sub>
                        <m:r>
                          <a:rPr lang="es-MX" b="0" i="1" smtClean="0">
                            <a:latin typeface="Cambria Math" panose="02040503050406030204" pitchFamily="18" charset="0"/>
                          </a:rPr>
                          <m:t>𝑡</m:t>
                        </m:r>
                        <m:r>
                          <a:rPr lang="es-MX" b="0" i="1" smtClean="0">
                            <a:latin typeface="Cambria Math" panose="02040503050406030204" pitchFamily="18" charset="0"/>
                          </a:rPr>
                          <m:t>+1</m:t>
                        </m:r>
                      </m:sub>
                      <m:sup>
                        <m:r>
                          <a:rPr lang="es-MX" b="0" i="1" smtClean="0">
                            <a:latin typeface="Cambria Math" panose="02040503050406030204" pitchFamily="18" charset="0"/>
                          </a:rPr>
                          <m:t>𝑒</m:t>
                        </m:r>
                      </m:sup>
                    </m:sSubSup>
                  </m:oMath>
                </a14:m>
                <a:r>
                  <a:rPr lang="es-MX" dirty="0"/>
                  <a:t> Es el tipo de cambio esperado en el siguiente periodo.</a:t>
                </a:r>
              </a:p>
              <a:p>
                <a:pPr algn="l"/>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𝑅</m:t>
                        </m:r>
                      </m:e>
                      <m:sup>
                        <m:r>
                          <a:rPr lang="es-MX" b="0" i="1" smtClean="0">
                            <a:latin typeface="Cambria Math" panose="02040503050406030204" pitchFamily="18" charset="0"/>
                          </a:rPr>
                          <m:t>𝐷</m:t>
                        </m:r>
                      </m:sup>
                    </m:sSup>
                  </m:oMath>
                </a14:m>
                <a:r>
                  <a:rPr lang="es-MX" dirty="0"/>
                  <a:t>es el rendimiento esperado de la moneda extranjera</a:t>
                </a:r>
              </a:p>
            </p:txBody>
          </p:sp>
        </mc:Choice>
        <mc:Fallback xmlns="">
          <p:sp>
            <p:nvSpPr>
              <p:cNvPr id="3" name="Marcador de texto 2">
                <a:extLst>
                  <a:ext uri="{FF2B5EF4-FFF2-40B4-BE49-F238E27FC236}">
                    <a16:creationId xmlns:a16="http://schemas.microsoft.com/office/drawing/2014/main" id="{874013F7-5E99-5381-8986-2A1474E380EC}"/>
                  </a:ext>
                </a:extLst>
              </p:cNvPr>
              <p:cNvSpPr>
                <a:spLocks noGrp="1" noRot="1" noChangeAspect="1" noMove="1" noResize="1" noEditPoints="1" noAdjustHandles="1" noChangeArrowheads="1" noChangeShapeType="1" noTextEdit="1"/>
              </p:cNvSpPr>
              <p:nvPr>
                <p:ph type="body" idx="1"/>
              </p:nvPr>
            </p:nvSpPr>
            <p:spPr>
              <a:blipFill>
                <a:blip r:embed="rId2"/>
                <a:stretch>
                  <a:fillRect b="-64127"/>
                </a:stretch>
              </a:blipFill>
            </p:spPr>
            <p:txBody>
              <a:bodyPr/>
              <a:lstStyle/>
              <a:p>
                <a:r>
                  <a:rPr lang="es-MX">
                    <a:noFill/>
                  </a:rPr>
                  <a:t> </a:t>
                </a:r>
              </a:p>
            </p:txBody>
          </p:sp>
        </mc:Fallback>
      </mc:AlternateContent>
      <p:sp>
        <p:nvSpPr>
          <p:cNvPr id="4" name="Marcador de número de diapositiva 3">
            <a:extLst>
              <a:ext uri="{FF2B5EF4-FFF2-40B4-BE49-F238E27FC236}">
                <a16:creationId xmlns:a16="http://schemas.microsoft.com/office/drawing/2014/main" id="{6FDCCBDB-8518-924B-76E5-0371B8E4E7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a:p>
        </p:txBody>
      </p:sp>
    </p:spTree>
    <p:extLst>
      <p:ext uri="{BB962C8B-B14F-4D97-AF65-F5344CB8AC3E}">
        <p14:creationId xmlns:p14="http://schemas.microsoft.com/office/powerpoint/2010/main" val="1370460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96F2E-4E9A-9D19-57EE-A260058B4ABB}"/>
              </a:ext>
            </a:extLst>
          </p:cNvPr>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62B3B4F7-0EA3-4BBA-26A7-DC132537F532}"/>
                  </a:ext>
                </a:extLst>
              </p:cNvPr>
              <p:cNvSpPr>
                <a:spLocks noGrp="1"/>
              </p:cNvSpPr>
              <p:nvPr>
                <p:ph type="body" idx="1"/>
              </p:nvPr>
            </p:nvSpPr>
            <p:spPr/>
            <p:txBody>
              <a:bodyPr/>
              <a:lstStyle/>
              <a:p>
                <a:r>
                  <a:rPr lang="es-MX" dirty="0"/>
                  <a:t>Sin embargo, un inversionista considerará el rendimiento esperado de los activos en moneda nacional, por ejemplo en pesos mexicanos. Así el rendimiento esperado de los activos en pesos, con respecto a activos en otras divisas será: </a:t>
                </a:r>
              </a:p>
              <a:p>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𝑅</m:t>
                        </m:r>
                      </m:e>
                      <m:sup>
                        <m:r>
                          <a:rPr lang="es-MX" b="0" i="1" smtClean="0">
                            <a:latin typeface="Cambria Math" panose="02040503050406030204" pitchFamily="18" charset="0"/>
                          </a:rPr>
                          <m:t>𝐷</m:t>
                        </m:r>
                      </m:sup>
                    </m:sSup>
                    <m:r>
                      <a:rPr lang="es-MX" b="0" i="1" smtClean="0">
                        <a:latin typeface="Cambria Math" panose="02040503050406030204" pitchFamily="18" charset="0"/>
                      </a:rPr>
                      <m:t>𝑟𝑒𝑙𝑎𝑡𝑖𝑣𝑜</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𝑖</m:t>
                        </m:r>
                      </m:e>
                      <m:sup>
                        <m:r>
                          <a:rPr lang="es-MX" b="0" i="1" smtClean="0">
                            <a:latin typeface="Cambria Math" panose="02040503050406030204" pitchFamily="18" charset="0"/>
                          </a:rPr>
                          <m:t>𝐷</m:t>
                        </m:r>
                      </m:sup>
                    </m:sSup>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𝑖</m:t>
                        </m:r>
                      </m:e>
                      <m:sup>
                        <m:r>
                          <a:rPr lang="es-MX" b="0" i="1" smtClean="0">
                            <a:latin typeface="Cambria Math" panose="02040503050406030204" pitchFamily="18" charset="0"/>
                          </a:rPr>
                          <m:t>𝐹</m:t>
                        </m:r>
                      </m:sup>
                    </m:sSup>
                    <m:r>
                      <a:rPr lang="es-MX" b="0" i="1" smtClean="0">
                        <a:latin typeface="Cambria Math" panose="02040503050406030204" pitchFamily="18" charset="0"/>
                      </a:rPr>
                      <m:t>+</m:t>
                    </m:r>
                    <m:f>
                      <m:fPr>
                        <m:ctrlPr>
                          <a:rPr lang="es-MX" b="0" i="1" smtClean="0">
                            <a:latin typeface="Cambria Math" panose="02040503050406030204" pitchFamily="18" charset="0"/>
                          </a:rPr>
                        </m:ctrlPr>
                      </m:fPr>
                      <m:num>
                        <m:sSubSup>
                          <m:sSubSupPr>
                            <m:ctrlPr>
                              <a:rPr lang="es-MX" b="0" i="1" smtClean="0">
                                <a:latin typeface="Cambria Math" panose="02040503050406030204" pitchFamily="18" charset="0"/>
                              </a:rPr>
                            </m:ctrlPr>
                          </m:sSubSupPr>
                          <m:e>
                            <m:r>
                              <a:rPr lang="es-MX" b="0" i="1" smtClean="0">
                                <a:latin typeface="Cambria Math" panose="02040503050406030204" pitchFamily="18" charset="0"/>
                              </a:rPr>
                              <m:t>𝐸</m:t>
                            </m:r>
                          </m:e>
                          <m:sub>
                            <m:r>
                              <a:rPr lang="es-MX" b="0" i="1" smtClean="0">
                                <a:latin typeface="Cambria Math" panose="02040503050406030204" pitchFamily="18" charset="0"/>
                              </a:rPr>
                              <m:t>𝑡</m:t>
                            </m:r>
                            <m:r>
                              <a:rPr lang="es-MX" b="0" i="1" smtClean="0">
                                <a:latin typeface="Cambria Math" panose="02040503050406030204" pitchFamily="18" charset="0"/>
                              </a:rPr>
                              <m:t>+1</m:t>
                            </m:r>
                          </m:sub>
                          <m:sup>
                            <m:r>
                              <a:rPr lang="es-MX" b="0" i="1" smtClean="0">
                                <a:latin typeface="Cambria Math" panose="02040503050406030204" pitchFamily="18" charset="0"/>
                              </a:rPr>
                              <m:t>𝑒</m:t>
                            </m:r>
                          </m:sup>
                        </m:sSubSup>
                      </m:num>
                      <m:den>
                        <m:sSub>
                          <m:sSubPr>
                            <m:ctrlPr>
                              <a:rPr lang="es-MX" b="0" i="1" smtClean="0">
                                <a:latin typeface="Cambria Math" panose="02040503050406030204" pitchFamily="18" charset="0"/>
                              </a:rPr>
                            </m:ctrlPr>
                          </m:sSubPr>
                          <m:e>
                            <m:r>
                              <a:rPr lang="es-MX" b="0" i="1" smtClean="0">
                                <a:latin typeface="Cambria Math" panose="02040503050406030204" pitchFamily="18" charset="0"/>
                              </a:rPr>
                              <m:t>𝐸</m:t>
                            </m:r>
                          </m:e>
                          <m:sub>
                            <m:r>
                              <a:rPr lang="es-MX" b="0" i="1" smtClean="0">
                                <a:latin typeface="Cambria Math" panose="02040503050406030204" pitchFamily="18" charset="0"/>
                              </a:rPr>
                              <m:t>𝑡</m:t>
                            </m:r>
                          </m:sub>
                        </m:sSub>
                      </m:den>
                    </m:f>
                  </m:oMath>
                </a14:m>
                <a:endParaRPr lang="es-MX" dirty="0"/>
              </a:p>
              <a:p>
                <a14:m>
                  <m:oMath xmlns:m="http://schemas.openxmlformats.org/officeDocument/2006/math">
                    <m:sSup>
                      <m:sSupPr>
                        <m:ctrlPr>
                          <a:rPr lang="es-MX" b="0" i="1" smtClean="0">
                            <a:latin typeface="Cambria Math" panose="02040503050406030204" pitchFamily="18" charset="0"/>
                          </a:rPr>
                        </m:ctrlPr>
                      </m:sSupPr>
                      <m:e>
                        <m:r>
                          <a:rPr lang="es-MX" b="0" i="1" smtClean="0">
                            <a:latin typeface="Cambria Math" panose="02040503050406030204" pitchFamily="18" charset="0"/>
                          </a:rPr>
                          <m:t>𝑖</m:t>
                        </m:r>
                      </m:e>
                      <m:sup>
                        <m:r>
                          <a:rPr lang="es-MX" b="0" i="1" smtClean="0">
                            <a:latin typeface="Cambria Math" panose="02040503050406030204" pitchFamily="18" charset="0"/>
                          </a:rPr>
                          <m:t>𝐹</m:t>
                        </m:r>
                      </m:sup>
                    </m:sSup>
                  </m:oMath>
                </a14:m>
                <a:r>
                  <a:rPr lang="es-MX" dirty="0"/>
                  <a:t> es el rendimiento esperado de los activos en pesos. </a:t>
                </a:r>
              </a:p>
            </p:txBody>
          </p:sp>
        </mc:Choice>
        <mc:Fallback xmlns="">
          <p:sp>
            <p:nvSpPr>
              <p:cNvPr id="3" name="Marcador de texto 2">
                <a:extLst>
                  <a:ext uri="{FF2B5EF4-FFF2-40B4-BE49-F238E27FC236}">
                    <a16:creationId xmlns:a16="http://schemas.microsoft.com/office/drawing/2014/main" id="{62B3B4F7-0EA3-4BBA-26A7-DC132537F532}"/>
                  </a:ext>
                </a:extLst>
              </p:cNvPr>
              <p:cNvSpPr>
                <a:spLocks noGrp="1" noRot="1" noChangeAspect="1" noMove="1" noResize="1" noEditPoints="1" noAdjustHandles="1" noChangeArrowheads="1" noChangeShapeType="1" noTextEdit="1"/>
              </p:cNvSpPr>
              <p:nvPr>
                <p:ph type="body" idx="1"/>
              </p:nvPr>
            </p:nvSpPr>
            <p:spPr>
              <a:blipFill>
                <a:blip r:embed="rId2"/>
                <a:stretch>
                  <a:fillRect b="-46667"/>
                </a:stretch>
              </a:blipFill>
            </p:spPr>
            <p:txBody>
              <a:bodyPr/>
              <a:lstStyle/>
              <a:p>
                <a:r>
                  <a:rPr lang="es-MX">
                    <a:noFill/>
                  </a:rPr>
                  <a:t> </a:t>
                </a:r>
              </a:p>
            </p:txBody>
          </p:sp>
        </mc:Fallback>
      </mc:AlternateContent>
      <p:sp>
        <p:nvSpPr>
          <p:cNvPr id="4" name="Marcador de número de diapositiva 3">
            <a:extLst>
              <a:ext uri="{FF2B5EF4-FFF2-40B4-BE49-F238E27FC236}">
                <a16:creationId xmlns:a16="http://schemas.microsoft.com/office/drawing/2014/main" id="{B5D0E5A7-8D0E-85E2-0D0C-43FF6254BE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a:p>
        </p:txBody>
      </p:sp>
    </p:spTree>
    <p:extLst>
      <p:ext uri="{BB962C8B-B14F-4D97-AF65-F5344CB8AC3E}">
        <p14:creationId xmlns:p14="http://schemas.microsoft.com/office/powerpoint/2010/main" val="229660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2F14483-B91E-2AFF-F1A0-FAE0618C77C2}"/>
              </a:ext>
            </a:extLst>
          </p:cNvPr>
          <p:cNvSpPr>
            <a:spLocks noGrp="1"/>
          </p:cNvSpPr>
          <p:nvPr>
            <p:ph type="ctrTitle"/>
          </p:nvPr>
        </p:nvSpPr>
        <p:spPr/>
        <p:txBody>
          <a:bodyPr/>
          <a:lstStyle/>
          <a:p>
            <a:r>
              <a:rPr lang="es-MX" dirty="0"/>
              <a:t>Mercado de divisas</a:t>
            </a:r>
          </a:p>
        </p:txBody>
      </p:sp>
      <p:sp>
        <p:nvSpPr>
          <p:cNvPr id="4" name="Marcador de número de diapositiva 3">
            <a:extLst>
              <a:ext uri="{FF2B5EF4-FFF2-40B4-BE49-F238E27FC236}">
                <a16:creationId xmlns:a16="http://schemas.microsoft.com/office/drawing/2014/main" id="{E19C8D98-D17A-7108-B966-3668BF619B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a:p>
        </p:txBody>
      </p:sp>
    </p:spTree>
    <p:extLst>
      <p:ext uri="{BB962C8B-B14F-4D97-AF65-F5344CB8AC3E}">
        <p14:creationId xmlns:p14="http://schemas.microsoft.com/office/powerpoint/2010/main" val="665148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F6842-C57F-7AA0-4E44-75A291AB4843}"/>
              </a:ext>
            </a:extLst>
          </p:cNvPr>
          <p:cNvSpPr>
            <a:spLocks noGrp="1"/>
          </p:cNvSpPr>
          <p:nvPr>
            <p:ph type="title"/>
          </p:nvPr>
        </p:nvSpPr>
        <p:spPr>
          <a:xfrm>
            <a:off x="1075850" y="163070"/>
            <a:ext cx="6996600" cy="715800"/>
          </a:xfrm>
        </p:spPr>
        <p:txBody>
          <a:bodyPr/>
          <a:lstStyle/>
          <a:p>
            <a:r>
              <a:rPr lang="es-MX" sz="1800" b="0" i="0" u="none" strike="noStrike" baseline="0" dirty="0">
                <a:latin typeface="ThrohandInk-Roman"/>
              </a:rPr>
              <a:t>Condición de la paridad del interés</a:t>
            </a:r>
            <a:endParaRPr lang="es-MX" dirty="0"/>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CF4D6ED-2116-F320-4E68-01CF6EBB5FF3}"/>
                  </a:ext>
                </a:extLst>
              </p:cNvPr>
              <p:cNvSpPr>
                <a:spLocks noGrp="1"/>
              </p:cNvSpPr>
              <p:nvPr>
                <p:ph type="body" idx="1"/>
              </p:nvPr>
            </p:nvSpPr>
            <p:spPr>
              <a:xfrm>
                <a:off x="1075850" y="1006775"/>
                <a:ext cx="6996600" cy="1922100"/>
              </a:xfrm>
            </p:spPr>
            <p:txBody>
              <a:bodyPr/>
              <a:lstStyle/>
              <a:p>
                <a14:m>
                  <m:oMath xmlns:m="http://schemas.openxmlformats.org/officeDocument/2006/math">
                    <m:sSup>
                      <m:sSupPr>
                        <m:ctrlPr>
                          <a:rPr lang="es-MX" b="0" i="1" smtClean="0">
                            <a:latin typeface="Cambria Math" panose="02040503050406030204" pitchFamily="18" charset="0"/>
                          </a:rPr>
                        </m:ctrlPr>
                      </m:sSupPr>
                      <m:e>
                        <m:r>
                          <a:rPr lang="es-MX" b="0" i="1" smtClean="0">
                            <a:latin typeface="Cambria Math" panose="02040503050406030204" pitchFamily="18" charset="0"/>
                          </a:rPr>
                          <m:t>𝑖</m:t>
                        </m:r>
                      </m:e>
                      <m:sup>
                        <m:r>
                          <a:rPr lang="es-MX" b="0" i="1" smtClean="0">
                            <a:latin typeface="Cambria Math" panose="02040503050406030204" pitchFamily="18" charset="0"/>
                          </a:rPr>
                          <m:t>𝐷</m:t>
                        </m:r>
                      </m:sup>
                    </m:sSup>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𝑖</m:t>
                        </m:r>
                      </m:e>
                      <m:sup>
                        <m:r>
                          <a:rPr lang="es-MX" b="0" i="1" smtClean="0">
                            <a:latin typeface="Cambria Math" panose="02040503050406030204" pitchFamily="18" charset="0"/>
                          </a:rPr>
                          <m:t>𝐹</m:t>
                        </m:r>
                      </m:sup>
                    </m:sSup>
                    <m:r>
                      <a:rPr lang="es-MX" b="0" i="1" smtClean="0">
                        <a:latin typeface="Cambria Math" panose="02040503050406030204" pitchFamily="18" charset="0"/>
                      </a:rPr>
                      <m:t>+</m:t>
                    </m:r>
                    <m:f>
                      <m:fPr>
                        <m:ctrlPr>
                          <a:rPr lang="es-MX" b="0" i="1" smtClean="0">
                            <a:latin typeface="Cambria Math" panose="02040503050406030204" pitchFamily="18" charset="0"/>
                          </a:rPr>
                        </m:ctrlPr>
                      </m:fPr>
                      <m:num>
                        <m:sSubSup>
                          <m:sSubSupPr>
                            <m:ctrlPr>
                              <a:rPr lang="es-MX" b="0" i="1" smtClean="0">
                                <a:latin typeface="Cambria Math" panose="02040503050406030204" pitchFamily="18" charset="0"/>
                              </a:rPr>
                            </m:ctrlPr>
                          </m:sSubSupPr>
                          <m:e>
                            <m:r>
                              <a:rPr lang="es-MX" b="0" i="1" smtClean="0">
                                <a:latin typeface="Cambria Math" panose="02040503050406030204" pitchFamily="18" charset="0"/>
                              </a:rPr>
                              <m:t>𝐸</m:t>
                            </m:r>
                          </m:e>
                          <m:sub>
                            <m:r>
                              <a:rPr lang="es-MX" b="0" i="1" smtClean="0">
                                <a:latin typeface="Cambria Math" panose="02040503050406030204" pitchFamily="18" charset="0"/>
                              </a:rPr>
                              <m:t>𝑡</m:t>
                            </m:r>
                            <m:r>
                              <a:rPr lang="es-MX" b="0" i="1" smtClean="0">
                                <a:latin typeface="Cambria Math" panose="02040503050406030204" pitchFamily="18" charset="0"/>
                              </a:rPr>
                              <m:t>+1</m:t>
                            </m:r>
                          </m:sub>
                          <m:sup>
                            <m:r>
                              <a:rPr lang="es-MX" b="0" i="1" smtClean="0">
                                <a:latin typeface="Cambria Math" panose="02040503050406030204" pitchFamily="18" charset="0"/>
                              </a:rPr>
                              <m:t>𝑒</m:t>
                            </m:r>
                          </m:sup>
                        </m:sSubSup>
                      </m:num>
                      <m:den>
                        <m:sSub>
                          <m:sSubPr>
                            <m:ctrlPr>
                              <a:rPr lang="es-MX" b="0" i="1" smtClean="0">
                                <a:latin typeface="Cambria Math" panose="02040503050406030204" pitchFamily="18" charset="0"/>
                              </a:rPr>
                            </m:ctrlPr>
                          </m:sSubPr>
                          <m:e>
                            <m:r>
                              <a:rPr lang="es-MX" b="0" i="1" smtClean="0">
                                <a:latin typeface="Cambria Math" panose="02040503050406030204" pitchFamily="18" charset="0"/>
                              </a:rPr>
                              <m:t>𝐸</m:t>
                            </m:r>
                          </m:e>
                          <m:sub>
                            <m:r>
                              <a:rPr lang="es-MX" b="0" i="1" smtClean="0">
                                <a:latin typeface="Cambria Math" panose="02040503050406030204" pitchFamily="18" charset="0"/>
                              </a:rPr>
                              <m:t>𝑡</m:t>
                            </m:r>
                          </m:sub>
                        </m:sSub>
                      </m:den>
                    </m:f>
                  </m:oMath>
                </a14:m>
                <a:endParaRPr lang="es-MX" dirty="0"/>
              </a:p>
              <a:p>
                <a:r>
                  <a:rPr lang="es-MX" dirty="0"/>
                  <a:t>Este paridad debe cumplirse para que las existencias actuales de activos se mantengan. </a:t>
                </a:r>
              </a:p>
              <a:p>
                <a:pPr algn="l"/>
                <a:r>
                  <a:rPr lang="es-MX" sz="1800" b="0" i="0" u="none" strike="noStrike" baseline="0" dirty="0">
                    <a:latin typeface="Berkeley-Book"/>
                  </a:rPr>
                  <a:t>Esta ecuación, que se denomina </a:t>
                </a:r>
                <a:r>
                  <a:rPr lang="es-MX" sz="1800" b="1" i="0" u="none" strike="noStrike" baseline="0" dirty="0">
                    <a:latin typeface="Berkeley-Bold"/>
                  </a:rPr>
                  <a:t>condición de la paridad del interés</a:t>
                </a:r>
                <a:r>
                  <a:rPr lang="es-MX" sz="1800" b="0" i="0" u="none" strike="noStrike" baseline="0" dirty="0">
                    <a:latin typeface="Berkeley-Book"/>
                  </a:rPr>
                  <a:t>, afirma que la tasa de interés nacional es igual a la tasa de interés extranjera menos la apreciación esperada de la moneda nacional. De manera equivalente, esta condición se plantea de una manera más intuitiva: la tasa de interés nacional es igual a la tasa de interés extranjera más la apreciación esperada de la moneda extranjera.</a:t>
                </a:r>
                <a:endParaRPr lang="es-MX" dirty="0"/>
              </a:p>
            </p:txBody>
          </p:sp>
        </mc:Choice>
        <mc:Fallback xmlns="">
          <p:sp>
            <p:nvSpPr>
              <p:cNvPr id="3" name="Marcador de texto 2">
                <a:extLst>
                  <a:ext uri="{FF2B5EF4-FFF2-40B4-BE49-F238E27FC236}">
                    <a16:creationId xmlns:a16="http://schemas.microsoft.com/office/drawing/2014/main" id="{1CF4D6ED-2116-F320-4E68-01CF6EBB5FF3}"/>
                  </a:ext>
                </a:extLst>
              </p:cNvPr>
              <p:cNvSpPr>
                <a:spLocks noGrp="1" noRot="1" noChangeAspect="1" noMove="1" noResize="1" noEditPoints="1" noAdjustHandles="1" noChangeArrowheads="1" noChangeShapeType="1" noTextEdit="1"/>
              </p:cNvSpPr>
              <p:nvPr>
                <p:ph type="body" idx="1"/>
              </p:nvPr>
            </p:nvSpPr>
            <p:spPr>
              <a:xfrm>
                <a:off x="1075850" y="1006775"/>
                <a:ext cx="6996600" cy="1922100"/>
              </a:xfrm>
              <a:blipFill>
                <a:blip r:embed="rId2"/>
                <a:stretch>
                  <a:fillRect r="-1481" b="-68254"/>
                </a:stretch>
              </a:blipFill>
            </p:spPr>
            <p:txBody>
              <a:bodyPr/>
              <a:lstStyle/>
              <a:p>
                <a:r>
                  <a:rPr lang="es-MX">
                    <a:noFill/>
                  </a:rPr>
                  <a:t> </a:t>
                </a:r>
              </a:p>
            </p:txBody>
          </p:sp>
        </mc:Fallback>
      </mc:AlternateContent>
      <p:sp>
        <p:nvSpPr>
          <p:cNvPr id="4" name="Marcador de número de diapositiva 3">
            <a:extLst>
              <a:ext uri="{FF2B5EF4-FFF2-40B4-BE49-F238E27FC236}">
                <a16:creationId xmlns:a16="http://schemas.microsoft.com/office/drawing/2014/main" id="{61B107A3-3E36-550C-796E-FE5AA4A598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a:p>
        </p:txBody>
      </p:sp>
    </p:spTree>
    <p:extLst>
      <p:ext uri="{BB962C8B-B14F-4D97-AF65-F5344CB8AC3E}">
        <p14:creationId xmlns:p14="http://schemas.microsoft.com/office/powerpoint/2010/main" val="238188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47FF8-60DB-CF7D-AFB0-17FBEA22CB33}"/>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45F44394-5CD0-66BA-E64D-C666C03266DC}"/>
              </a:ext>
            </a:extLst>
          </p:cNvPr>
          <p:cNvSpPr>
            <a:spLocks noGrp="1"/>
          </p:cNvSpPr>
          <p:nvPr>
            <p:ph type="body" idx="1"/>
          </p:nvPr>
        </p:nvSpPr>
        <p:spPr/>
        <p:txBody>
          <a:bodyPr/>
          <a:lstStyle/>
          <a:p>
            <a:pPr algn="l"/>
            <a:r>
              <a:rPr lang="es-MX" sz="1800" b="0" i="0" u="none" strike="noStrike" baseline="0" dirty="0">
                <a:latin typeface="Berkeley-Book"/>
              </a:rPr>
              <a:t>Si la tasa de interés nacional es más alta que la tasa de interés extranjera, esto significa que existe una apreciación esperada positiva de la moneda extranjera lo cual compensa a la tasa de interés extranjera más baja. </a:t>
            </a:r>
          </a:p>
          <a:p>
            <a:pPr algn="l"/>
            <a:r>
              <a:rPr lang="es-MX" sz="1800" b="0" i="0" u="none" strike="noStrike" baseline="0" dirty="0">
                <a:latin typeface="Berkeley-Book"/>
              </a:rPr>
              <a:t>Una tasa de interés nacional del 5% frente a una tasa de interés extranjera del 3% significa que la apreciación esperada de la moneda extranjera debe ser del 2% (o, de manera equivalente, que la depreciación esperada del dólar debe ser del 2%).</a:t>
            </a:r>
            <a:endParaRPr lang="es-MX" dirty="0"/>
          </a:p>
        </p:txBody>
      </p:sp>
      <p:sp>
        <p:nvSpPr>
          <p:cNvPr id="4" name="Marcador de número de diapositiva 3">
            <a:extLst>
              <a:ext uri="{FF2B5EF4-FFF2-40B4-BE49-F238E27FC236}">
                <a16:creationId xmlns:a16="http://schemas.microsoft.com/office/drawing/2014/main" id="{83AC5DD6-E125-3CBE-9530-5EE2C086C0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31</a:t>
            </a:fld>
            <a:endParaRPr lang="es-MX"/>
          </a:p>
        </p:txBody>
      </p:sp>
    </p:spTree>
    <p:extLst>
      <p:ext uri="{BB962C8B-B14F-4D97-AF65-F5344CB8AC3E}">
        <p14:creationId xmlns:p14="http://schemas.microsoft.com/office/powerpoint/2010/main" val="79877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D065B6-2BD2-0866-9D29-D84653B5E8F0}"/>
              </a:ext>
            </a:extLst>
          </p:cNvPr>
          <p:cNvSpPr>
            <a:spLocks noGrp="1"/>
          </p:cNvSpPr>
          <p:nvPr>
            <p:ph type="title"/>
          </p:nvPr>
        </p:nvSpPr>
        <p:spPr>
          <a:xfrm>
            <a:off x="1272804" y="153696"/>
            <a:ext cx="6996600" cy="715800"/>
          </a:xfrm>
        </p:spPr>
        <p:txBody>
          <a:bodyPr/>
          <a:lstStyle/>
          <a:p>
            <a:r>
              <a:rPr lang="es-MX" dirty="0"/>
              <a:t>Equilibrio en el mercado de divisas</a:t>
            </a:r>
          </a:p>
        </p:txBody>
      </p:sp>
      <p:sp>
        <p:nvSpPr>
          <p:cNvPr id="3" name="Marcador de texto 2">
            <a:extLst>
              <a:ext uri="{FF2B5EF4-FFF2-40B4-BE49-F238E27FC236}">
                <a16:creationId xmlns:a16="http://schemas.microsoft.com/office/drawing/2014/main" id="{C4CE4765-721D-2F36-7CD1-0327880827DB}"/>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E057296F-C828-9B8A-88AE-B08F3ABB88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32</a:t>
            </a:fld>
            <a:endParaRPr lang="es-MX"/>
          </a:p>
        </p:txBody>
      </p:sp>
      <p:pic>
        <p:nvPicPr>
          <p:cNvPr id="6" name="Imagen 5">
            <a:extLst>
              <a:ext uri="{FF2B5EF4-FFF2-40B4-BE49-F238E27FC236}">
                <a16:creationId xmlns:a16="http://schemas.microsoft.com/office/drawing/2014/main" id="{99D0AB91-B9AC-9468-949F-3CE5E907A16B}"/>
              </a:ext>
            </a:extLst>
          </p:cNvPr>
          <p:cNvPicPr>
            <a:picLocks noChangeAspect="1"/>
          </p:cNvPicPr>
          <p:nvPr/>
        </p:nvPicPr>
        <p:blipFill>
          <a:blip r:embed="rId2"/>
          <a:stretch>
            <a:fillRect/>
          </a:stretch>
        </p:blipFill>
        <p:spPr>
          <a:xfrm>
            <a:off x="1099650" y="914616"/>
            <a:ext cx="7342909" cy="3769173"/>
          </a:xfrm>
          <a:prstGeom prst="rect">
            <a:avLst/>
          </a:prstGeom>
        </p:spPr>
      </p:pic>
    </p:spTree>
    <p:extLst>
      <p:ext uri="{BB962C8B-B14F-4D97-AF65-F5344CB8AC3E}">
        <p14:creationId xmlns:p14="http://schemas.microsoft.com/office/powerpoint/2010/main" val="1650067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4E27A-1E8E-957F-7AAD-4A84336DE821}"/>
              </a:ext>
            </a:extLst>
          </p:cNvPr>
          <p:cNvSpPr>
            <a:spLocks noGrp="1"/>
          </p:cNvSpPr>
          <p:nvPr>
            <p:ph type="title"/>
          </p:nvPr>
        </p:nvSpPr>
        <p:spPr/>
        <p:txBody>
          <a:bodyPr/>
          <a:lstStyle/>
          <a:p>
            <a:r>
              <a:rPr lang="es-MX" dirty="0"/>
              <a:t>Curva de oferta de activos</a:t>
            </a:r>
          </a:p>
        </p:txBody>
      </p:sp>
      <p:sp>
        <p:nvSpPr>
          <p:cNvPr id="3" name="Marcador de texto 2">
            <a:extLst>
              <a:ext uri="{FF2B5EF4-FFF2-40B4-BE49-F238E27FC236}">
                <a16:creationId xmlns:a16="http://schemas.microsoft.com/office/drawing/2014/main" id="{4BC83AD1-EB05-5247-B116-939598E041CF}"/>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85BB87F3-C697-8489-D995-7B358B6A61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33</a:t>
            </a:fld>
            <a:endParaRPr lang="es-MX"/>
          </a:p>
        </p:txBody>
      </p:sp>
      <p:pic>
        <p:nvPicPr>
          <p:cNvPr id="6" name="Imagen 5">
            <a:extLst>
              <a:ext uri="{FF2B5EF4-FFF2-40B4-BE49-F238E27FC236}">
                <a16:creationId xmlns:a16="http://schemas.microsoft.com/office/drawing/2014/main" id="{351C4DDE-C68E-FD87-C55C-07F25C3EB62D}"/>
              </a:ext>
            </a:extLst>
          </p:cNvPr>
          <p:cNvPicPr>
            <a:picLocks noChangeAspect="1"/>
          </p:cNvPicPr>
          <p:nvPr/>
        </p:nvPicPr>
        <p:blipFill>
          <a:blip r:embed="rId2"/>
          <a:stretch>
            <a:fillRect/>
          </a:stretch>
        </p:blipFill>
        <p:spPr>
          <a:xfrm>
            <a:off x="1296518" y="260440"/>
            <a:ext cx="6550963" cy="4481570"/>
          </a:xfrm>
          <a:prstGeom prst="rect">
            <a:avLst/>
          </a:prstGeom>
        </p:spPr>
      </p:pic>
    </p:spTree>
    <p:extLst>
      <p:ext uri="{BB962C8B-B14F-4D97-AF65-F5344CB8AC3E}">
        <p14:creationId xmlns:p14="http://schemas.microsoft.com/office/powerpoint/2010/main" val="2826614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B4673-133C-688F-2AB4-FF5C202F5213}"/>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7BBF3F4C-2075-25B9-6A02-04349FB7FF35}"/>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DF5B086C-7ECF-9A36-E9EE-C57C062C65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34</a:t>
            </a:fld>
            <a:endParaRPr lang="es-MX"/>
          </a:p>
        </p:txBody>
      </p:sp>
      <p:pic>
        <p:nvPicPr>
          <p:cNvPr id="6" name="Imagen 5">
            <a:extLst>
              <a:ext uri="{FF2B5EF4-FFF2-40B4-BE49-F238E27FC236}">
                <a16:creationId xmlns:a16="http://schemas.microsoft.com/office/drawing/2014/main" id="{9A8759AE-7F15-CD19-6520-E2D35A3FCC99}"/>
              </a:ext>
            </a:extLst>
          </p:cNvPr>
          <p:cNvPicPr>
            <a:picLocks noChangeAspect="1"/>
          </p:cNvPicPr>
          <p:nvPr/>
        </p:nvPicPr>
        <p:blipFill>
          <a:blip r:embed="rId2"/>
          <a:stretch>
            <a:fillRect/>
          </a:stretch>
        </p:blipFill>
        <p:spPr>
          <a:xfrm>
            <a:off x="1099651" y="1607127"/>
            <a:ext cx="6180914" cy="3499310"/>
          </a:xfrm>
          <a:prstGeom prst="rect">
            <a:avLst/>
          </a:prstGeom>
        </p:spPr>
      </p:pic>
      <p:pic>
        <p:nvPicPr>
          <p:cNvPr id="7" name="Imagen 6">
            <a:extLst>
              <a:ext uri="{FF2B5EF4-FFF2-40B4-BE49-F238E27FC236}">
                <a16:creationId xmlns:a16="http://schemas.microsoft.com/office/drawing/2014/main" id="{4A491483-9881-018C-AF3C-7258D6C4CF45}"/>
              </a:ext>
            </a:extLst>
          </p:cNvPr>
          <p:cNvPicPr>
            <a:picLocks noChangeAspect="1"/>
          </p:cNvPicPr>
          <p:nvPr/>
        </p:nvPicPr>
        <p:blipFill rotWithShape="1">
          <a:blip r:embed="rId3"/>
          <a:srcRect r="6645" b="60985"/>
          <a:stretch/>
        </p:blipFill>
        <p:spPr>
          <a:xfrm>
            <a:off x="1099650" y="-32902"/>
            <a:ext cx="6180915" cy="1640029"/>
          </a:xfrm>
          <a:prstGeom prst="rect">
            <a:avLst/>
          </a:prstGeom>
        </p:spPr>
      </p:pic>
    </p:spTree>
    <p:extLst>
      <p:ext uri="{BB962C8B-B14F-4D97-AF65-F5344CB8AC3E}">
        <p14:creationId xmlns:p14="http://schemas.microsoft.com/office/powerpoint/2010/main" val="1499355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FC429-7937-EAD8-4D29-44A120864F18}"/>
              </a:ext>
            </a:extLst>
          </p:cNvPr>
          <p:cNvSpPr>
            <a:spLocks noGrp="1"/>
          </p:cNvSpPr>
          <p:nvPr>
            <p:ph type="title"/>
          </p:nvPr>
        </p:nvSpPr>
        <p:spPr/>
        <p:txBody>
          <a:bodyPr/>
          <a:lstStyle/>
          <a:p>
            <a:r>
              <a:rPr lang="es-MX" dirty="0"/>
              <a:t>Cambios en la oferta de dinero</a:t>
            </a:r>
          </a:p>
        </p:txBody>
      </p:sp>
      <p:sp>
        <p:nvSpPr>
          <p:cNvPr id="3" name="Marcador de texto 2">
            <a:extLst>
              <a:ext uri="{FF2B5EF4-FFF2-40B4-BE49-F238E27FC236}">
                <a16:creationId xmlns:a16="http://schemas.microsoft.com/office/drawing/2014/main" id="{BCB09C18-BF4D-FB17-D9FD-6EB7E56FAADB}"/>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45E0699B-014E-C0EB-1C34-8E355901EC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35</a:t>
            </a:fld>
            <a:endParaRPr lang="es-MX"/>
          </a:p>
        </p:txBody>
      </p:sp>
      <p:pic>
        <p:nvPicPr>
          <p:cNvPr id="6" name="Imagen 5">
            <a:extLst>
              <a:ext uri="{FF2B5EF4-FFF2-40B4-BE49-F238E27FC236}">
                <a16:creationId xmlns:a16="http://schemas.microsoft.com/office/drawing/2014/main" id="{F91E5010-DFAB-C863-13F6-0BAC42DFCDE8}"/>
              </a:ext>
            </a:extLst>
          </p:cNvPr>
          <p:cNvPicPr>
            <a:picLocks noChangeAspect="1"/>
          </p:cNvPicPr>
          <p:nvPr/>
        </p:nvPicPr>
        <p:blipFill>
          <a:blip r:embed="rId2"/>
          <a:stretch>
            <a:fillRect/>
          </a:stretch>
        </p:blipFill>
        <p:spPr>
          <a:xfrm>
            <a:off x="1657211" y="1262081"/>
            <a:ext cx="6899564" cy="3430473"/>
          </a:xfrm>
          <a:prstGeom prst="rect">
            <a:avLst/>
          </a:prstGeom>
        </p:spPr>
      </p:pic>
    </p:spTree>
    <p:extLst>
      <p:ext uri="{BB962C8B-B14F-4D97-AF65-F5344CB8AC3E}">
        <p14:creationId xmlns:p14="http://schemas.microsoft.com/office/powerpoint/2010/main" val="4259939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56351-882C-E7EB-ECE1-608AFF54603E}"/>
              </a:ext>
            </a:extLst>
          </p:cNvPr>
          <p:cNvSpPr>
            <a:spLocks noGrp="1"/>
          </p:cNvSpPr>
          <p:nvPr>
            <p:ph type="title"/>
          </p:nvPr>
        </p:nvSpPr>
        <p:spPr>
          <a:xfrm>
            <a:off x="929986" y="135361"/>
            <a:ext cx="6996600" cy="715800"/>
          </a:xfrm>
        </p:spPr>
        <p:txBody>
          <a:bodyPr/>
          <a:lstStyle/>
          <a:p>
            <a:r>
              <a:rPr lang="es-MX" dirty="0"/>
              <a:t>Neutralidad del dinero</a:t>
            </a:r>
          </a:p>
        </p:txBody>
      </p:sp>
      <p:sp>
        <p:nvSpPr>
          <p:cNvPr id="3" name="Marcador de texto 2">
            <a:extLst>
              <a:ext uri="{FF2B5EF4-FFF2-40B4-BE49-F238E27FC236}">
                <a16:creationId xmlns:a16="http://schemas.microsoft.com/office/drawing/2014/main" id="{ADE5B2C5-F09D-C3F8-6EDC-8BB231798BB0}"/>
              </a:ext>
            </a:extLst>
          </p:cNvPr>
          <p:cNvSpPr>
            <a:spLocks noGrp="1"/>
          </p:cNvSpPr>
          <p:nvPr>
            <p:ph type="body" idx="1"/>
          </p:nvPr>
        </p:nvSpPr>
        <p:spPr/>
        <p:txBody>
          <a:bodyPr/>
          <a:lstStyle/>
          <a:p>
            <a:pPr algn="l"/>
            <a:r>
              <a:rPr lang="es-MX" sz="1800" b="0" i="0" u="none" strike="noStrike" baseline="0" dirty="0">
                <a:latin typeface="Berkeley-Book"/>
              </a:rPr>
              <a:t>Una propuesta básica en la teoría monetaria, denominada </a:t>
            </a:r>
            <a:r>
              <a:rPr lang="es-MX" sz="1800" b="1" i="0" u="none" strike="noStrike" baseline="0" dirty="0">
                <a:latin typeface="Berkeley-Bold"/>
              </a:rPr>
              <a:t>neutralidad del dinero</a:t>
            </a:r>
            <a:r>
              <a:rPr lang="es-MX" sz="1800" b="0" i="0" u="none" strike="noStrike" baseline="0" dirty="0">
                <a:latin typeface="Berkeley-Book"/>
              </a:rPr>
              <a:t>, afirma que a largo plazo un incremento porcentual de una sola vez en la oferta de dinero es paralelo al mismo incremento porcentual de una sola vez en el nivel de precios, dejando inalterada la oferta real de dinero y a todas las demás variables económicas tales como las tasas de interés.</a:t>
            </a:r>
            <a:endParaRPr lang="es-MX" dirty="0"/>
          </a:p>
        </p:txBody>
      </p:sp>
      <p:sp>
        <p:nvSpPr>
          <p:cNvPr id="4" name="Marcador de número de diapositiva 3">
            <a:extLst>
              <a:ext uri="{FF2B5EF4-FFF2-40B4-BE49-F238E27FC236}">
                <a16:creationId xmlns:a16="http://schemas.microsoft.com/office/drawing/2014/main" id="{F7BDAD83-5142-B21E-6ABE-20BA68B467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36</a:t>
            </a:fld>
            <a:endParaRPr lang="es-MX"/>
          </a:p>
        </p:txBody>
      </p:sp>
    </p:spTree>
    <p:extLst>
      <p:ext uri="{BB962C8B-B14F-4D97-AF65-F5344CB8AC3E}">
        <p14:creationId xmlns:p14="http://schemas.microsoft.com/office/powerpoint/2010/main" val="991919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657C8-4B46-82FA-5E06-2090FD51D956}"/>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196C89F0-7E7B-D00A-DC9A-4DB36B8163B9}"/>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E1DD59DD-0679-5AD3-0870-A944E7CACC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37</a:t>
            </a:fld>
            <a:endParaRPr lang="es-MX"/>
          </a:p>
        </p:txBody>
      </p:sp>
      <p:pic>
        <p:nvPicPr>
          <p:cNvPr id="5" name="Imagen 4">
            <a:extLst>
              <a:ext uri="{FF2B5EF4-FFF2-40B4-BE49-F238E27FC236}">
                <a16:creationId xmlns:a16="http://schemas.microsoft.com/office/drawing/2014/main" id="{4B839D4A-A8B9-A314-35DB-A9FC62212DF5}"/>
              </a:ext>
            </a:extLst>
          </p:cNvPr>
          <p:cNvPicPr>
            <a:picLocks noChangeAspect="1"/>
          </p:cNvPicPr>
          <p:nvPr/>
        </p:nvPicPr>
        <p:blipFill>
          <a:blip r:embed="rId2"/>
          <a:stretch>
            <a:fillRect/>
          </a:stretch>
        </p:blipFill>
        <p:spPr>
          <a:xfrm>
            <a:off x="1485091" y="851161"/>
            <a:ext cx="6834563" cy="3846041"/>
          </a:xfrm>
          <a:prstGeom prst="rect">
            <a:avLst/>
          </a:prstGeom>
        </p:spPr>
      </p:pic>
    </p:spTree>
    <p:extLst>
      <p:ext uri="{BB962C8B-B14F-4D97-AF65-F5344CB8AC3E}">
        <p14:creationId xmlns:p14="http://schemas.microsoft.com/office/powerpoint/2010/main" val="2068788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9D389-A6C2-BF3B-63F2-81DA9D8479E7}"/>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6730F10-9580-657C-60E5-931D99776F53}"/>
              </a:ext>
            </a:extLst>
          </p:cNvPr>
          <p:cNvSpPr>
            <a:spLocks noGrp="1"/>
          </p:cNvSpPr>
          <p:nvPr>
            <p:ph type="body" idx="1"/>
          </p:nvPr>
        </p:nvSpPr>
        <p:spPr/>
        <p:txBody>
          <a:bodyPr/>
          <a:lstStyle/>
          <a:p>
            <a:pPr algn="l"/>
            <a:r>
              <a:rPr lang="es-MX" sz="1800" b="0" i="0" u="none" strike="noStrike" baseline="0" dirty="0">
                <a:latin typeface="Berkeley-Book"/>
              </a:rPr>
              <a:t>La neutralidad del dinero nos indica que a largo plazo el incremento en la oferta de dinero no conduciría a un cambio en la tasa de interés nacional y, en consecuencia, volvería a aumentar a su antiguo nivel.</a:t>
            </a:r>
            <a:endParaRPr lang="es-MX" dirty="0"/>
          </a:p>
        </p:txBody>
      </p:sp>
      <p:sp>
        <p:nvSpPr>
          <p:cNvPr id="4" name="Marcador de número de diapositiva 3">
            <a:extLst>
              <a:ext uri="{FF2B5EF4-FFF2-40B4-BE49-F238E27FC236}">
                <a16:creationId xmlns:a16="http://schemas.microsoft.com/office/drawing/2014/main" id="{0D89A8D7-0A24-08C3-DD6D-813D23FDAA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38</a:t>
            </a:fld>
            <a:endParaRPr lang="es-MX"/>
          </a:p>
        </p:txBody>
      </p:sp>
    </p:spTree>
    <p:extLst>
      <p:ext uri="{BB962C8B-B14F-4D97-AF65-F5344CB8AC3E}">
        <p14:creationId xmlns:p14="http://schemas.microsoft.com/office/powerpoint/2010/main" val="1132019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9A61D-16ED-CD2E-F717-C3C52831F4B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C6FCB093-7D6A-CC2B-5093-F5B944CCD3B7}"/>
              </a:ext>
            </a:extLst>
          </p:cNvPr>
          <p:cNvSpPr>
            <a:spLocks noGrp="1"/>
          </p:cNvSpPr>
          <p:nvPr>
            <p:ph type="body" idx="1"/>
          </p:nvPr>
        </p:nvSpPr>
        <p:spPr/>
        <p:txBody>
          <a:bodyPr/>
          <a:lstStyle/>
          <a:p>
            <a:pPr algn="l"/>
            <a:r>
              <a:rPr lang="es-MX" sz="1800" b="0" i="0" u="none" strike="noStrike" baseline="0" dirty="0">
                <a:latin typeface="Berkeley-Book"/>
              </a:rPr>
              <a:t>El fenómeno que hemos descrito aquí, en el cual el tipo de cambio disminuye más a corto plazo que a largo plazo cuando la oferta monetaria aumenta, recibe el nombre de </a:t>
            </a:r>
            <a:r>
              <a:rPr lang="es-MX" sz="1800" b="1" i="0" u="none" strike="noStrike" baseline="0" dirty="0">
                <a:latin typeface="Berkeley-Bold"/>
              </a:rPr>
              <a:t>excesos del tipo de cambio</a:t>
            </a:r>
            <a:r>
              <a:rPr lang="es-MX" sz="1800" b="0" i="0" u="none" strike="noStrike" baseline="0" dirty="0">
                <a:latin typeface="Berkeley-Book"/>
              </a:rPr>
              <a:t>. Es importante porque, como veremos en la siguiente aplicación, ayuda a explicar la razón por la cual los tipos de cambio muestran tal volatilidad.</a:t>
            </a:r>
            <a:endParaRPr lang="es-MX" dirty="0"/>
          </a:p>
        </p:txBody>
      </p:sp>
      <p:sp>
        <p:nvSpPr>
          <p:cNvPr id="4" name="Marcador de número de diapositiva 3">
            <a:extLst>
              <a:ext uri="{FF2B5EF4-FFF2-40B4-BE49-F238E27FC236}">
                <a16:creationId xmlns:a16="http://schemas.microsoft.com/office/drawing/2014/main" id="{E97618D6-5DDD-9D18-65C7-DBA7D837C2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39</a:t>
            </a:fld>
            <a:endParaRPr lang="es-MX"/>
          </a:p>
        </p:txBody>
      </p:sp>
    </p:spTree>
    <p:extLst>
      <p:ext uri="{BB962C8B-B14F-4D97-AF65-F5344CB8AC3E}">
        <p14:creationId xmlns:p14="http://schemas.microsoft.com/office/powerpoint/2010/main" val="136889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2FC75B-4293-F5A4-0319-C058B4B872A2}"/>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9FCFCB94-9AF1-492E-AD8D-CCB3FECFF524}"/>
              </a:ext>
            </a:extLst>
          </p:cNvPr>
          <p:cNvSpPr>
            <a:spLocks noGrp="1"/>
          </p:cNvSpPr>
          <p:nvPr>
            <p:ph type="body" idx="1"/>
          </p:nvPr>
        </p:nvSpPr>
        <p:spPr/>
        <p:txBody>
          <a:bodyPr/>
          <a:lstStyle/>
          <a:p>
            <a:pPr algn="l"/>
            <a:r>
              <a:rPr lang="es-MX" sz="1800" b="0" i="0" u="none" strike="noStrike" baseline="0" dirty="0">
                <a:latin typeface="Berkeley-Book"/>
              </a:rPr>
              <a:t>Cuando una empresa estadounidense compra bienes, servicios o activos financieros provenientes del extranjero, por ejemplo, los dólares estadounidenses (por lo común, los depósitos bancarios denominados en dólares estadounidenses) deben intercambiarse por moneda extranjera (depósitos bancarios denominados en la moneda extranjera).</a:t>
            </a:r>
            <a:endParaRPr lang="es-MX" dirty="0"/>
          </a:p>
        </p:txBody>
      </p:sp>
      <p:sp>
        <p:nvSpPr>
          <p:cNvPr id="4" name="Marcador de número de diapositiva 3">
            <a:extLst>
              <a:ext uri="{FF2B5EF4-FFF2-40B4-BE49-F238E27FC236}">
                <a16:creationId xmlns:a16="http://schemas.microsoft.com/office/drawing/2014/main" id="{DE775D6F-4979-057F-E804-C05AB0A1CA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spTree>
    <p:extLst>
      <p:ext uri="{BB962C8B-B14F-4D97-AF65-F5344CB8AC3E}">
        <p14:creationId xmlns:p14="http://schemas.microsoft.com/office/powerpoint/2010/main" val="2457676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24AB3-8C1C-A2B4-93FA-81AE7E9BD03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6F8FBBD-A75B-341E-3998-FA1F68AE72FA}"/>
              </a:ext>
            </a:extLst>
          </p:cNvPr>
          <p:cNvSpPr>
            <a:spLocks noGrp="1"/>
          </p:cNvSpPr>
          <p:nvPr>
            <p:ph type="body" idx="1"/>
          </p:nvPr>
        </p:nvSpPr>
        <p:spPr/>
        <p:txBody>
          <a:bodyPr/>
          <a:lstStyle/>
          <a:p>
            <a:r>
              <a:rPr lang="es-MX" dirty="0">
                <a:hlinkClick r:id="rId2"/>
              </a:rPr>
              <a:t>https://www.youtube.com/watch?v=vwldjYX_rqM</a:t>
            </a:r>
            <a:r>
              <a:rPr lang="es-MX" dirty="0"/>
              <a:t> </a:t>
            </a:r>
          </a:p>
          <a:p>
            <a:r>
              <a:rPr lang="es-MX">
                <a:hlinkClick r:id="rId3"/>
              </a:rPr>
              <a:t>https://www.investopedia.com/terms/forex/f/forex-market.asp</a:t>
            </a:r>
            <a:r>
              <a:rPr lang="es-MX"/>
              <a:t> </a:t>
            </a:r>
          </a:p>
        </p:txBody>
      </p:sp>
      <p:sp>
        <p:nvSpPr>
          <p:cNvPr id="4" name="Marcador de número de diapositiva 3">
            <a:extLst>
              <a:ext uri="{FF2B5EF4-FFF2-40B4-BE49-F238E27FC236}">
                <a16:creationId xmlns:a16="http://schemas.microsoft.com/office/drawing/2014/main" id="{E3833485-1423-97CB-4F9A-1630257EAB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40</a:t>
            </a:fld>
            <a:endParaRPr lang="es-MX"/>
          </a:p>
        </p:txBody>
      </p:sp>
    </p:spTree>
    <p:extLst>
      <p:ext uri="{BB962C8B-B14F-4D97-AF65-F5344CB8AC3E}">
        <p14:creationId xmlns:p14="http://schemas.microsoft.com/office/powerpoint/2010/main" val="417049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E1770-0AF1-E7D3-B21F-9293CF61BEE1}"/>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0D4DC3D9-F3C5-28E3-6D38-3490725BC8E6}"/>
              </a:ext>
            </a:extLst>
          </p:cNvPr>
          <p:cNvSpPr>
            <a:spLocks noGrp="1"/>
          </p:cNvSpPr>
          <p:nvPr>
            <p:ph type="body" idx="1"/>
          </p:nvPr>
        </p:nvSpPr>
        <p:spPr>
          <a:xfrm>
            <a:off x="265359" y="1610700"/>
            <a:ext cx="6996600" cy="1922100"/>
          </a:xfrm>
        </p:spPr>
        <p:txBody>
          <a:bodyPr/>
          <a:lstStyle/>
          <a:p>
            <a:pPr algn="l"/>
            <a:r>
              <a:rPr lang="es-MX" sz="1800" b="0" i="0" u="none" strike="noStrike" baseline="0" dirty="0">
                <a:latin typeface="Berkeley-Book"/>
              </a:rPr>
              <a:t>Las operaciones comerciales de monedas y de depósitos bancarios denominados en monedas en particular ocurren en el mercado de divisas. Las transacciones realizadas en el mercado de divisas determinan las tasas a las cuales se intercambian las monedas, lo que a la vez determinará el costo de comprar bienes extranjeros y activos financieros. </a:t>
            </a:r>
            <a:endParaRPr lang="es-MX" dirty="0"/>
          </a:p>
        </p:txBody>
      </p:sp>
      <p:sp>
        <p:nvSpPr>
          <p:cNvPr id="4" name="Marcador de número de diapositiva 3">
            <a:extLst>
              <a:ext uri="{FF2B5EF4-FFF2-40B4-BE49-F238E27FC236}">
                <a16:creationId xmlns:a16="http://schemas.microsoft.com/office/drawing/2014/main" id="{61B6C52A-F4CF-746C-6675-E38F213FAF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spTree>
    <p:extLst>
      <p:ext uri="{BB962C8B-B14F-4D97-AF65-F5344CB8AC3E}">
        <p14:creationId xmlns:p14="http://schemas.microsoft.com/office/powerpoint/2010/main" val="149602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EEFD9-0370-6F3C-AAFE-9552537F9712}"/>
              </a:ext>
            </a:extLst>
          </p:cNvPr>
          <p:cNvSpPr>
            <a:spLocks noGrp="1"/>
          </p:cNvSpPr>
          <p:nvPr>
            <p:ph type="title"/>
          </p:nvPr>
        </p:nvSpPr>
        <p:spPr/>
        <p:txBody>
          <a:bodyPr/>
          <a:lstStyle/>
          <a:p>
            <a:r>
              <a:rPr lang="es-MX" sz="1800" b="0" i="0" u="none" strike="noStrike" baseline="0" dirty="0">
                <a:latin typeface="ThrohandInk-Roman"/>
              </a:rPr>
              <a:t>¿Qué son los tipos de cambio?</a:t>
            </a:r>
            <a:endParaRPr lang="es-MX" dirty="0"/>
          </a:p>
        </p:txBody>
      </p:sp>
      <p:sp>
        <p:nvSpPr>
          <p:cNvPr id="3" name="Marcador de texto 2">
            <a:extLst>
              <a:ext uri="{FF2B5EF4-FFF2-40B4-BE49-F238E27FC236}">
                <a16:creationId xmlns:a16="http://schemas.microsoft.com/office/drawing/2014/main" id="{F19CD38B-060C-052E-2499-04B022371BD0}"/>
              </a:ext>
            </a:extLst>
          </p:cNvPr>
          <p:cNvSpPr>
            <a:spLocks noGrp="1"/>
          </p:cNvSpPr>
          <p:nvPr>
            <p:ph type="body" idx="1"/>
          </p:nvPr>
        </p:nvSpPr>
        <p:spPr/>
        <p:txBody>
          <a:bodyPr/>
          <a:lstStyle/>
          <a:p>
            <a:pPr algn="l"/>
            <a:r>
              <a:rPr lang="es-MX" sz="1800" b="0" i="0" u="none" strike="noStrike" baseline="0" dirty="0">
                <a:latin typeface="Berkeley-Book"/>
              </a:rPr>
              <a:t>Existen dos tipos de transacciones de tipos de cambio. Las transacciones predominantes, denominadas </a:t>
            </a:r>
            <a:r>
              <a:rPr lang="es-MX" sz="1800" b="1" i="0" u="none" strike="noStrike" baseline="0" dirty="0">
                <a:latin typeface="Berkeley-Bold"/>
              </a:rPr>
              <a:t>transacciones spot</a:t>
            </a:r>
            <a:r>
              <a:rPr lang="es-MX" sz="1800" b="0" i="0" u="none" strike="noStrike" baseline="0" dirty="0">
                <a:latin typeface="Berkeley-Book"/>
              </a:rPr>
              <a:t>, se relacionan con el intercambio inmediato (en dos días) de depósitos bancarios. Las </a:t>
            </a:r>
            <a:r>
              <a:rPr lang="es-MX" sz="1800" b="1" i="0" u="none" strike="noStrike" baseline="0" dirty="0">
                <a:latin typeface="Berkeley-Bold"/>
              </a:rPr>
              <a:t>transacciones a futuro </a:t>
            </a:r>
            <a:r>
              <a:rPr lang="es-MX" sz="1800" b="0" i="0" u="none" strike="noStrike" baseline="0" dirty="0">
                <a:latin typeface="Berkeley-Book"/>
              </a:rPr>
              <a:t>implican el intercambio de depósitos bancarios en alguna fecha futura especificada. El </a:t>
            </a:r>
            <a:r>
              <a:rPr lang="es-MX" sz="1800" b="1" i="0" u="none" strike="noStrike" baseline="0" dirty="0">
                <a:latin typeface="Berkeley-Bold"/>
              </a:rPr>
              <a:t>tipo de cambio spot </a:t>
            </a:r>
            <a:r>
              <a:rPr lang="es-MX" sz="1800" b="0" i="0" u="none" strike="noStrike" baseline="0" dirty="0">
                <a:latin typeface="Berkeley-Book"/>
              </a:rPr>
              <a:t>es el tipo de cambio para las transacciones al contado y el </a:t>
            </a:r>
            <a:r>
              <a:rPr lang="es-MX" sz="1800" b="1" i="0" u="none" strike="noStrike" baseline="0" dirty="0">
                <a:latin typeface="Berkeley-Bold"/>
              </a:rPr>
              <a:t>tipo de cambio forward </a:t>
            </a:r>
            <a:r>
              <a:rPr lang="es-MX" sz="1800" b="0" i="0" u="none" strike="noStrike" baseline="0" dirty="0">
                <a:latin typeface="Berkeley-Book"/>
              </a:rPr>
              <a:t>es el tipo de cambio para las transacciones a plazo.</a:t>
            </a:r>
            <a:endParaRPr lang="es-MX" dirty="0"/>
          </a:p>
        </p:txBody>
      </p:sp>
      <p:sp>
        <p:nvSpPr>
          <p:cNvPr id="4" name="Marcador de número de diapositiva 3">
            <a:extLst>
              <a:ext uri="{FF2B5EF4-FFF2-40B4-BE49-F238E27FC236}">
                <a16:creationId xmlns:a16="http://schemas.microsoft.com/office/drawing/2014/main" id="{B4246BDD-5E64-613B-0841-D4CA8F99E6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spTree>
    <p:extLst>
      <p:ext uri="{BB962C8B-B14F-4D97-AF65-F5344CB8AC3E}">
        <p14:creationId xmlns:p14="http://schemas.microsoft.com/office/powerpoint/2010/main" val="66034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105FB-5C1A-7C4B-3281-4421ECF1E959}"/>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C3649650-F208-0347-60B5-D02D7270FADD}"/>
              </a:ext>
            </a:extLst>
          </p:cNvPr>
          <p:cNvSpPr>
            <a:spLocks noGrp="1"/>
          </p:cNvSpPr>
          <p:nvPr>
            <p:ph type="body" idx="1"/>
          </p:nvPr>
        </p:nvSpPr>
        <p:spPr/>
        <p:txBody>
          <a:bodyPr/>
          <a:lstStyle/>
          <a:p>
            <a:pPr algn="l"/>
            <a:r>
              <a:rPr lang="es-MX" sz="1800" b="0" i="0" u="none" strike="noStrike" baseline="0" dirty="0">
                <a:latin typeface="Berkeley-Book"/>
              </a:rPr>
              <a:t>Cuando una moneda aumenta de valor, experimenta una </a:t>
            </a:r>
            <a:r>
              <a:rPr lang="es-MX" sz="1800" b="1" i="0" u="none" strike="noStrike" baseline="0" dirty="0">
                <a:latin typeface="Berkeley-Bold"/>
              </a:rPr>
              <a:t>apreciación</a:t>
            </a:r>
            <a:r>
              <a:rPr lang="es-MX" sz="1800" b="0" i="0" u="none" strike="noStrike" baseline="0" dirty="0">
                <a:latin typeface="Berkeley-Book"/>
              </a:rPr>
              <a:t>; cuando disminuye de valor, se sujeta a una </a:t>
            </a:r>
            <a:r>
              <a:rPr lang="es-MX" sz="1800" b="1" i="0" u="none" strike="noStrike" baseline="0" dirty="0">
                <a:latin typeface="Berkeley-Book"/>
              </a:rPr>
              <a:t>devaluación o depreciación</a:t>
            </a:r>
            <a:r>
              <a:rPr lang="es-MX" sz="1800" b="0" i="0" u="none" strike="noStrike" baseline="0" dirty="0">
                <a:latin typeface="Berkeley-Book"/>
              </a:rPr>
              <a:t>.</a:t>
            </a:r>
          </a:p>
          <a:p>
            <a:pPr algn="l"/>
            <a:endParaRPr lang="es-MX" dirty="0"/>
          </a:p>
        </p:txBody>
      </p:sp>
      <p:sp>
        <p:nvSpPr>
          <p:cNvPr id="4" name="Marcador de número de diapositiva 3">
            <a:extLst>
              <a:ext uri="{FF2B5EF4-FFF2-40B4-BE49-F238E27FC236}">
                <a16:creationId xmlns:a16="http://schemas.microsoft.com/office/drawing/2014/main" id="{3DDB6BC7-32B1-C768-E997-5E9C277E5E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spTree>
    <p:extLst>
      <p:ext uri="{BB962C8B-B14F-4D97-AF65-F5344CB8AC3E}">
        <p14:creationId xmlns:p14="http://schemas.microsoft.com/office/powerpoint/2010/main" val="60634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A27EA-11DF-F011-6EA8-972FEA2434BF}"/>
              </a:ext>
            </a:extLst>
          </p:cNvPr>
          <p:cNvSpPr>
            <a:spLocks noGrp="1"/>
          </p:cNvSpPr>
          <p:nvPr>
            <p:ph type="title"/>
          </p:nvPr>
        </p:nvSpPr>
        <p:spPr/>
        <p:txBody>
          <a:bodyPr/>
          <a:lstStyle/>
          <a:p>
            <a:r>
              <a:rPr lang="es-MX" sz="1800" b="0" i="0" u="none" strike="noStrike" baseline="0" dirty="0">
                <a:latin typeface="ThrohandInk-Roman"/>
              </a:rPr>
              <a:t>¿Por qué son importantes los tipos de cambio?</a:t>
            </a:r>
            <a:endParaRPr lang="es-MX" dirty="0"/>
          </a:p>
        </p:txBody>
      </p:sp>
      <p:sp>
        <p:nvSpPr>
          <p:cNvPr id="3" name="Marcador de texto 2">
            <a:extLst>
              <a:ext uri="{FF2B5EF4-FFF2-40B4-BE49-F238E27FC236}">
                <a16:creationId xmlns:a16="http://schemas.microsoft.com/office/drawing/2014/main" id="{6ABEFF68-1F33-0DAC-2CA6-1212C006D78D}"/>
              </a:ext>
            </a:extLst>
          </p:cNvPr>
          <p:cNvSpPr>
            <a:spLocks noGrp="1"/>
          </p:cNvSpPr>
          <p:nvPr>
            <p:ph type="body" idx="1"/>
          </p:nvPr>
        </p:nvSpPr>
        <p:spPr/>
        <p:txBody>
          <a:bodyPr/>
          <a:lstStyle/>
          <a:p>
            <a:pPr algn="l"/>
            <a:r>
              <a:rPr lang="es-MX" sz="1800" b="0" i="0" u="none" strike="noStrike" baseline="0" dirty="0">
                <a:latin typeface="Berkeley-Book"/>
              </a:rPr>
              <a:t>Los tipos de cambio son importantes porque afectan el precio relativo de los bienes nacionales y extranjeros.</a:t>
            </a:r>
          </a:p>
          <a:p>
            <a:pPr algn="l"/>
            <a:r>
              <a:rPr lang="es-MX" sz="1800" dirty="0">
                <a:latin typeface="Berkeley-Book"/>
              </a:rPr>
              <a:t>Así como las exportaciones o importaciones, ya que c</a:t>
            </a:r>
            <a:r>
              <a:rPr lang="es-MX" sz="1800" i="1" u="none" strike="noStrike" baseline="0" dirty="0">
                <a:latin typeface="Berkeley-BoldItalic"/>
              </a:rPr>
              <a:t>uando la moneda de un país se aprecia (aumenta de valor en relación con otras monedas), los bienes de ese país en el extranjero se vuelven más costosos y los bienes extranjeros en ese país se vuelven más baratos (si se mantienen constantes los precios nacionales en los dos países). A la inversa, cuando la moneda de un país se deprecia, sus bienes en el extranjero se vuelven más baratos y los bienes extranjeros en ese país se vuelven más costosos.</a:t>
            </a:r>
            <a:endParaRPr lang="es-MX" dirty="0"/>
          </a:p>
        </p:txBody>
      </p:sp>
      <p:sp>
        <p:nvSpPr>
          <p:cNvPr id="4" name="Marcador de número de diapositiva 3">
            <a:extLst>
              <a:ext uri="{FF2B5EF4-FFF2-40B4-BE49-F238E27FC236}">
                <a16:creationId xmlns:a16="http://schemas.microsoft.com/office/drawing/2014/main" id="{109B33E8-A1CE-3D84-BD70-549F8AFF60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a:p>
        </p:txBody>
      </p:sp>
    </p:spTree>
    <p:extLst>
      <p:ext uri="{BB962C8B-B14F-4D97-AF65-F5344CB8AC3E}">
        <p14:creationId xmlns:p14="http://schemas.microsoft.com/office/powerpoint/2010/main" val="283629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A2FCA-1277-20C0-71DC-A7B1F4B406DF}"/>
              </a:ext>
            </a:extLst>
          </p:cNvPr>
          <p:cNvSpPr>
            <a:spLocks noGrp="1"/>
          </p:cNvSpPr>
          <p:nvPr>
            <p:ph type="title"/>
          </p:nvPr>
        </p:nvSpPr>
        <p:spPr/>
        <p:txBody>
          <a:bodyPr/>
          <a:lstStyle/>
          <a:p>
            <a:r>
              <a:rPr lang="es-MX" sz="1800" b="0" i="0" u="none" strike="noStrike" baseline="0" dirty="0">
                <a:latin typeface="ThrohandInk-Roman"/>
              </a:rPr>
              <a:t>¿Cómo se realizan las operaciones con divisas?</a:t>
            </a:r>
            <a:endParaRPr lang="es-MX" dirty="0"/>
          </a:p>
        </p:txBody>
      </p:sp>
      <p:sp>
        <p:nvSpPr>
          <p:cNvPr id="3" name="Marcador de texto 2">
            <a:extLst>
              <a:ext uri="{FF2B5EF4-FFF2-40B4-BE49-F238E27FC236}">
                <a16:creationId xmlns:a16="http://schemas.microsoft.com/office/drawing/2014/main" id="{148767BB-D1F5-64A0-A6D5-B07228FA479F}"/>
              </a:ext>
            </a:extLst>
          </p:cNvPr>
          <p:cNvSpPr>
            <a:spLocks noGrp="1"/>
          </p:cNvSpPr>
          <p:nvPr>
            <p:ph type="body" idx="1"/>
          </p:nvPr>
        </p:nvSpPr>
        <p:spPr/>
        <p:txBody>
          <a:bodyPr/>
          <a:lstStyle/>
          <a:p>
            <a:pPr algn="l"/>
            <a:r>
              <a:rPr lang="es-MX" sz="1800" b="0" i="0" u="none" strike="noStrike" baseline="0" dirty="0">
                <a:latin typeface="Berkeley-Book"/>
              </a:rPr>
              <a:t>Usted no puede acudir a una oficina central para observar la manera en la que se determinan los tipos de cambio; las monedas no se negocian en las bolsas de valores tales como la Bolsa de Valores de Nueva York. </a:t>
            </a:r>
          </a:p>
          <a:p>
            <a:pPr algn="l"/>
            <a:r>
              <a:rPr lang="es-MX" sz="1800" b="0" i="0" u="none" strike="noStrike" baseline="0" dirty="0">
                <a:latin typeface="Berkeley-Book"/>
              </a:rPr>
              <a:t>En lugar de ello, el mercado de divisas está organizado como un mercado de ventas sobre el mostrador en el cual varios cientos de negociantes (principalmente bancos) están listos para comprar y vender depósitos denominados en monedas extranjeras. Como estos negociantes están en constante contacto telefónico y computarizado, el mercado es muy competitivo. </a:t>
            </a:r>
            <a:endParaRPr lang="es-MX" dirty="0"/>
          </a:p>
        </p:txBody>
      </p:sp>
      <p:sp>
        <p:nvSpPr>
          <p:cNvPr id="4" name="Marcador de número de diapositiva 3">
            <a:extLst>
              <a:ext uri="{FF2B5EF4-FFF2-40B4-BE49-F238E27FC236}">
                <a16:creationId xmlns:a16="http://schemas.microsoft.com/office/drawing/2014/main" id="{3E5E2784-AA24-638A-4B8C-913ED553CB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spTree>
    <p:extLst>
      <p:ext uri="{BB962C8B-B14F-4D97-AF65-F5344CB8AC3E}">
        <p14:creationId xmlns:p14="http://schemas.microsoft.com/office/powerpoint/2010/main" val="3641759694"/>
      </p:ext>
    </p:extLst>
  </p:cSld>
  <p:clrMapOvr>
    <a:masterClrMapping/>
  </p:clrMapOvr>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2443</Words>
  <Application>Microsoft Office PowerPoint</Application>
  <PresentationFormat>Presentación en pantalla (16:9)</PresentationFormat>
  <Paragraphs>153</Paragraphs>
  <Slides>40</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40</vt:i4>
      </vt:variant>
    </vt:vector>
  </HeadingPairs>
  <TitlesOfParts>
    <vt:vector size="51" baseType="lpstr">
      <vt:lpstr>Oswald</vt:lpstr>
      <vt:lpstr>Cambria Math</vt:lpstr>
      <vt:lpstr>Berkeley-Book</vt:lpstr>
      <vt:lpstr>Berkeley-BookItalic</vt:lpstr>
      <vt:lpstr>Berkeley-Bold</vt:lpstr>
      <vt:lpstr>Segoe UI</vt:lpstr>
      <vt:lpstr>Arial</vt:lpstr>
      <vt:lpstr>ThrohandInk-Roman</vt:lpstr>
      <vt:lpstr>Source Sans Pro</vt:lpstr>
      <vt:lpstr>Berkeley-BoldItalic</vt:lpstr>
      <vt:lpstr>Quince template</vt:lpstr>
      <vt:lpstr>Teoría Monetaria</vt:lpstr>
      <vt:lpstr>Unidad V. Finanzas Internacionales y Política Monetaria</vt:lpstr>
      <vt:lpstr>Mercado de divisas</vt:lpstr>
      <vt:lpstr>Presentación de PowerPoint</vt:lpstr>
      <vt:lpstr>Presentación de PowerPoint</vt:lpstr>
      <vt:lpstr>¿Qué son los tipos de cambio?</vt:lpstr>
      <vt:lpstr>Presentación de PowerPoint</vt:lpstr>
      <vt:lpstr>¿Por qué son importantes los tipos de cambio?</vt:lpstr>
      <vt:lpstr>¿Cómo se realizan las operaciones con divisas?</vt:lpstr>
      <vt:lpstr>Presentación de PowerPoint</vt:lpstr>
      <vt:lpstr>Presentación de PowerPoint</vt:lpstr>
      <vt:lpstr>Tipos de cambio en el largo plazo</vt:lpstr>
      <vt:lpstr>Ley de un solo precio</vt:lpstr>
      <vt:lpstr>Presentación de PowerPoint</vt:lpstr>
      <vt:lpstr>Teoría de la paridad del poder de compra</vt:lpstr>
      <vt:lpstr>Presentación de PowerPoint</vt:lpstr>
      <vt:lpstr>Presentación de PowerPoint</vt:lpstr>
      <vt:lpstr>¿Por qué razón la teoría de la paridad del poder de compra no puede explicar por completo los tipos de cambio?</vt:lpstr>
      <vt:lpstr>Factores que afectan los tipos de cambio a largo plazo</vt:lpstr>
      <vt:lpstr>Presentación de PowerPoint</vt:lpstr>
      <vt:lpstr>Los niveles de precios</vt:lpstr>
      <vt:lpstr>Las barreras comerciales</vt:lpstr>
      <vt:lpstr>Preferencias por bienes nacionales frente a bienes extranjeros.</vt:lpstr>
      <vt:lpstr>Productividad</vt:lpstr>
      <vt:lpstr>Presentación de PowerPoint</vt:lpstr>
      <vt:lpstr>Tipos de cambio en el corto plazo</vt:lpstr>
      <vt:lpstr>Presentación de PowerPoint</vt:lpstr>
      <vt:lpstr>Comparación de rendimientos esperados sobre activos nacionales y extranjeros</vt:lpstr>
      <vt:lpstr>Presentación de PowerPoint</vt:lpstr>
      <vt:lpstr>Condición de la paridad del interés</vt:lpstr>
      <vt:lpstr>Presentación de PowerPoint</vt:lpstr>
      <vt:lpstr>Equilibrio en el mercado de divisas</vt:lpstr>
      <vt:lpstr>Curva de oferta de activos</vt:lpstr>
      <vt:lpstr>Presentación de PowerPoint</vt:lpstr>
      <vt:lpstr>Cambios en la oferta de dinero</vt:lpstr>
      <vt:lpstr>Neutralidad del dinero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Desequilibrios Macroeconómicos</dc:title>
  <dc:creator>Cristina Isabel Ibarra Armenta</dc:creator>
  <cp:lastModifiedBy>IBARRA ARMENTA CRISTINA ISABEL</cp:lastModifiedBy>
  <cp:revision>74</cp:revision>
  <dcterms:modified xsi:type="dcterms:W3CDTF">2022-05-24T00:23:36Z</dcterms:modified>
</cp:coreProperties>
</file>