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6"/>
  </p:notesMasterIdLst>
  <p:sldIdLst>
    <p:sldId id="256" r:id="rId2"/>
    <p:sldId id="259" r:id="rId3"/>
    <p:sldId id="408" r:id="rId4"/>
    <p:sldId id="448" r:id="rId5"/>
    <p:sldId id="449" r:id="rId6"/>
    <p:sldId id="450" r:id="rId7"/>
    <p:sldId id="451" r:id="rId8"/>
    <p:sldId id="452" r:id="rId9"/>
    <p:sldId id="453" r:id="rId10"/>
    <p:sldId id="454" r:id="rId11"/>
    <p:sldId id="455" r:id="rId12"/>
    <p:sldId id="456" r:id="rId13"/>
    <p:sldId id="457" r:id="rId14"/>
    <p:sldId id="458" r:id="rId15"/>
  </p:sldIdLst>
  <p:sldSz cx="9144000" cy="5143500" type="screen16x9"/>
  <p:notesSz cx="6858000" cy="9144000"/>
  <p:embeddedFontLst>
    <p:embeddedFont>
      <p:font typeface="Oswald" panose="00000500000000000000" pitchFamily="2" charset="0"/>
      <p:regular r:id="rId17"/>
      <p:bold r:id="rId18"/>
    </p:embeddedFont>
    <p:embeddedFont>
      <p:font typeface="Source Sans Pro" panose="020B050303040302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1A1727-F4F4-A10B-514D-03EB20D1C07F}" name="Cristina Isabel" initials="CI" userId="cfed94fa1e2f28e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Teoría Monetaria</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B7C1C3-7109-3309-AFCE-722D2BD5B036}"/>
              </a:ext>
            </a:extLst>
          </p:cNvPr>
          <p:cNvSpPr>
            <a:spLocks noGrp="1"/>
          </p:cNvSpPr>
          <p:nvPr>
            <p:ph type="title"/>
          </p:nvPr>
        </p:nvSpPr>
        <p:spPr/>
        <p:txBody>
          <a:bodyPr/>
          <a:lstStyle/>
          <a:p>
            <a:r>
              <a:rPr lang="es-MX" dirty="0"/>
              <a:t>Intervención esterilizada</a:t>
            </a:r>
          </a:p>
        </p:txBody>
      </p:sp>
      <p:sp>
        <p:nvSpPr>
          <p:cNvPr id="3" name="Marcador de texto 2">
            <a:extLst>
              <a:ext uri="{FF2B5EF4-FFF2-40B4-BE49-F238E27FC236}">
                <a16:creationId xmlns:a16="http://schemas.microsoft.com/office/drawing/2014/main" id="{9229A07B-2C74-8C01-258F-C6AEAEE2F592}"/>
              </a:ext>
            </a:extLst>
          </p:cNvPr>
          <p:cNvSpPr>
            <a:spLocks noGrp="1"/>
          </p:cNvSpPr>
          <p:nvPr>
            <p:ph type="body" idx="1"/>
          </p:nvPr>
        </p:nvSpPr>
        <p:spPr/>
        <p:txBody>
          <a:bodyPr/>
          <a:lstStyle/>
          <a:p>
            <a:pPr algn="l"/>
            <a:r>
              <a:rPr lang="es-MX" sz="1800" b="0" i="0" u="none" strike="noStrike" baseline="0" dirty="0">
                <a:latin typeface="Berkeley-Book"/>
              </a:rPr>
              <a:t>El aspecto clave que se debe recordar acerca de una intervención esterilizada es que el banco central realiza operaciones compensatorias de mercado abierto de tal forma que no haya ningún efecto sobre la base monetaria y la oferta de dinero.</a:t>
            </a:r>
            <a:endParaRPr lang="es-MX" dirty="0"/>
          </a:p>
        </p:txBody>
      </p:sp>
      <p:sp>
        <p:nvSpPr>
          <p:cNvPr id="4" name="Marcador de número de diapositiva 3">
            <a:extLst>
              <a:ext uri="{FF2B5EF4-FFF2-40B4-BE49-F238E27FC236}">
                <a16:creationId xmlns:a16="http://schemas.microsoft.com/office/drawing/2014/main" id="{71B4E394-0947-115C-CEB9-AA9709EC950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10</a:t>
            </a:fld>
            <a:endParaRPr lang="es-MX"/>
          </a:p>
        </p:txBody>
      </p:sp>
    </p:spTree>
    <p:extLst>
      <p:ext uri="{BB962C8B-B14F-4D97-AF65-F5344CB8AC3E}">
        <p14:creationId xmlns:p14="http://schemas.microsoft.com/office/powerpoint/2010/main" val="10470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FE2550-24A3-D995-229C-B631BACA5C76}"/>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899DCADB-D933-C4D5-4F52-4853A0C35CAF}"/>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5503EC1C-738E-3900-FEF8-3CB01FC52E5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11</a:t>
            </a:fld>
            <a:endParaRPr lang="es-MX"/>
          </a:p>
        </p:txBody>
      </p:sp>
    </p:spTree>
    <p:extLst>
      <p:ext uri="{BB962C8B-B14F-4D97-AF65-F5344CB8AC3E}">
        <p14:creationId xmlns:p14="http://schemas.microsoft.com/office/powerpoint/2010/main" val="636449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3A4313-C6CD-556B-EDFB-39C61A43C32A}"/>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B2507292-5689-EE88-415A-EB0F3B52B24A}"/>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FB24AF25-B23A-A044-BB9C-8373277D623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12</a:t>
            </a:fld>
            <a:endParaRPr lang="es-MX"/>
          </a:p>
        </p:txBody>
      </p:sp>
    </p:spTree>
    <p:extLst>
      <p:ext uri="{BB962C8B-B14F-4D97-AF65-F5344CB8AC3E}">
        <p14:creationId xmlns:p14="http://schemas.microsoft.com/office/powerpoint/2010/main" val="75776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B7101D-4346-AC67-F25E-031A0EB1A52E}"/>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7E8459F3-3D36-1A8C-4D90-C234540A8E28}"/>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3A6DCB94-0946-2529-22E7-BB79803CB6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13</a:t>
            </a:fld>
            <a:endParaRPr lang="es-MX"/>
          </a:p>
        </p:txBody>
      </p:sp>
    </p:spTree>
    <p:extLst>
      <p:ext uri="{BB962C8B-B14F-4D97-AF65-F5344CB8AC3E}">
        <p14:creationId xmlns:p14="http://schemas.microsoft.com/office/powerpoint/2010/main" val="3690195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AB6A7C-A1AE-CA33-2640-248651370442}"/>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0CA8C722-4A2C-E4D6-3025-AC596B8BCB24}"/>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E8439959-826E-1EEE-6F0C-C1573B45012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14</a:t>
            </a:fld>
            <a:endParaRPr lang="es-MX"/>
          </a:p>
        </p:txBody>
      </p:sp>
    </p:spTree>
    <p:extLst>
      <p:ext uri="{BB962C8B-B14F-4D97-AF65-F5344CB8AC3E}">
        <p14:creationId xmlns:p14="http://schemas.microsoft.com/office/powerpoint/2010/main" val="199749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Unidad V. Finanzas Internacionales y Política Monetaria</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s-MX" dirty="0"/>
              <a:t> </a:t>
            </a: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52F14483-B91E-2AFF-F1A0-FAE0618C77C2}"/>
              </a:ext>
            </a:extLst>
          </p:cNvPr>
          <p:cNvSpPr>
            <a:spLocks noGrp="1"/>
          </p:cNvSpPr>
          <p:nvPr>
            <p:ph type="ctrTitle"/>
          </p:nvPr>
        </p:nvSpPr>
        <p:spPr/>
        <p:txBody>
          <a:bodyPr/>
          <a:lstStyle/>
          <a:p>
            <a:r>
              <a:rPr lang="es-MX" dirty="0"/>
              <a:t>Intervención en el mercado de divisas</a:t>
            </a:r>
          </a:p>
        </p:txBody>
      </p:sp>
      <p:sp>
        <p:nvSpPr>
          <p:cNvPr id="4" name="Marcador de número de diapositiva 3">
            <a:extLst>
              <a:ext uri="{FF2B5EF4-FFF2-40B4-BE49-F238E27FC236}">
                <a16:creationId xmlns:a16="http://schemas.microsoft.com/office/drawing/2014/main" id="{E19C8D98-D17A-7108-B966-3668BF619B3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665148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C43DC5-7BCB-38BA-A09D-C070526ECB08}"/>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6D70CBD3-B3EB-701D-ED1D-CEC70E460C34}"/>
              </a:ext>
            </a:extLst>
          </p:cNvPr>
          <p:cNvSpPr>
            <a:spLocks noGrp="1"/>
          </p:cNvSpPr>
          <p:nvPr>
            <p:ph type="body" idx="1"/>
          </p:nvPr>
        </p:nvSpPr>
        <p:spPr/>
        <p:txBody>
          <a:bodyPr/>
          <a:lstStyle/>
          <a:p>
            <a:pPr algn="l"/>
            <a:r>
              <a:rPr lang="es-MX" sz="1800" b="1" i="1" dirty="0">
                <a:latin typeface="Berkeley-BoldItalic"/>
              </a:rPr>
              <a:t>L</a:t>
            </a:r>
            <a:r>
              <a:rPr lang="es-MX" sz="1800" b="1" i="1" u="none" strike="noStrike" baseline="0" dirty="0">
                <a:latin typeface="Berkeley-BoldItalic"/>
              </a:rPr>
              <a:t>as compras de moneda nacional de un banco central y la venta correspondiente de activos extranjeros en el mercado de divisas conducen a un decremento igual en sus reservas internacionales y en la base monetaria.</a:t>
            </a:r>
          </a:p>
          <a:p>
            <a:pPr algn="l"/>
            <a:r>
              <a:rPr lang="es-MX" sz="1800" b="1" i="1" dirty="0">
                <a:latin typeface="Berkeley-BoldItalic"/>
              </a:rPr>
              <a:t>L</a:t>
            </a:r>
            <a:r>
              <a:rPr lang="es-MX" sz="1800" b="1" i="1" u="none" strike="noStrike" baseline="0" dirty="0">
                <a:latin typeface="Berkeley-BoldItalic"/>
              </a:rPr>
              <a:t>a venta de un banco central de moneda nacional para comprar activos extranjeros en el mercado de divisas da como resultado un incremento igual en sus reservas internacionales y en la base monetaria</a:t>
            </a:r>
            <a:endParaRPr lang="es-MX" dirty="0"/>
          </a:p>
        </p:txBody>
      </p:sp>
      <p:sp>
        <p:nvSpPr>
          <p:cNvPr id="4" name="Marcador de número de diapositiva 3">
            <a:extLst>
              <a:ext uri="{FF2B5EF4-FFF2-40B4-BE49-F238E27FC236}">
                <a16:creationId xmlns:a16="http://schemas.microsoft.com/office/drawing/2014/main" id="{80CE26C7-5114-356E-C125-DFF551DD86C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4098153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6E966E-BE96-F559-457E-5BAA577C755C}"/>
              </a:ext>
            </a:extLst>
          </p:cNvPr>
          <p:cNvSpPr>
            <a:spLocks noGrp="1"/>
          </p:cNvSpPr>
          <p:nvPr>
            <p:ph type="title"/>
          </p:nvPr>
        </p:nvSpPr>
        <p:spPr/>
        <p:txBody>
          <a:bodyPr/>
          <a:lstStyle/>
          <a:p>
            <a:r>
              <a:rPr lang="es-MX" dirty="0"/>
              <a:t>Intervención de divisas esterilizada y no esterilizada</a:t>
            </a:r>
          </a:p>
        </p:txBody>
      </p:sp>
      <p:sp>
        <p:nvSpPr>
          <p:cNvPr id="3" name="Marcador de texto 2">
            <a:extLst>
              <a:ext uri="{FF2B5EF4-FFF2-40B4-BE49-F238E27FC236}">
                <a16:creationId xmlns:a16="http://schemas.microsoft.com/office/drawing/2014/main" id="{34B5ABF7-6B6C-C84D-8448-13B0FE07FBD8}"/>
              </a:ext>
            </a:extLst>
          </p:cNvPr>
          <p:cNvSpPr>
            <a:spLocks noGrp="1"/>
          </p:cNvSpPr>
          <p:nvPr>
            <p:ph type="body" idx="1"/>
          </p:nvPr>
        </p:nvSpPr>
        <p:spPr/>
        <p:txBody>
          <a:bodyPr/>
          <a:lstStyle/>
          <a:p>
            <a:r>
              <a:rPr lang="es-MX" dirty="0"/>
              <a:t>La intervención de divisas no esterilizada ocurre cuando al vender activos extranjeros, el banco central reduce la oferta monetaria, sin llevar  a cabo ninguna política compensatoria. </a:t>
            </a:r>
          </a:p>
          <a:p>
            <a:r>
              <a:rPr lang="es-MX" dirty="0"/>
              <a:t>La intervención de divisas esterilizada ocurre cuando el banco central vende activos extranjeros y para contrarrestar la reducción de la base monetaria compra bonos de gobierno en el mercado. </a:t>
            </a:r>
          </a:p>
        </p:txBody>
      </p:sp>
      <p:sp>
        <p:nvSpPr>
          <p:cNvPr id="4" name="Marcador de número de diapositiva 3">
            <a:extLst>
              <a:ext uri="{FF2B5EF4-FFF2-40B4-BE49-F238E27FC236}">
                <a16:creationId xmlns:a16="http://schemas.microsoft.com/office/drawing/2014/main" id="{587EE37F-1995-4738-EB3D-99F8304989F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343650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AD4F8F-29C1-A2C8-0FCE-C726A55133ED}"/>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7852E934-320D-25DF-F2A9-085371CF7F84}"/>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928DB2D0-BF04-C006-10DD-0172D261D95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pic>
        <p:nvPicPr>
          <p:cNvPr id="5" name="Imagen 4">
            <a:extLst>
              <a:ext uri="{FF2B5EF4-FFF2-40B4-BE49-F238E27FC236}">
                <a16:creationId xmlns:a16="http://schemas.microsoft.com/office/drawing/2014/main" id="{85BA3F5A-B806-D45F-DFCF-D35E4EAF8AE3}"/>
              </a:ext>
            </a:extLst>
          </p:cNvPr>
          <p:cNvPicPr>
            <a:picLocks noChangeAspect="1"/>
          </p:cNvPicPr>
          <p:nvPr/>
        </p:nvPicPr>
        <p:blipFill>
          <a:blip r:embed="rId2"/>
          <a:stretch>
            <a:fillRect/>
          </a:stretch>
        </p:blipFill>
        <p:spPr>
          <a:xfrm>
            <a:off x="968188" y="1657350"/>
            <a:ext cx="7207624" cy="1828800"/>
          </a:xfrm>
          <a:prstGeom prst="rect">
            <a:avLst/>
          </a:prstGeom>
        </p:spPr>
      </p:pic>
    </p:spTree>
    <p:extLst>
      <p:ext uri="{BB962C8B-B14F-4D97-AF65-F5344CB8AC3E}">
        <p14:creationId xmlns:p14="http://schemas.microsoft.com/office/powerpoint/2010/main" val="2743297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7FB268-9B27-60FE-1445-DAA57496AE30}"/>
              </a:ext>
            </a:extLst>
          </p:cNvPr>
          <p:cNvSpPr>
            <a:spLocks noGrp="1"/>
          </p:cNvSpPr>
          <p:nvPr>
            <p:ph type="title"/>
          </p:nvPr>
        </p:nvSpPr>
        <p:spPr/>
        <p:txBody>
          <a:bodyPr/>
          <a:lstStyle/>
          <a:p>
            <a:r>
              <a:rPr lang="es-MX" dirty="0"/>
              <a:t>Intervención no esterilizada</a:t>
            </a:r>
          </a:p>
        </p:txBody>
      </p:sp>
      <p:sp>
        <p:nvSpPr>
          <p:cNvPr id="3" name="Marcador de texto 2">
            <a:extLst>
              <a:ext uri="{FF2B5EF4-FFF2-40B4-BE49-F238E27FC236}">
                <a16:creationId xmlns:a16="http://schemas.microsoft.com/office/drawing/2014/main" id="{F46ACF39-59AD-F298-001F-C5E8E36D4F32}"/>
              </a:ext>
            </a:extLst>
          </p:cNvPr>
          <p:cNvSpPr>
            <a:spLocks noGrp="1"/>
          </p:cNvSpPr>
          <p:nvPr>
            <p:ph type="body" idx="1"/>
          </p:nvPr>
        </p:nvSpPr>
        <p:spPr/>
        <p:txBody>
          <a:bodyPr/>
          <a:lstStyle/>
          <a:p>
            <a:pPr algn="l"/>
            <a:r>
              <a:rPr lang="es-MX" sz="1800" b="0" i="0" u="none" strike="noStrike" baseline="0" dirty="0">
                <a:latin typeface="Berkeley-Book"/>
              </a:rPr>
              <a:t>Su intuición podría llevarlo a sospechar que si un banco central desea disminuir el valor de la moneda nacional, debería vender su moneda en el mercado de divisas (</a:t>
            </a:r>
            <a:r>
              <a:rPr lang="es-MX" sz="1800" b="0" i="0" u="sng" strike="noStrike" baseline="0" dirty="0">
                <a:latin typeface="Berkeley-Book"/>
              </a:rPr>
              <a:t>incrementa la oferta</a:t>
            </a:r>
            <a:r>
              <a:rPr lang="es-MX" sz="1800" b="0" i="0" u="none" strike="noStrike" baseline="0" dirty="0">
                <a:latin typeface="Berkeley-Book"/>
              </a:rPr>
              <a:t>) y comprar activos extranjeros.</a:t>
            </a:r>
          </a:p>
          <a:p>
            <a:pPr algn="l"/>
            <a:r>
              <a:rPr lang="es-MX" sz="1800" b="0" i="0" u="none" strike="noStrike" baseline="0" dirty="0">
                <a:latin typeface="Berkeley-Book"/>
              </a:rPr>
              <a:t>En efecto, esta intuición es correcta en el caso de una intervención no esterilizada. </a:t>
            </a:r>
            <a:endParaRPr lang="es-MX" dirty="0"/>
          </a:p>
        </p:txBody>
      </p:sp>
      <p:sp>
        <p:nvSpPr>
          <p:cNvPr id="4" name="Marcador de número de diapositiva 3">
            <a:extLst>
              <a:ext uri="{FF2B5EF4-FFF2-40B4-BE49-F238E27FC236}">
                <a16:creationId xmlns:a16="http://schemas.microsoft.com/office/drawing/2014/main" id="{F025FF01-06C4-4265-3569-0E87078466F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7</a:t>
            </a:fld>
            <a:endParaRPr lang="es-MX"/>
          </a:p>
        </p:txBody>
      </p:sp>
    </p:spTree>
    <p:extLst>
      <p:ext uri="{BB962C8B-B14F-4D97-AF65-F5344CB8AC3E}">
        <p14:creationId xmlns:p14="http://schemas.microsoft.com/office/powerpoint/2010/main" val="380037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CA5FE5-E55D-6C80-E114-60E7B2CA313F}"/>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7CA0A816-E0A5-E239-ECE3-05AA52DA7F12}"/>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02ED6AB7-206A-029E-35D6-C9A42D3E794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8</a:t>
            </a:fld>
            <a:endParaRPr lang="es-MX"/>
          </a:p>
        </p:txBody>
      </p:sp>
      <p:pic>
        <p:nvPicPr>
          <p:cNvPr id="6" name="Imagen 5">
            <a:extLst>
              <a:ext uri="{FF2B5EF4-FFF2-40B4-BE49-F238E27FC236}">
                <a16:creationId xmlns:a16="http://schemas.microsoft.com/office/drawing/2014/main" id="{DD145AB8-7EAA-6023-52B9-5B365AC6A704}"/>
              </a:ext>
            </a:extLst>
          </p:cNvPr>
          <p:cNvPicPr>
            <a:picLocks noChangeAspect="1"/>
          </p:cNvPicPr>
          <p:nvPr/>
        </p:nvPicPr>
        <p:blipFill>
          <a:blip r:embed="rId2"/>
          <a:stretch>
            <a:fillRect/>
          </a:stretch>
        </p:blipFill>
        <p:spPr>
          <a:xfrm>
            <a:off x="1484782" y="110052"/>
            <a:ext cx="6343037" cy="4112120"/>
          </a:xfrm>
          <a:prstGeom prst="rect">
            <a:avLst/>
          </a:prstGeom>
        </p:spPr>
      </p:pic>
    </p:spTree>
    <p:extLst>
      <p:ext uri="{BB962C8B-B14F-4D97-AF65-F5344CB8AC3E}">
        <p14:creationId xmlns:p14="http://schemas.microsoft.com/office/powerpoint/2010/main" val="508144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630608-DB3F-52A8-1430-06AFDA95E549}"/>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30EB6C05-E705-8BD5-35F6-5B27A27B8C04}"/>
              </a:ext>
            </a:extLst>
          </p:cNvPr>
          <p:cNvSpPr>
            <a:spLocks noGrp="1"/>
          </p:cNvSpPr>
          <p:nvPr>
            <p:ph type="body" idx="1"/>
          </p:nvPr>
        </p:nvSpPr>
        <p:spPr/>
        <p:txBody>
          <a:bodyPr/>
          <a:lstStyle/>
          <a:p>
            <a:pPr algn="l"/>
            <a:r>
              <a:rPr lang="es-MX" sz="1800" b="1" i="1" dirty="0">
                <a:latin typeface="Berkeley-BoldItalic"/>
              </a:rPr>
              <a:t>U</a:t>
            </a:r>
            <a:r>
              <a:rPr lang="es-MX" sz="1800" b="1" i="1" u="none" strike="noStrike" baseline="0" dirty="0">
                <a:latin typeface="Berkeley-BoldItalic"/>
              </a:rPr>
              <a:t>na intervención no esterilizada en la cual la moneda nacional se vende para comprar activos extranjeros conduce a un incremento en las reservas internacionales, un incremento en la oferta de dinero y una depreciación de la moneda nacional.</a:t>
            </a:r>
            <a:endParaRPr lang="es-MX" dirty="0"/>
          </a:p>
        </p:txBody>
      </p:sp>
      <p:sp>
        <p:nvSpPr>
          <p:cNvPr id="4" name="Marcador de número de diapositiva 3">
            <a:extLst>
              <a:ext uri="{FF2B5EF4-FFF2-40B4-BE49-F238E27FC236}">
                <a16:creationId xmlns:a16="http://schemas.microsoft.com/office/drawing/2014/main" id="{CD0CB15F-856C-4349-68BF-6A99FE3A71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3794938263"/>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1389</TotalTime>
  <Words>318</Words>
  <Application>Microsoft Office PowerPoint</Application>
  <PresentationFormat>Presentación en pantalla (16:9)</PresentationFormat>
  <Paragraphs>30</Paragraphs>
  <Slides>14</Slides>
  <Notes>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Oswald</vt:lpstr>
      <vt:lpstr>Berkeley-Book</vt:lpstr>
      <vt:lpstr>Arial</vt:lpstr>
      <vt:lpstr>Source Sans Pro</vt:lpstr>
      <vt:lpstr>Berkeley-BoldItalic</vt:lpstr>
      <vt:lpstr>Quince template</vt:lpstr>
      <vt:lpstr>Teoría Monetaria</vt:lpstr>
      <vt:lpstr>Unidad V. Finanzas Internacionales y Política Monetaria</vt:lpstr>
      <vt:lpstr>Intervención en el mercado de divisas</vt:lpstr>
      <vt:lpstr>Presentación de PowerPoint</vt:lpstr>
      <vt:lpstr>Intervención de divisas esterilizada y no esterilizada</vt:lpstr>
      <vt:lpstr>Presentación de PowerPoint</vt:lpstr>
      <vt:lpstr>Intervención no esterilizada</vt:lpstr>
      <vt:lpstr>Presentación de PowerPoint</vt:lpstr>
      <vt:lpstr>Presentación de PowerPoint</vt:lpstr>
      <vt:lpstr>Intervención esterilizada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IBARRA ARMENTA CRISTINA ISABEL</cp:lastModifiedBy>
  <cp:revision>77</cp:revision>
  <dcterms:modified xsi:type="dcterms:W3CDTF">2022-05-24T00:53:19Z</dcterms:modified>
</cp:coreProperties>
</file>