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44"/>
  </p:notesMasterIdLst>
  <p:sldIdLst>
    <p:sldId id="256" r:id="rId2"/>
    <p:sldId id="259" r:id="rId3"/>
    <p:sldId id="348"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69" r:id="rId22"/>
    <p:sldId id="370" r:id="rId23"/>
    <p:sldId id="371" r:id="rId24"/>
    <p:sldId id="373" r:id="rId25"/>
    <p:sldId id="374" r:id="rId26"/>
    <p:sldId id="375" r:id="rId27"/>
    <p:sldId id="377" r:id="rId28"/>
    <p:sldId id="378" r:id="rId29"/>
    <p:sldId id="379" r:id="rId30"/>
    <p:sldId id="380" r:id="rId31"/>
    <p:sldId id="381" r:id="rId32"/>
    <p:sldId id="382" r:id="rId33"/>
    <p:sldId id="383" r:id="rId34"/>
    <p:sldId id="384" r:id="rId35"/>
    <p:sldId id="385" r:id="rId36"/>
    <p:sldId id="386" r:id="rId37"/>
    <p:sldId id="387" r:id="rId38"/>
    <p:sldId id="388" r:id="rId39"/>
    <p:sldId id="390" r:id="rId40"/>
    <p:sldId id="389" r:id="rId41"/>
    <p:sldId id="391" r:id="rId42"/>
    <p:sldId id="392" r:id="rId43"/>
  </p:sldIdLst>
  <p:sldSz cx="9144000" cy="5143500" type="screen16x9"/>
  <p:notesSz cx="6858000" cy="9144000"/>
  <p:embeddedFontLst>
    <p:embeddedFont>
      <p:font typeface="Oswald" panose="00000500000000000000" pitchFamily="2" charset="0"/>
      <p:regular r:id="rId45"/>
      <p:bold r:id="rId46"/>
    </p:embeddedFont>
    <p:embeddedFont>
      <p:font typeface="Source Sans Pro" panose="020B0503030403020204" pitchFamily="34" charset="0"/>
      <p:regular r:id="rId47"/>
      <p:bold r:id="rId48"/>
      <p:italic r:id="rId49"/>
      <p:boldItalic r:id="rId5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font" Target="fonts/font6.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5.fntdata"/></Relationships>
</file>

<file path=ppt/charts/_rels/chart1.xml.rels><?xml version="1.0" encoding="UTF-8" standalone="yes"?>
<Relationships xmlns="http://schemas.openxmlformats.org/package/2006/relationships"><Relationship Id="rId3" Type="http://schemas.openxmlformats.org/officeDocument/2006/relationships/oleObject" Target="file:///C:\Users\dltit\Documents\Titi\Lectures\UAS\II\Macro%20cerrada\origen%20del%20capital%20fijo.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s-MX" sz="1800"/>
              <a:t>Maquinaria</a:t>
            </a:r>
            <a:r>
              <a:rPr lang="es-MX" sz="1800" baseline="0"/>
              <a:t> y Equipo por origen: Nacional e importado</a:t>
            </a:r>
            <a:endParaRPr lang="es-MX"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'[1]Página 1'!$F$1</c:f>
              <c:strCache>
                <c:ptCount val="1"/>
                <c:pt idx="0">
                  <c:v>Maquinaria y Equipo Total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'[1]Página 1'!$A$2:$A$101</c:f>
              <c:strCache>
                <c:ptCount val="100"/>
                <c:pt idx="0">
                  <c:v>1993/01</c:v>
                </c:pt>
                <c:pt idx="1">
                  <c:v>1993/02</c:v>
                </c:pt>
                <c:pt idx="2">
                  <c:v>1993/03</c:v>
                </c:pt>
                <c:pt idx="3">
                  <c:v>1993/04</c:v>
                </c:pt>
                <c:pt idx="4">
                  <c:v>1994/01</c:v>
                </c:pt>
                <c:pt idx="5">
                  <c:v>1994/02</c:v>
                </c:pt>
                <c:pt idx="6">
                  <c:v>1994/03</c:v>
                </c:pt>
                <c:pt idx="7">
                  <c:v>1994/04</c:v>
                </c:pt>
                <c:pt idx="8">
                  <c:v>1995/01</c:v>
                </c:pt>
                <c:pt idx="9">
                  <c:v>1995/02</c:v>
                </c:pt>
                <c:pt idx="10">
                  <c:v>1995/03</c:v>
                </c:pt>
                <c:pt idx="11">
                  <c:v>1995/04</c:v>
                </c:pt>
                <c:pt idx="12">
                  <c:v>1996/01</c:v>
                </c:pt>
                <c:pt idx="13">
                  <c:v>1996/02</c:v>
                </c:pt>
                <c:pt idx="14">
                  <c:v>1996/03</c:v>
                </c:pt>
                <c:pt idx="15">
                  <c:v>1996/04</c:v>
                </c:pt>
                <c:pt idx="16">
                  <c:v>1997/01</c:v>
                </c:pt>
                <c:pt idx="17">
                  <c:v>1997/02</c:v>
                </c:pt>
                <c:pt idx="18">
                  <c:v>1997/03</c:v>
                </c:pt>
                <c:pt idx="19">
                  <c:v>1997/04</c:v>
                </c:pt>
                <c:pt idx="20">
                  <c:v>1998/01</c:v>
                </c:pt>
                <c:pt idx="21">
                  <c:v>1998/02</c:v>
                </c:pt>
                <c:pt idx="22">
                  <c:v>1998/03</c:v>
                </c:pt>
                <c:pt idx="23">
                  <c:v>1998/04</c:v>
                </c:pt>
                <c:pt idx="24">
                  <c:v>1999/01</c:v>
                </c:pt>
                <c:pt idx="25">
                  <c:v>1999/02</c:v>
                </c:pt>
                <c:pt idx="26">
                  <c:v>1999/03</c:v>
                </c:pt>
                <c:pt idx="27">
                  <c:v>1999/04</c:v>
                </c:pt>
                <c:pt idx="28">
                  <c:v>2000/01</c:v>
                </c:pt>
                <c:pt idx="29">
                  <c:v>2000/02</c:v>
                </c:pt>
                <c:pt idx="30">
                  <c:v>2000/03</c:v>
                </c:pt>
                <c:pt idx="31">
                  <c:v>2000/04</c:v>
                </c:pt>
                <c:pt idx="32">
                  <c:v>2001/01</c:v>
                </c:pt>
                <c:pt idx="33">
                  <c:v>2001/02</c:v>
                </c:pt>
                <c:pt idx="34">
                  <c:v>2001/03</c:v>
                </c:pt>
                <c:pt idx="35">
                  <c:v>2001/04</c:v>
                </c:pt>
                <c:pt idx="36">
                  <c:v>2002/01</c:v>
                </c:pt>
                <c:pt idx="37">
                  <c:v>2002/02</c:v>
                </c:pt>
                <c:pt idx="38">
                  <c:v>2002/03</c:v>
                </c:pt>
                <c:pt idx="39">
                  <c:v>2002/04</c:v>
                </c:pt>
                <c:pt idx="40">
                  <c:v>2003/01</c:v>
                </c:pt>
                <c:pt idx="41">
                  <c:v>2003/02</c:v>
                </c:pt>
                <c:pt idx="42">
                  <c:v>2003/03</c:v>
                </c:pt>
                <c:pt idx="43">
                  <c:v>2003/04</c:v>
                </c:pt>
                <c:pt idx="44">
                  <c:v>2004/01</c:v>
                </c:pt>
                <c:pt idx="45">
                  <c:v>2004/02</c:v>
                </c:pt>
                <c:pt idx="46">
                  <c:v>2004/03</c:v>
                </c:pt>
                <c:pt idx="47">
                  <c:v>2004/04</c:v>
                </c:pt>
                <c:pt idx="48">
                  <c:v>2005/01</c:v>
                </c:pt>
                <c:pt idx="49">
                  <c:v>2005/02</c:v>
                </c:pt>
                <c:pt idx="50">
                  <c:v>2005/03</c:v>
                </c:pt>
                <c:pt idx="51">
                  <c:v>2005/04</c:v>
                </c:pt>
                <c:pt idx="52">
                  <c:v>2006/01</c:v>
                </c:pt>
                <c:pt idx="53">
                  <c:v>2006/02</c:v>
                </c:pt>
                <c:pt idx="54">
                  <c:v>2006/03</c:v>
                </c:pt>
                <c:pt idx="55">
                  <c:v>2006/04</c:v>
                </c:pt>
                <c:pt idx="56">
                  <c:v>2007/01</c:v>
                </c:pt>
                <c:pt idx="57">
                  <c:v>2007/02</c:v>
                </c:pt>
                <c:pt idx="58">
                  <c:v>2007/03</c:v>
                </c:pt>
                <c:pt idx="59">
                  <c:v>2007/04</c:v>
                </c:pt>
                <c:pt idx="60">
                  <c:v>2008/01</c:v>
                </c:pt>
                <c:pt idx="61">
                  <c:v>2008/02</c:v>
                </c:pt>
                <c:pt idx="62">
                  <c:v>2008/03</c:v>
                </c:pt>
                <c:pt idx="63">
                  <c:v>2008/04</c:v>
                </c:pt>
                <c:pt idx="64">
                  <c:v>2009/01</c:v>
                </c:pt>
                <c:pt idx="65">
                  <c:v>2009/02</c:v>
                </c:pt>
                <c:pt idx="66">
                  <c:v>2009/03</c:v>
                </c:pt>
                <c:pt idx="67">
                  <c:v>2009/04</c:v>
                </c:pt>
                <c:pt idx="68">
                  <c:v>2010/01</c:v>
                </c:pt>
                <c:pt idx="69">
                  <c:v>2010/02</c:v>
                </c:pt>
                <c:pt idx="70">
                  <c:v>2010/03</c:v>
                </c:pt>
                <c:pt idx="71">
                  <c:v>2010/04</c:v>
                </c:pt>
                <c:pt idx="72">
                  <c:v>2011/01</c:v>
                </c:pt>
                <c:pt idx="73">
                  <c:v>2011/02</c:v>
                </c:pt>
                <c:pt idx="74">
                  <c:v>2011/03</c:v>
                </c:pt>
                <c:pt idx="75">
                  <c:v>2011/04</c:v>
                </c:pt>
                <c:pt idx="76">
                  <c:v>2012/01</c:v>
                </c:pt>
                <c:pt idx="77">
                  <c:v>2012/02</c:v>
                </c:pt>
                <c:pt idx="78">
                  <c:v>2012/03</c:v>
                </c:pt>
                <c:pt idx="79">
                  <c:v>2012/04</c:v>
                </c:pt>
                <c:pt idx="80">
                  <c:v>2013/01</c:v>
                </c:pt>
                <c:pt idx="81">
                  <c:v>2013/02</c:v>
                </c:pt>
                <c:pt idx="82">
                  <c:v>2013/03</c:v>
                </c:pt>
                <c:pt idx="83">
                  <c:v>2013/04</c:v>
                </c:pt>
                <c:pt idx="84">
                  <c:v>2014/01</c:v>
                </c:pt>
                <c:pt idx="85">
                  <c:v>2014/02</c:v>
                </c:pt>
                <c:pt idx="86">
                  <c:v>2014/03</c:v>
                </c:pt>
                <c:pt idx="87">
                  <c:v>2014/04</c:v>
                </c:pt>
                <c:pt idx="88">
                  <c:v>2015/01</c:v>
                </c:pt>
                <c:pt idx="89">
                  <c:v>2015/02</c:v>
                </c:pt>
                <c:pt idx="90">
                  <c:v>2015/03</c:v>
                </c:pt>
                <c:pt idx="91">
                  <c:v>2015/04</c:v>
                </c:pt>
                <c:pt idx="92">
                  <c:v>2016/01</c:v>
                </c:pt>
                <c:pt idx="93">
                  <c:v>2016/02</c:v>
                </c:pt>
                <c:pt idx="94">
                  <c:v>2016/03</c:v>
                </c:pt>
                <c:pt idx="95">
                  <c:v>2016/04</c:v>
                </c:pt>
                <c:pt idx="96">
                  <c:v>2017/01</c:v>
                </c:pt>
                <c:pt idx="97">
                  <c:v>2017/02</c:v>
                </c:pt>
                <c:pt idx="98">
                  <c:v>2017/03</c:v>
                </c:pt>
                <c:pt idx="99">
                  <c:v>2017/04</c:v>
                </c:pt>
              </c:strCache>
            </c:strRef>
          </c:cat>
          <c:val>
            <c:numRef>
              <c:f>'[1]Página 1'!$F$2:$F$101</c:f>
              <c:numCache>
                <c:formatCode>General</c:formatCode>
                <c:ptCount val="100"/>
                <c:pt idx="0">
                  <c:v>112296.209</c:v>
                </c:pt>
                <c:pt idx="1">
                  <c:v>109589.016</c:v>
                </c:pt>
                <c:pt idx="2">
                  <c:v>106582.443</c:v>
                </c:pt>
                <c:pt idx="3">
                  <c:v>118567.105</c:v>
                </c:pt>
                <c:pt idx="4">
                  <c:v>122817.671</c:v>
                </c:pt>
                <c:pt idx="5">
                  <c:v>125612.18</c:v>
                </c:pt>
                <c:pt idx="6">
                  <c:v>125332.853</c:v>
                </c:pt>
                <c:pt idx="7">
                  <c:v>133323.72399999999</c:v>
                </c:pt>
                <c:pt idx="8">
                  <c:v>115550.41</c:v>
                </c:pt>
                <c:pt idx="9">
                  <c:v>111379.86500000001</c:v>
                </c:pt>
                <c:pt idx="10">
                  <c:v>124842.45299999999</c:v>
                </c:pt>
                <c:pt idx="11">
                  <c:v>149226.228</c:v>
                </c:pt>
                <c:pt idx="12">
                  <c:v>177813.6</c:v>
                </c:pt>
                <c:pt idx="13">
                  <c:v>183562.45499999999</c:v>
                </c:pt>
                <c:pt idx="14">
                  <c:v>192401.867</c:v>
                </c:pt>
                <c:pt idx="15">
                  <c:v>235554.63399999999</c:v>
                </c:pt>
                <c:pt idx="16">
                  <c:v>237716.06200000001</c:v>
                </c:pt>
                <c:pt idx="17">
                  <c:v>281498.58100000001</c:v>
                </c:pt>
                <c:pt idx="18">
                  <c:v>299712.43199999997</c:v>
                </c:pt>
                <c:pt idx="19">
                  <c:v>351850.1</c:v>
                </c:pt>
                <c:pt idx="20">
                  <c:v>360715.05900000001</c:v>
                </c:pt>
                <c:pt idx="21">
                  <c:v>374219.42599999998</c:v>
                </c:pt>
                <c:pt idx="22">
                  <c:v>396566.13</c:v>
                </c:pt>
                <c:pt idx="23">
                  <c:v>447104.62199999997</c:v>
                </c:pt>
                <c:pt idx="24">
                  <c:v>452951.87599999999</c:v>
                </c:pt>
                <c:pt idx="25">
                  <c:v>452081.652</c:v>
                </c:pt>
                <c:pt idx="26">
                  <c:v>457629.842</c:v>
                </c:pt>
                <c:pt idx="27">
                  <c:v>487648.554</c:v>
                </c:pt>
                <c:pt idx="28">
                  <c:v>504192.57199999999</c:v>
                </c:pt>
                <c:pt idx="29">
                  <c:v>522295.08799999999</c:v>
                </c:pt>
                <c:pt idx="30">
                  <c:v>549336.59100000001</c:v>
                </c:pt>
                <c:pt idx="31">
                  <c:v>584499.16899999999</c:v>
                </c:pt>
                <c:pt idx="32">
                  <c:v>524598.99199999997</c:v>
                </c:pt>
                <c:pt idx="33">
                  <c:v>489018.40299999999</c:v>
                </c:pt>
                <c:pt idx="34">
                  <c:v>472845.75400000002</c:v>
                </c:pt>
                <c:pt idx="35">
                  <c:v>498652.24300000002</c:v>
                </c:pt>
                <c:pt idx="36">
                  <c:v>440641.94300000003</c:v>
                </c:pt>
                <c:pt idx="37">
                  <c:v>479741.31199999998</c:v>
                </c:pt>
                <c:pt idx="38">
                  <c:v>469932.00599999999</c:v>
                </c:pt>
                <c:pt idx="39">
                  <c:v>511234.49400000001</c:v>
                </c:pt>
                <c:pt idx="40">
                  <c:v>458698.315</c:v>
                </c:pt>
                <c:pt idx="41">
                  <c:v>481650.54700000002</c:v>
                </c:pt>
                <c:pt idx="42">
                  <c:v>492115.28100000002</c:v>
                </c:pt>
                <c:pt idx="43">
                  <c:v>551777.72</c:v>
                </c:pt>
                <c:pt idx="44">
                  <c:v>494269.84700000001</c:v>
                </c:pt>
                <c:pt idx="45">
                  <c:v>549652.277</c:v>
                </c:pt>
                <c:pt idx="46">
                  <c:v>578672.299</c:v>
                </c:pt>
                <c:pt idx="47">
                  <c:v>653745.69299999997</c:v>
                </c:pt>
                <c:pt idx="48">
                  <c:v>572314.31700000004</c:v>
                </c:pt>
                <c:pt idx="49">
                  <c:v>634456.00899999996</c:v>
                </c:pt>
                <c:pt idx="50">
                  <c:v>648696.40099999995</c:v>
                </c:pt>
                <c:pt idx="51">
                  <c:v>730077.22900000005</c:v>
                </c:pt>
                <c:pt idx="52">
                  <c:v>679724.65800000005</c:v>
                </c:pt>
                <c:pt idx="53">
                  <c:v>748263.18900000001</c:v>
                </c:pt>
                <c:pt idx="54">
                  <c:v>747053.59699999995</c:v>
                </c:pt>
                <c:pt idx="55">
                  <c:v>820304.76300000004</c:v>
                </c:pt>
                <c:pt idx="56">
                  <c:v>759705.32499999995</c:v>
                </c:pt>
                <c:pt idx="57">
                  <c:v>822888.18200000003</c:v>
                </c:pt>
                <c:pt idx="58">
                  <c:v>850773.18400000001</c:v>
                </c:pt>
                <c:pt idx="59">
                  <c:v>905841.98899999994</c:v>
                </c:pt>
                <c:pt idx="60">
                  <c:v>817209.78799999994</c:v>
                </c:pt>
                <c:pt idx="61">
                  <c:v>908615.40700000001</c:v>
                </c:pt>
                <c:pt idx="62">
                  <c:v>922980.95900000003</c:v>
                </c:pt>
                <c:pt idx="63">
                  <c:v>1066278.047</c:v>
                </c:pt>
                <c:pt idx="64">
                  <c:v>817551.09199999995</c:v>
                </c:pt>
                <c:pt idx="65">
                  <c:v>770440.50899999996</c:v>
                </c:pt>
                <c:pt idx="66">
                  <c:v>826199.41599999997</c:v>
                </c:pt>
                <c:pt idx="67">
                  <c:v>951739.81599999999</c:v>
                </c:pt>
                <c:pt idx="68">
                  <c:v>835325.92099999997</c:v>
                </c:pt>
                <c:pt idx="69">
                  <c:v>915929.20600000001</c:v>
                </c:pt>
                <c:pt idx="70">
                  <c:v>986574.56299999997</c:v>
                </c:pt>
                <c:pt idx="71">
                  <c:v>1113014.254</c:v>
                </c:pt>
                <c:pt idx="72">
                  <c:v>993049.93799999997</c:v>
                </c:pt>
                <c:pt idx="73">
                  <c:v>1069016.713</c:v>
                </c:pt>
                <c:pt idx="74">
                  <c:v>1179422.1229999999</c:v>
                </c:pt>
                <c:pt idx="75">
                  <c:v>1354048.702</c:v>
                </c:pt>
                <c:pt idx="76">
                  <c:v>1259212.406</c:v>
                </c:pt>
                <c:pt idx="77">
                  <c:v>1351799.7819999999</c:v>
                </c:pt>
                <c:pt idx="78">
                  <c:v>1366194.54</c:v>
                </c:pt>
                <c:pt idx="79">
                  <c:v>1434011.6969999999</c:v>
                </c:pt>
                <c:pt idx="80">
                  <c:v>1253245.628</c:v>
                </c:pt>
                <c:pt idx="81">
                  <c:v>1326331.7390000001</c:v>
                </c:pt>
                <c:pt idx="82">
                  <c:v>1337164.453</c:v>
                </c:pt>
                <c:pt idx="83">
                  <c:v>1419583.4839999999</c:v>
                </c:pt>
                <c:pt idx="84">
                  <c:v>1295080.9450000001</c:v>
                </c:pt>
                <c:pt idx="85">
                  <c:v>1372908.89</c:v>
                </c:pt>
                <c:pt idx="86">
                  <c:v>1429967.916</c:v>
                </c:pt>
                <c:pt idx="87">
                  <c:v>1633465.5970000001</c:v>
                </c:pt>
                <c:pt idx="88">
                  <c:v>1533913.9839999999</c:v>
                </c:pt>
                <c:pt idx="89">
                  <c:v>1732347.7320000001</c:v>
                </c:pt>
                <c:pt idx="90">
                  <c:v>1923469.4680000001</c:v>
                </c:pt>
                <c:pt idx="91">
                  <c:v>2026500.4920000001</c:v>
                </c:pt>
                <c:pt idx="92">
                  <c:v>1815239.0789999999</c:v>
                </c:pt>
                <c:pt idx="93">
                  <c:v>2022980.9380000001</c:v>
                </c:pt>
                <c:pt idx="94">
                  <c:v>2163258.0929999999</c:v>
                </c:pt>
                <c:pt idx="95">
                  <c:v>2330414.3739999998</c:v>
                </c:pt>
                <c:pt idx="96">
                  <c:v>2110908.2370000002</c:v>
                </c:pt>
                <c:pt idx="97">
                  <c:v>2126321.8769999999</c:v>
                </c:pt>
                <c:pt idx="98">
                  <c:v>2174213.34</c:v>
                </c:pt>
                <c:pt idx="99">
                  <c:v>2268652.0869999998</c:v>
                </c:pt>
              </c:numCache>
            </c:numRef>
          </c:val>
          <c:smooth val="0"/>
          <c:extLst>
            <c:ext xmlns:c16="http://schemas.microsoft.com/office/drawing/2014/chart" uri="{C3380CC4-5D6E-409C-BE32-E72D297353CC}">
              <c16:uniqueId val="{00000000-12E0-47E1-9875-981CFA15CB49}"/>
            </c:ext>
          </c:extLst>
        </c:ser>
        <c:ser>
          <c:idx val="1"/>
          <c:order val="1"/>
          <c:tx>
            <c:strRef>
              <c:f>'[1]Página 1'!$G$1</c:f>
              <c:strCache>
                <c:ptCount val="1"/>
                <c:pt idx="0">
                  <c:v>Maquinaría y Equipo Nacional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'[1]Página 1'!$A$2:$A$101</c:f>
              <c:strCache>
                <c:ptCount val="100"/>
                <c:pt idx="0">
                  <c:v>1993/01</c:v>
                </c:pt>
                <c:pt idx="1">
                  <c:v>1993/02</c:v>
                </c:pt>
                <c:pt idx="2">
                  <c:v>1993/03</c:v>
                </c:pt>
                <c:pt idx="3">
                  <c:v>1993/04</c:v>
                </c:pt>
                <c:pt idx="4">
                  <c:v>1994/01</c:v>
                </c:pt>
                <c:pt idx="5">
                  <c:v>1994/02</c:v>
                </c:pt>
                <c:pt idx="6">
                  <c:v>1994/03</c:v>
                </c:pt>
                <c:pt idx="7">
                  <c:v>1994/04</c:v>
                </c:pt>
                <c:pt idx="8">
                  <c:v>1995/01</c:v>
                </c:pt>
                <c:pt idx="9">
                  <c:v>1995/02</c:v>
                </c:pt>
                <c:pt idx="10">
                  <c:v>1995/03</c:v>
                </c:pt>
                <c:pt idx="11">
                  <c:v>1995/04</c:v>
                </c:pt>
                <c:pt idx="12">
                  <c:v>1996/01</c:v>
                </c:pt>
                <c:pt idx="13">
                  <c:v>1996/02</c:v>
                </c:pt>
                <c:pt idx="14">
                  <c:v>1996/03</c:v>
                </c:pt>
                <c:pt idx="15">
                  <c:v>1996/04</c:v>
                </c:pt>
                <c:pt idx="16">
                  <c:v>1997/01</c:v>
                </c:pt>
                <c:pt idx="17">
                  <c:v>1997/02</c:v>
                </c:pt>
                <c:pt idx="18">
                  <c:v>1997/03</c:v>
                </c:pt>
                <c:pt idx="19">
                  <c:v>1997/04</c:v>
                </c:pt>
                <c:pt idx="20">
                  <c:v>1998/01</c:v>
                </c:pt>
                <c:pt idx="21">
                  <c:v>1998/02</c:v>
                </c:pt>
                <c:pt idx="22">
                  <c:v>1998/03</c:v>
                </c:pt>
                <c:pt idx="23">
                  <c:v>1998/04</c:v>
                </c:pt>
                <c:pt idx="24">
                  <c:v>1999/01</c:v>
                </c:pt>
                <c:pt idx="25">
                  <c:v>1999/02</c:v>
                </c:pt>
                <c:pt idx="26">
                  <c:v>1999/03</c:v>
                </c:pt>
                <c:pt idx="27">
                  <c:v>1999/04</c:v>
                </c:pt>
                <c:pt idx="28">
                  <c:v>2000/01</c:v>
                </c:pt>
                <c:pt idx="29">
                  <c:v>2000/02</c:v>
                </c:pt>
                <c:pt idx="30">
                  <c:v>2000/03</c:v>
                </c:pt>
                <c:pt idx="31">
                  <c:v>2000/04</c:v>
                </c:pt>
                <c:pt idx="32">
                  <c:v>2001/01</c:v>
                </c:pt>
                <c:pt idx="33">
                  <c:v>2001/02</c:v>
                </c:pt>
                <c:pt idx="34">
                  <c:v>2001/03</c:v>
                </c:pt>
                <c:pt idx="35">
                  <c:v>2001/04</c:v>
                </c:pt>
                <c:pt idx="36">
                  <c:v>2002/01</c:v>
                </c:pt>
                <c:pt idx="37">
                  <c:v>2002/02</c:v>
                </c:pt>
                <c:pt idx="38">
                  <c:v>2002/03</c:v>
                </c:pt>
                <c:pt idx="39">
                  <c:v>2002/04</c:v>
                </c:pt>
                <c:pt idx="40">
                  <c:v>2003/01</c:v>
                </c:pt>
                <c:pt idx="41">
                  <c:v>2003/02</c:v>
                </c:pt>
                <c:pt idx="42">
                  <c:v>2003/03</c:v>
                </c:pt>
                <c:pt idx="43">
                  <c:v>2003/04</c:v>
                </c:pt>
                <c:pt idx="44">
                  <c:v>2004/01</c:v>
                </c:pt>
                <c:pt idx="45">
                  <c:v>2004/02</c:v>
                </c:pt>
                <c:pt idx="46">
                  <c:v>2004/03</c:v>
                </c:pt>
                <c:pt idx="47">
                  <c:v>2004/04</c:v>
                </c:pt>
                <c:pt idx="48">
                  <c:v>2005/01</c:v>
                </c:pt>
                <c:pt idx="49">
                  <c:v>2005/02</c:v>
                </c:pt>
                <c:pt idx="50">
                  <c:v>2005/03</c:v>
                </c:pt>
                <c:pt idx="51">
                  <c:v>2005/04</c:v>
                </c:pt>
                <c:pt idx="52">
                  <c:v>2006/01</c:v>
                </c:pt>
                <c:pt idx="53">
                  <c:v>2006/02</c:v>
                </c:pt>
                <c:pt idx="54">
                  <c:v>2006/03</c:v>
                </c:pt>
                <c:pt idx="55">
                  <c:v>2006/04</c:v>
                </c:pt>
                <c:pt idx="56">
                  <c:v>2007/01</c:v>
                </c:pt>
                <c:pt idx="57">
                  <c:v>2007/02</c:v>
                </c:pt>
                <c:pt idx="58">
                  <c:v>2007/03</c:v>
                </c:pt>
                <c:pt idx="59">
                  <c:v>2007/04</c:v>
                </c:pt>
                <c:pt idx="60">
                  <c:v>2008/01</c:v>
                </c:pt>
                <c:pt idx="61">
                  <c:v>2008/02</c:v>
                </c:pt>
                <c:pt idx="62">
                  <c:v>2008/03</c:v>
                </c:pt>
                <c:pt idx="63">
                  <c:v>2008/04</c:v>
                </c:pt>
                <c:pt idx="64">
                  <c:v>2009/01</c:v>
                </c:pt>
                <c:pt idx="65">
                  <c:v>2009/02</c:v>
                </c:pt>
                <c:pt idx="66">
                  <c:v>2009/03</c:v>
                </c:pt>
                <c:pt idx="67">
                  <c:v>2009/04</c:v>
                </c:pt>
                <c:pt idx="68">
                  <c:v>2010/01</c:v>
                </c:pt>
                <c:pt idx="69">
                  <c:v>2010/02</c:v>
                </c:pt>
                <c:pt idx="70">
                  <c:v>2010/03</c:v>
                </c:pt>
                <c:pt idx="71">
                  <c:v>2010/04</c:v>
                </c:pt>
                <c:pt idx="72">
                  <c:v>2011/01</c:v>
                </c:pt>
                <c:pt idx="73">
                  <c:v>2011/02</c:v>
                </c:pt>
                <c:pt idx="74">
                  <c:v>2011/03</c:v>
                </c:pt>
                <c:pt idx="75">
                  <c:v>2011/04</c:v>
                </c:pt>
                <c:pt idx="76">
                  <c:v>2012/01</c:v>
                </c:pt>
                <c:pt idx="77">
                  <c:v>2012/02</c:v>
                </c:pt>
                <c:pt idx="78">
                  <c:v>2012/03</c:v>
                </c:pt>
                <c:pt idx="79">
                  <c:v>2012/04</c:v>
                </c:pt>
                <c:pt idx="80">
                  <c:v>2013/01</c:v>
                </c:pt>
                <c:pt idx="81">
                  <c:v>2013/02</c:v>
                </c:pt>
                <c:pt idx="82">
                  <c:v>2013/03</c:v>
                </c:pt>
                <c:pt idx="83">
                  <c:v>2013/04</c:v>
                </c:pt>
                <c:pt idx="84">
                  <c:v>2014/01</c:v>
                </c:pt>
                <c:pt idx="85">
                  <c:v>2014/02</c:v>
                </c:pt>
                <c:pt idx="86">
                  <c:v>2014/03</c:v>
                </c:pt>
                <c:pt idx="87">
                  <c:v>2014/04</c:v>
                </c:pt>
                <c:pt idx="88">
                  <c:v>2015/01</c:v>
                </c:pt>
                <c:pt idx="89">
                  <c:v>2015/02</c:v>
                </c:pt>
                <c:pt idx="90">
                  <c:v>2015/03</c:v>
                </c:pt>
                <c:pt idx="91">
                  <c:v>2015/04</c:v>
                </c:pt>
                <c:pt idx="92">
                  <c:v>2016/01</c:v>
                </c:pt>
                <c:pt idx="93">
                  <c:v>2016/02</c:v>
                </c:pt>
                <c:pt idx="94">
                  <c:v>2016/03</c:v>
                </c:pt>
                <c:pt idx="95">
                  <c:v>2016/04</c:v>
                </c:pt>
                <c:pt idx="96">
                  <c:v>2017/01</c:v>
                </c:pt>
                <c:pt idx="97">
                  <c:v>2017/02</c:v>
                </c:pt>
                <c:pt idx="98">
                  <c:v>2017/03</c:v>
                </c:pt>
                <c:pt idx="99">
                  <c:v>2017/04</c:v>
                </c:pt>
              </c:strCache>
            </c:strRef>
          </c:cat>
          <c:val>
            <c:numRef>
              <c:f>'[1]Página 1'!$G$2:$G$101</c:f>
              <c:numCache>
                <c:formatCode>General</c:formatCode>
                <c:ptCount val="100"/>
                <c:pt idx="0">
                  <c:v>65786.281000000003</c:v>
                </c:pt>
                <c:pt idx="1">
                  <c:v>60515.042000000001</c:v>
                </c:pt>
                <c:pt idx="2">
                  <c:v>59129.88</c:v>
                </c:pt>
                <c:pt idx="3">
                  <c:v>71860.369000000006</c:v>
                </c:pt>
                <c:pt idx="4">
                  <c:v>69159.456999999995</c:v>
                </c:pt>
                <c:pt idx="5">
                  <c:v>65812.645000000004</c:v>
                </c:pt>
                <c:pt idx="6">
                  <c:v>63478.269</c:v>
                </c:pt>
                <c:pt idx="7">
                  <c:v>65869.334000000003</c:v>
                </c:pt>
                <c:pt idx="8">
                  <c:v>50409.527999999998</c:v>
                </c:pt>
                <c:pt idx="9">
                  <c:v>44442.345999999998</c:v>
                </c:pt>
                <c:pt idx="10">
                  <c:v>45321.64</c:v>
                </c:pt>
                <c:pt idx="11">
                  <c:v>55733.097999999904</c:v>
                </c:pt>
                <c:pt idx="12">
                  <c:v>65169.546999999999</c:v>
                </c:pt>
                <c:pt idx="13">
                  <c:v>69717.339000000007</c:v>
                </c:pt>
                <c:pt idx="14">
                  <c:v>81244.936000000002</c:v>
                </c:pt>
                <c:pt idx="15">
                  <c:v>100065.06600000001</c:v>
                </c:pt>
                <c:pt idx="16">
                  <c:v>103110.041</c:v>
                </c:pt>
                <c:pt idx="17">
                  <c:v>114670.603</c:v>
                </c:pt>
                <c:pt idx="18">
                  <c:v>128287.254</c:v>
                </c:pt>
                <c:pt idx="19">
                  <c:v>150494.62100000001</c:v>
                </c:pt>
                <c:pt idx="20">
                  <c:v>155932.91</c:v>
                </c:pt>
                <c:pt idx="21">
                  <c:v>153073.965</c:v>
                </c:pt>
                <c:pt idx="22">
                  <c:v>163097.91099999999</c:v>
                </c:pt>
                <c:pt idx="23">
                  <c:v>190415.13399999999</c:v>
                </c:pt>
                <c:pt idx="24">
                  <c:v>176240.62100000001</c:v>
                </c:pt>
                <c:pt idx="25">
                  <c:v>173776.02299999999</c:v>
                </c:pt>
                <c:pt idx="26">
                  <c:v>181979.674</c:v>
                </c:pt>
                <c:pt idx="27">
                  <c:v>186013.83799999999</c:v>
                </c:pt>
                <c:pt idx="28">
                  <c:v>201637.25</c:v>
                </c:pt>
                <c:pt idx="29">
                  <c:v>203294.81899999999</c:v>
                </c:pt>
                <c:pt idx="30">
                  <c:v>219749.595</c:v>
                </c:pt>
                <c:pt idx="31">
                  <c:v>218659.22399999999</c:v>
                </c:pt>
                <c:pt idx="32">
                  <c:v>205353.61</c:v>
                </c:pt>
                <c:pt idx="33">
                  <c:v>189817.62</c:v>
                </c:pt>
                <c:pt idx="34">
                  <c:v>195122.32800000001</c:v>
                </c:pt>
                <c:pt idx="35">
                  <c:v>198321.71400000001</c:v>
                </c:pt>
                <c:pt idx="36">
                  <c:v>182180.864</c:v>
                </c:pt>
                <c:pt idx="37">
                  <c:v>190046.54</c:v>
                </c:pt>
                <c:pt idx="38">
                  <c:v>197407.51199999999</c:v>
                </c:pt>
                <c:pt idx="39">
                  <c:v>198601.07199999999</c:v>
                </c:pt>
                <c:pt idx="40">
                  <c:v>187995.90900000001</c:v>
                </c:pt>
                <c:pt idx="41">
                  <c:v>191621.42</c:v>
                </c:pt>
                <c:pt idx="42">
                  <c:v>195666.37700000001</c:v>
                </c:pt>
                <c:pt idx="43">
                  <c:v>204107.14199999999</c:v>
                </c:pt>
                <c:pt idx="44">
                  <c:v>198422.731</c:v>
                </c:pt>
                <c:pt idx="45">
                  <c:v>207720.45800000001</c:v>
                </c:pt>
                <c:pt idx="46">
                  <c:v>226976.02100000001</c:v>
                </c:pt>
                <c:pt idx="47">
                  <c:v>243952.91800000001</c:v>
                </c:pt>
                <c:pt idx="48">
                  <c:v>219381.12400000001</c:v>
                </c:pt>
                <c:pt idx="49">
                  <c:v>244283.889</c:v>
                </c:pt>
                <c:pt idx="50">
                  <c:v>244418.424</c:v>
                </c:pt>
                <c:pt idx="51">
                  <c:v>276867.11099999998</c:v>
                </c:pt>
                <c:pt idx="52">
                  <c:v>263552.68599999999</c:v>
                </c:pt>
                <c:pt idx="53">
                  <c:v>279041.66200000001</c:v>
                </c:pt>
                <c:pt idx="54">
                  <c:v>286188.40700000001</c:v>
                </c:pt>
                <c:pt idx="55">
                  <c:v>296673.99200000003</c:v>
                </c:pt>
                <c:pt idx="56">
                  <c:v>296077.27500000002</c:v>
                </c:pt>
                <c:pt idx="57">
                  <c:v>315080.68300000002</c:v>
                </c:pt>
                <c:pt idx="58">
                  <c:v>331438.11599999998</c:v>
                </c:pt>
                <c:pt idx="59">
                  <c:v>318018.31900000002</c:v>
                </c:pt>
                <c:pt idx="60">
                  <c:v>312113.50199999998</c:v>
                </c:pt>
                <c:pt idx="61">
                  <c:v>340765.43699999998</c:v>
                </c:pt>
                <c:pt idx="62">
                  <c:v>355076.50799999997</c:v>
                </c:pt>
                <c:pt idx="63">
                  <c:v>365574.55699999997</c:v>
                </c:pt>
                <c:pt idx="64">
                  <c:v>278054.99400000001</c:v>
                </c:pt>
                <c:pt idx="65">
                  <c:v>284503.17</c:v>
                </c:pt>
                <c:pt idx="66">
                  <c:v>311224.076</c:v>
                </c:pt>
                <c:pt idx="67">
                  <c:v>380307.66800000001</c:v>
                </c:pt>
                <c:pt idx="68">
                  <c:v>346441.842</c:v>
                </c:pt>
                <c:pt idx="69">
                  <c:v>378441.59899999999</c:v>
                </c:pt>
                <c:pt idx="70">
                  <c:v>399519.71799999999</c:v>
                </c:pt>
                <c:pt idx="71">
                  <c:v>450670.929</c:v>
                </c:pt>
                <c:pt idx="72">
                  <c:v>427000.84499999997</c:v>
                </c:pt>
                <c:pt idx="73">
                  <c:v>456328.93</c:v>
                </c:pt>
                <c:pt idx="74">
                  <c:v>495722.576</c:v>
                </c:pt>
                <c:pt idx="75">
                  <c:v>533488.38899999997</c:v>
                </c:pt>
                <c:pt idx="76">
                  <c:v>499054.68800000002</c:v>
                </c:pt>
                <c:pt idx="77">
                  <c:v>525762.25899999996</c:v>
                </c:pt>
                <c:pt idx="78">
                  <c:v>571736.12399999995</c:v>
                </c:pt>
                <c:pt idx="79">
                  <c:v>577865.52099999995</c:v>
                </c:pt>
                <c:pt idx="80">
                  <c:v>512206.13099999999</c:v>
                </c:pt>
                <c:pt idx="81">
                  <c:v>530852.48</c:v>
                </c:pt>
                <c:pt idx="82">
                  <c:v>536668.09100000001</c:v>
                </c:pt>
                <c:pt idx="83">
                  <c:v>544655.51300000004</c:v>
                </c:pt>
                <c:pt idx="84">
                  <c:v>492583.05300000001</c:v>
                </c:pt>
                <c:pt idx="85">
                  <c:v>532466.78500000003</c:v>
                </c:pt>
                <c:pt idx="86">
                  <c:v>566437.80099999998</c:v>
                </c:pt>
                <c:pt idx="87">
                  <c:v>657366.83299999998</c:v>
                </c:pt>
                <c:pt idx="88">
                  <c:v>557169.61</c:v>
                </c:pt>
                <c:pt idx="89">
                  <c:v>632412.03799999994</c:v>
                </c:pt>
                <c:pt idx="90">
                  <c:v>727147.84900000005</c:v>
                </c:pt>
                <c:pt idx="91">
                  <c:v>794385.08700000006</c:v>
                </c:pt>
                <c:pt idx="92">
                  <c:v>660396.97600000002</c:v>
                </c:pt>
                <c:pt idx="93">
                  <c:v>737562.98300000001</c:v>
                </c:pt>
                <c:pt idx="94">
                  <c:v>783297.91899999999</c:v>
                </c:pt>
                <c:pt idx="95">
                  <c:v>870349.70200000005</c:v>
                </c:pt>
                <c:pt idx="96">
                  <c:v>741460.68799999997</c:v>
                </c:pt>
                <c:pt idx="97">
                  <c:v>791803.54599999997</c:v>
                </c:pt>
                <c:pt idx="98">
                  <c:v>839162.89099999995</c:v>
                </c:pt>
                <c:pt idx="99">
                  <c:v>821632.88500000001</c:v>
                </c:pt>
              </c:numCache>
            </c:numRef>
          </c:val>
          <c:smooth val="0"/>
          <c:extLst>
            <c:ext xmlns:c16="http://schemas.microsoft.com/office/drawing/2014/chart" uri="{C3380CC4-5D6E-409C-BE32-E72D297353CC}">
              <c16:uniqueId val="{00000001-12E0-47E1-9875-981CFA15CB49}"/>
            </c:ext>
          </c:extLst>
        </c:ser>
        <c:ser>
          <c:idx val="2"/>
          <c:order val="2"/>
          <c:tx>
            <c:strRef>
              <c:f>'[1]Página 1'!$H$1</c:f>
              <c:strCache>
                <c:ptCount val="1"/>
                <c:pt idx="0">
                  <c:v>Maquinaría y Equipo importado</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'[1]Página 1'!$A$2:$A$101</c:f>
              <c:strCache>
                <c:ptCount val="100"/>
                <c:pt idx="0">
                  <c:v>1993/01</c:v>
                </c:pt>
                <c:pt idx="1">
                  <c:v>1993/02</c:v>
                </c:pt>
                <c:pt idx="2">
                  <c:v>1993/03</c:v>
                </c:pt>
                <c:pt idx="3">
                  <c:v>1993/04</c:v>
                </c:pt>
                <c:pt idx="4">
                  <c:v>1994/01</c:v>
                </c:pt>
                <c:pt idx="5">
                  <c:v>1994/02</c:v>
                </c:pt>
                <c:pt idx="6">
                  <c:v>1994/03</c:v>
                </c:pt>
                <c:pt idx="7">
                  <c:v>1994/04</c:v>
                </c:pt>
                <c:pt idx="8">
                  <c:v>1995/01</c:v>
                </c:pt>
                <c:pt idx="9">
                  <c:v>1995/02</c:v>
                </c:pt>
                <c:pt idx="10">
                  <c:v>1995/03</c:v>
                </c:pt>
                <c:pt idx="11">
                  <c:v>1995/04</c:v>
                </c:pt>
                <c:pt idx="12">
                  <c:v>1996/01</c:v>
                </c:pt>
                <c:pt idx="13">
                  <c:v>1996/02</c:v>
                </c:pt>
                <c:pt idx="14">
                  <c:v>1996/03</c:v>
                </c:pt>
                <c:pt idx="15">
                  <c:v>1996/04</c:v>
                </c:pt>
                <c:pt idx="16">
                  <c:v>1997/01</c:v>
                </c:pt>
                <c:pt idx="17">
                  <c:v>1997/02</c:v>
                </c:pt>
                <c:pt idx="18">
                  <c:v>1997/03</c:v>
                </c:pt>
                <c:pt idx="19">
                  <c:v>1997/04</c:v>
                </c:pt>
                <c:pt idx="20">
                  <c:v>1998/01</c:v>
                </c:pt>
                <c:pt idx="21">
                  <c:v>1998/02</c:v>
                </c:pt>
                <c:pt idx="22">
                  <c:v>1998/03</c:v>
                </c:pt>
                <c:pt idx="23">
                  <c:v>1998/04</c:v>
                </c:pt>
                <c:pt idx="24">
                  <c:v>1999/01</c:v>
                </c:pt>
                <c:pt idx="25">
                  <c:v>1999/02</c:v>
                </c:pt>
                <c:pt idx="26">
                  <c:v>1999/03</c:v>
                </c:pt>
                <c:pt idx="27">
                  <c:v>1999/04</c:v>
                </c:pt>
                <c:pt idx="28">
                  <c:v>2000/01</c:v>
                </c:pt>
                <c:pt idx="29">
                  <c:v>2000/02</c:v>
                </c:pt>
                <c:pt idx="30">
                  <c:v>2000/03</c:v>
                </c:pt>
                <c:pt idx="31">
                  <c:v>2000/04</c:v>
                </c:pt>
                <c:pt idx="32">
                  <c:v>2001/01</c:v>
                </c:pt>
                <c:pt idx="33">
                  <c:v>2001/02</c:v>
                </c:pt>
                <c:pt idx="34">
                  <c:v>2001/03</c:v>
                </c:pt>
                <c:pt idx="35">
                  <c:v>2001/04</c:v>
                </c:pt>
                <c:pt idx="36">
                  <c:v>2002/01</c:v>
                </c:pt>
                <c:pt idx="37">
                  <c:v>2002/02</c:v>
                </c:pt>
                <c:pt idx="38">
                  <c:v>2002/03</c:v>
                </c:pt>
                <c:pt idx="39">
                  <c:v>2002/04</c:v>
                </c:pt>
                <c:pt idx="40">
                  <c:v>2003/01</c:v>
                </c:pt>
                <c:pt idx="41">
                  <c:v>2003/02</c:v>
                </c:pt>
                <c:pt idx="42">
                  <c:v>2003/03</c:v>
                </c:pt>
                <c:pt idx="43">
                  <c:v>2003/04</c:v>
                </c:pt>
                <c:pt idx="44">
                  <c:v>2004/01</c:v>
                </c:pt>
                <c:pt idx="45">
                  <c:v>2004/02</c:v>
                </c:pt>
                <c:pt idx="46">
                  <c:v>2004/03</c:v>
                </c:pt>
                <c:pt idx="47">
                  <c:v>2004/04</c:v>
                </c:pt>
                <c:pt idx="48">
                  <c:v>2005/01</c:v>
                </c:pt>
                <c:pt idx="49">
                  <c:v>2005/02</c:v>
                </c:pt>
                <c:pt idx="50">
                  <c:v>2005/03</c:v>
                </c:pt>
                <c:pt idx="51">
                  <c:v>2005/04</c:v>
                </c:pt>
                <c:pt idx="52">
                  <c:v>2006/01</c:v>
                </c:pt>
                <c:pt idx="53">
                  <c:v>2006/02</c:v>
                </c:pt>
                <c:pt idx="54">
                  <c:v>2006/03</c:v>
                </c:pt>
                <c:pt idx="55">
                  <c:v>2006/04</c:v>
                </c:pt>
                <c:pt idx="56">
                  <c:v>2007/01</c:v>
                </c:pt>
                <c:pt idx="57">
                  <c:v>2007/02</c:v>
                </c:pt>
                <c:pt idx="58">
                  <c:v>2007/03</c:v>
                </c:pt>
                <c:pt idx="59">
                  <c:v>2007/04</c:v>
                </c:pt>
                <c:pt idx="60">
                  <c:v>2008/01</c:v>
                </c:pt>
                <c:pt idx="61">
                  <c:v>2008/02</c:v>
                </c:pt>
                <c:pt idx="62">
                  <c:v>2008/03</c:v>
                </c:pt>
                <c:pt idx="63">
                  <c:v>2008/04</c:v>
                </c:pt>
                <c:pt idx="64">
                  <c:v>2009/01</c:v>
                </c:pt>
                <c:pt idx="65">
                  <c:v>2009/02</c:v>
                </c:pt>
                <c:pt idx="66">
                  <c:v>2009/03</c:v>
                </c:pt>
                <c:pt idx="67">
                  <c:v>2009/04</c:v>
                </c:pt>
                <c:pt idx="68">
                  <c:v>2010/01</c:v>
                </c:pt>
                <c:pt idx="69">
                  <c:v>2010/02</c:v>
                </c:pt>
                <c:pt idx="70">
                  <c:v>2010/03</c:v>
                </c:pt>
                <c:pt idx="71">
                  <c:v>2010/04</c:v>
                </c:pt>
                <c:pt idx="72">
                  <c:v>2011/01</c:v>
                </c:pt>
                <c:pt idx="73">
                  <c:v>2011/02</c:v>
                </c:pt>
                <c:pt idx="74">
                  <c:v>2011/03</c:v>
                </c:pt>
                <c:pt idx="75">
                  <c:v>2011/04</c:v>
                </c:pt>
                <c:pt idx="76">
                  <c:v>2012/01</c:v>
                </c:pt>
                <c:pt idx="77">
                  <c:v>2012/02</c:v>
                </c:pt>
                <c:pt idx="78">
                  <c:v>2012/03</c:v>
                </c:pt>
                <c:pt idx="79">
                  <c:v>2012/04</c:v>
                </c:pt>
                <c:pt idx="80">
                  <c:v>2013/01</c:v>
                </c:pt>
                <c:pt idx="81">
                  <c:v>2013/02</c:v>
                </c:pt>
                <c:pt idx="82">
                  <c:v>2013/03</c:v>
                </c:pt>
                <c:pt idx="83">
                  <c:v>2013/04</c:v>
                </c:pt>
                <c:pt idx="84">
                  <c:v>2014/01</c:v>
                </c:pt>
                <c:pt idx="85">
                  <c:v>2014/02</c:v>
                </c:pt>
                <c:pt idx="86">
                  <c:v>2014/03</c:v>
                </c:pt>
                <c:pt idx="87">
                  <c:v>2014/04</c:v>
                </c:pt>
                <c:pt idx="88">
                  <c:v>2015/01</c:v>
                </c:pt>
                <c:pt idx="89">
                  <c:v>2015/02</c:v>
                </c:pt>
                <c:pt idx="90">
                  <c:v>2015/03</c:v>
                </c:pt>
                <c:pt idx="91">
                  <c:v>2015/04</c:v>
                </c:pt>
                <c:pt idx="92">
                  <c:v>2016/01</c:v>
                </c:pt>
                <c:pt idx="93">
                  <c:v>2016/02</c:v>
                </c:pt>
                <c:pt idx="94">
                  <c:v>2016/03</c:v>
                </c:pt>
                <c:pt idx="95">
                  <c:v>2016/04</c:v>
                </c:pt>
                <c:pt idx="96">
                  <c:v>2017/01</c:v>
                </c:pt>
                <c:pt idx="97">
                  <c:v>2017/02</c:v>
                </c:pt>
                <c:pt idx="98">
                  <c:v>2017/03</c:v>
                </c:pt>
                <c:pt idx="99">
                  <c:v>2017/04</c:v>
                </c:pt>
              </c:strCache>
            </c:strRef>
          </c:cat>
          <c:val>
            <c:numRef>
              <c:f>'[1]Página 1'!$H$2:$H$101</c:f>
              <c:numCache>
                <c:formatCode>General</c:formatCode>
                <c:ptCount val="100"/>
                <c:pt idx="0">
                  <c:v>46509.928</c:v>
                </c:pt>
                <c:pt idx="1">
                  <c:v>49073.972999999904</c:v>
                </c:pt>
                <c:pt idx="2">
                  <c:v>47452.563000000002</c:v>
                </c:pt>
                <c:pt idx="3">
                  <c:v>46706.735999999997</c:v>
                </c:pt>
                <c:pt idx="4">
                  <c:v>53658.214999999997</c:v>
                </c:pt>
                <c:pt idx="5">
                  <c:v>59799.535000000003</c:v>
                </c:pt>
                <c:pt idx="6">
                  <c:v>61854.584000000003</c:v>
                </c:pt>
                <c:pt idx="7">
                  <c:v>67454.39</c:v>
                </c:pt>
                <c:pt idx="8">
                  <c:v>65140.881999999998</c:v>
                </c:pt>
                <c:pt idx="9">
                  <c:v>66937.517999999996</c:v>
                </c:pt>
                <c:pt idx="10">
                  <c:v>79520.812999999995</c:v>
                </c:pt>
                <c:pt idx="11">
                  <c:v>93493.130999999994</c:v>
                </c:pt>
                <c:pt idx="12">
                  <c:v>112644.053</c:v>
                </c:pt>
                <c:pt idx="13">
                  <c:v>113845.11500000001</c:v>
                </c:pt>
                <c:pt idx="14">
                  <c:v>111156.932</c:v>
                </c:pt>
                <c:pt idx="15">
                  <c:v>135489.568</c:v>
                </c:pt>
                <c:pt idx="16">
                  <c:v>134606.02100000001</c:v>
                </c:pt>
                <c:pt idx="17">
                  <c:v>166827.978</c:v>
                </c:pt>
                <c:pt idx="18">
                  <c:v>171425.17800000001</c:v>
                </c:pt>
                <c:pt idx="19">
                  <c:v>201355.47899999999</c:v>
                </c:pt>
                <c:pt idx="20">
                  <c:v>204782.149</c:v>
                </c:pt>
                <c:pt idx="21">
                  <c:v>221145.46100000001</c:v>
                </c:pt>
                <c:pt idx="22">
                  <c:v>233468.21799999999</c:v>
                </c:pt>
                <c:pt idx="23">
                  <c:v>256689.48800000001</c:v>
                </c:pt>
                <c:pt idx="24">
                  <c:v>276711.255</c:v>
                </c:pt>
                <c:pt idx="25">
                  <c:v>278305.62900000002</c:v>
                </c:pt>
                <c:pt idx="26">
                  <c:v>275650.16800000001</c:v>
                </c:pt>
                <c:pt idx="27">
                  <c:v>301634.71600000001</c:v>
                </c:pt>
                <c:pt idx="28">
                  <c:v>302555.32199999999</c:v>
                </c:pt>
                <c:pt idx="29">
                  <c:v>319000.26899999997</c:v>
                </c:pt>
                <c:pt idx="30">
                  <c:v>329586.99599999998</c:v>
                </c:pt>
                <c:pt idx="31">
                  <c:v>365839.94500000001</c:v>
                </c:pt>
                <c:pt idx="32">
                  <c:v>319245.38299999997</c:v>
                </c:pt>
                <c:pt idx="33">
                  <c:v>299200.78200000001</c:v>
                </c:pt>
                <c:pt idx="34">
                  <c:v>277723.42599999998</c:v>
                </c:pt>
                <c:pt idx="35">
                  <c:v>300330.52899999998</c:v>
                </c:pt>
                <c:pt idx="36">
                  <c:v>258461.079</c:v>
                </c:pt>
                <c:pt idx="37">
                  <c:v>289694.772</c:v>
                </c:pt>
                <c:pt idx="38">
                  <c:v>272524.495</c:v>
                </c:pt>
                <c:pt idx="39">
                  <c:v>312633.42200000002</c:v>
                </c:pt>
                <c:pt idx="40">
                  <c:v>270702.40600000002</c:v>
                </c:pt>
                <c:pt idx="41">
                  <c:v>290029.12699999998</c:v>
                </c:pt>
                <c:pt idx="42">
                  <c:v>296448.90399999998</c:v>
                </c:pt>
                <c:pt idx="43">
                  <c:v>347670.57900000003</c:v>
                </c:pt>
                <c:pt idx="44">
                  <c:v>295847.11599999998</c:v>
                </c:pt>
                <c:pt idx="45">
                  <c:v>341931.81900000002</c:v>
                </c:pt>
                <c:pt idx="46">
                  <c:v>351696.27799999999</c:v>
                </c:pt>
                <c:pt idx="47">
                  <c:v>409792.77500000002</c:v>
                </c:pt>
                <c:pt idx="48">
                  <c:v>352933.19300000003</c:v>
                </c:pt>
                <c:pt idx="49">
                  <c:v>390172.12</c:v>
                </c:pt>
                <c:pt idx="50">
                  <c:v>404277.97700000001</c:v>
                </c:pt>
                <c:pt idx="51">
                  <c:v>453210.11800000002</c:v>
                </c:pt>
                <c:pt idx="52">
                  <c:v>416171.97200000001</c:v>
                </c:pt>
                <c:pt idx="53">
                  <c:v>469221.527</c:v>
                </c:pt>
                <c:pt idx="54">
                  <c:v>460865.19</c:v>
                </c:pt>
                <c:pt idx="55">
                  <c:v>523630.77100000001</c:v>
                </c:pt>
                <c:pt idx="56">
                  <c:v>463628.05</c:v>
                </c:pt>
                <c:pt idx="57">
                  <c:v>507807.49900000001</c:v>
                </c:pt>
                <c:pt idx="58">
                  <c:v>519335.06800000003</c:v>
                </c:pt>
                <c:pt idx="59">
                  <c:v>587823.67000000004</c:v>
                </c:pt>
                <c:pt idx="60">
                  <c:v>505096.28600000002</c:v>
                </c:pt>
                <c:pt idx="61">
                  <c:v>567849.96900000004</c:v>
                </c:pt>
                <c:pt idx="62">
                  <c:v>567904.451</c:v>
                </c:pt>
                <c:pt idx="63">
                  <c:v>700703.49</c:v>
                </c:pt>
                <c:pt idx="64">
                  <c:v>539496.098</c:v>
                </c:pt>
                <c:pt idx="65">
                  <c:v>485937.33899999998</c:v>
                </c:pt>
                <c:pt idx="66">
                  <c:v>514975.34</c:v>
                </c:pt>
                <c:pt idx="67">
                  <c:v>571432.14800000004</c:v>
                </c:pt>
                <c:pt idx="68">
                  <c:v>488884.07900000003</c:v>
                </c:pt>
                <c:pt idx="69">
                  <c:v>537487.60699999996</c:v>
                </c:pt>
                <c:pt idx="70">
                  <c:v>587054.84499999997</c:v>
                </c:pt>
                <c:pt idx="71">
                  <c:v>662343.32499999995</c:v>
                </c:pt>
                <c:pt idx="72">
                  <c:v>566049.09299999999</c:v>
                </c:pt>
                <c:pt idx="73">
                  <c:v>612687.78300000005</c:v>
                </c:pt>
                <c:pt idx="74">
                  <c:v>683699.54700000002</c:v>
                </c:pt>
                <c:pt idx="75">
                  <c:v>820560.31299999997</c:v>
                </c:pt>
                <c:pt idx="76">
                  <c:v>760157.71799999999</c:v>
                </c:pt>
                <c:pt idx="77">
                  <c:v>826037.52300000004</c:v>
                </c:pt>
                <c:pt idx="78">
                  <c:v>794458.41599999997</c:v>
                </c:pt>
                <c:pt idx="79">
                  <c:v>856146.17500000005</c:v>
                </c:pt>
                <c:pt idx="80">
                  <c:v>741039.49699999997</c:v>
                </c:pt>
                <c:pt idx="81">
                  <c:v>795479.25899999996</c:v>
                </c:pt>
                <c:pt idx="82">
                  <c:v>800496.36199999996</c:v>
                </c:pt>
                <c:pt idx="83">
                  <c:v>874927.97100000002</c:v>
                </c:pt>
                <c:pt idx="84">
                  <c:v>802497.89199999999</c:v>
                </c:pt>
                <c:pt idx="85">
                  <c:v>840442.10499999998</c:v>
                </c:pt>
                <c:pt idx="86">
                  <c:v>863530.11399999994</c:v>
                </c:pt>
                <c:pt idx="87">
                  <c:v>976098.76500000001</c:v>
                </c:pt>
                <c:pt idx="88">
                  <c:v>976744.37399999995</c:v>
                </c:pt>
                <c:pt idx="89">
                  <c:v>1099935.693</c:v>
                </c:pt>
                <c:pt idx="90">
                  <c:v>1196321.6200000001</c:v>
                </c:pt>
                <c:pt idx="91">
                  <c:v>1232115.405</c:v>
                </c:pt>
                <c:pt idx="92">
                  <c:v>1154842.1040000001</c:v>
                </c:pt>
                <c:pt idx="93">
                  <c:v>1285417.9550000001</c:v>
                </c:pt>
                <c:pt idx="94">
                  <c:v>1379960.1740000001</c:v>
                </c:pt>
                <c:pt idx="95">
                  <c:v>1460064.672</c:v>
                </c:pt>
                <c:pt idx="96">
                  <c:v>1369447.5490000001</c:v>
                </c:pt>
                <c:pt idx="97">
                  <c:v>1334518.331</c:v>
                </c:pt>
                <c:pt idx="98">
                  <c:v>1335050.449</c:v>
                </c:pt>
                <c:pt idx="99">
                  <c:v>1447019.202</c:v>
                </c:pt>
              </c:numCache>
            </c:numRef>
          </c:val>
          <c:smooth val="0"/>
          <c:extLst>
            <c:ext xmlns:c16="http://schemas.microsoft.com/office/drawing/2014/chart" uri="{C3380CC4-5D6E-409C-BE32-E72D297353CC}">
              <c16:uniqueId val="{00000002-12E0-47E1-9875-981CFA15CB49}"/>
            </c:ext>
          </c:extLst>
        </c:ser>
        <c:dLbls>
          <c:showLegendKey val="0"/>
          <c:showVal val="0"/>
          <c:showCatName val="0"/>
          <c:showSerName val="0"/>
          <c:showPercent val="0"/>
          <c:showBubbleSize val="0"/>
        </c:dLbls>
        <c:marker val="1"/>
        <c:smooth val="0"/>
        <c:axId val="338323720"/>
        <c:axId val="338324112"/>
      </c:lineChart>
      <c:catAx>
        <c:axId val="338323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8324112"/>
        <c:crosses val="autoZero"/>
        <c:auto val="1"/>
        <c:lblAlgn val="ctr"/>
        <c:lblOffset val="100"/>
        <c:noMultiLvlLbl val="0"/>
      </c:catAx>
      <c:valAx>
        <c:axId val="338324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8323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875171-3360-45FF-92CC-31FB56A8ECFA}"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GB"/>
        </a:p>
      </dgm:t>
    </dgm:pt>
    <dgm:pt modelId="{1975DC91-56C5-42EF-BB2A-1B6DA4E70BB5}">
      <dgm:prSet phldrT="[Text]"/>
      <dgm:spPr/>
      <dgm:t>
        <a:bodyPr/>
        <a:lstStyle/>
        <a:p>
          <a:r>
            <a:rPr lang="es-MX" dirty="0"/>
            <a:t>Regulaciones cuantitativas </a:t>
          </a:r>
          <a:endParaRPr lang="en-GB" dirty="0"/>
        </a:p>
      </dgm:t>
    </dgm:pt>
    <dgm:pt modelId="{31985622-5C9E-421D-B7B2-F038B289698B}" type="parTrans" cxnId="{624D1C05-6D5C-4ECF-84F7-7F689D901AEB}">
      <dgm:prSet/>
      <dgm:spPr/>
      <dgm:t>
        <a:bodyPr/>
        <a:lstStyle/>
        <a:p>
          <a:endParaRPr lang="en-GB"/>
        </a:p>
      </dgm:t>
    </dgm:pt>
    <dgm:pt modelId="{44FF774D-66DD-4237-AA9E-12A0D0FC465A}" type="sibTrans" cxnId="{624D1C05-6D5C-4ECF-84F7-7F689D901AEB}">
      <dgm:prSet/>
      <dgm:spPr/>
      <dgm:t>
        <a:bodyPr/>
        <a:lstStyle/>
        <a:p>
          <a:endParaRPr lang="en-GB"/>
        </a:p>
      </dgm:t>
    </dgm:pt>
    <dgm:pt modelId="{3AB01D9C-E98E-44C5-BEAA-300180EB4AEF}">
      <dgm:prSet phldrT="[Text]"/>
      <dgm:spPr/>
      <dgm:t>
        <a:bodyPr/>
        <a:lstStyle/>
        <a:p>
          <a:r>
            <a:rPr lang="es-MX" dirty="0"/>
            <a:t>Permisos de importación o exportación </a:t>
          </a:r>
          <a:endParaRPr lang="en-GB" dirty="0"/>
        </a:p>
      </dgm:t>
    </dgm:pt>
    <dgm:pt modelId="{B68896BC-6ED3-4473-8798-55C6D2FB2444}" type="parTrans" cxnId="{B0F4A2DE-09F5-4DCB-9F61-14DCA35C1499}">
      <dgm:prSet/>
      <dgm:spPr/>
      <dgm:t>
        <a:bodyPr/>
        <a:lstStyle/>
        <a:p>
          <a:endParaRPr lang="en-GB"/>
        </a:p>
      </dgm:t>
    </dgm:pt>
    <dgm:pt modelId="{EE17A315-9D9D-4E44-BC2A-30DC7845CEC5}" type="sibTrans" cxnId="{B0F4A2DE-09F5-4DCB-9F61-14DCA35C1499}">
      <dgm:prSet/>
      <dgm:spPr/>
      <dgm:t>
        <a:bodyPr/>
        <a:lstStyle/>
        <a:p>
          <a:endParaRPr lang="en-GB"/>
        </a:p>
      </dgm:t>
    </dgm:pt>
    <dgm:pt modelId="{F3149198-C6C5-4B2F-8AF6-4DEB5206F5A7}">
      <dgm:prSet phldrT="[Text]"/>
      <dgm:spPr/>
      <dgm:t>
        <a:bodyPr/>
        <a:lstStyle/>
        <a:p>
          <a:r>
            <a:rPr lang="es-MX" dirty="0"/>
            <a:t>Regulaciones cualitativas</a:t>
          </a:r>
          <a:endParaRPr lang="en-GB" dirty="0"/>
        </a:p>
      </dgm:t>
    </dgm:pt>
    <dgm:pt modelId="{85FDDC14-14FB-47A5-903F-8ABB03571419}" type="parTrans" cxnId="{E932E252-53F2-4135-A314-F95B633D1E12}">
      <dgm:prSet/>
      <dgm:spPr/>
      <dgm:t>
        <a:bodyPr/>
        <a:lstStyle/>
        <a:p>
          <a:endParaRPr lang="en-GB"/>
        </a:p>
      </dgm:t>
    </dgm:pt>
    <dgm:pt modelId="{C1F1C53B-BA9B-41AC-9EAD-7E8652223353}" type="sibTrans" cxnId="{E932E252-53F2-4135-A314-F95B633D1E12}">
      <dgm:prSet/>
      <dgm:spPr/>
      <dgm:t>
        <a:bodyPr/>
        <a:lstStyle/>
        <a:p>
          <a:endParaRPr lang="en-GB"/>
        </a:p>
      </dgm:t>
    </dgm:pt>
    <dgm:pt modelId="{AEC9D803-4F72-4D56-A578-E954B2164384}">
      <dgm:prSet phldrT="[Text]"/>
      <dgm:spPr/>
      <dgm:t>
        <a:bodyPr/>
        <a:lstStyle/>
        <a:p>
          <a:r>
            <a:rPr lang="es-MX" dirty="0"/>
            <a:t>Regulaciones sanitarias</a:t>
          </a:r>
          <a:endParaRPr lang="en-GB" dirty="0"/>
        </a:p>
      </dgm:t>
    </dgm:pt>
    <dgm:pt modelId="{C309C2B5-ABD3-4B73-999E-4D25460CAC83}" type="parTrans" cxnId="{CE661DB1-9129-48A2-B811-543676FB5525}">
      <dgm:prSet/>
      <dgm:spPr/>
      <dgm:t>
        <a:bodyPr/>
        <a:lstStyle/>
        <a:p>
          <a:endParaRPr lang="en-GB"/>
        </a:p>
      </dgm:t>
    </dgm:pt>
    <dgm:pt modelId="{64DE753C-649A-4934-9EFD-62BB6F0D186F}" type="sibTrans" cxnId="{CE661DB1-9129-48A2-B811-543676FB5525}">
      <dgm:prSet/>
      <dgm:spPr/>
      <dgm:t>
        <a:bodyPr/>
        <a:lstStyle/>
        <a:p>
          <a:endParaRPr lang="en-GB"/>
        </a:p>
      </dgm:t>
    </dgm:pt>
    <dgm:pt modelId="{7A14D84B-7C64-4321-8E1B-2B49207922AA}">
      <dgm:prSet phldrT="[Text]"/>
      <dgm:spPr/>
      <dgm:t>
        <a:bodyPr/>
        <a:lstStyle/>
        <a:p>
          <a:r>
            <a:rPr lang="es-MX" dirty="0"/>
            <a:t>Requisitos de empaque </a:t>
          </a:r>
          <a:endParaRPr lang="en-GB" dirty="0"/>
        </a:p>
      </dgm:t>
    </dgm:pt>
    <dgm:pt modelId="{6891C0D6-3271-47E2-A12B-AC4606D7F9C3}" type="parTrans" cxnId="{710E4C73-B981-4C5B-86BB-FD50CE35AEE7}">
      <dgm:prSet/>
      <dgm:spPr/>
      <dgm:t>
        <a:bodyPr/>
        <a:lstStyle/>
        <a:p>
          <a:endParaRPr lang="en-GB"/>
        </a:p>
      </dgm:t>
    </dgm:pt>
    <dgm:pt modelId="{B28E677D-0F22-4BFE-9C55-0FCD64C5577C}" type="sibTrans" cxnId="{710E4C73-B981-4C5B-86BB-FD50CE35AEE7}">
      <dgm:prSet/>
      <dgm:spPr/>
      <dgm:t>
        <a:bodyPr/>
        <a:lstStyle/>
        <a:p>
          <a:endParaRPr lang="en-GB"/>
        </a:p>
      </dgm:t>
    </dgm:pt>
    <dgm:pt modelId="{CFB451F3-37F3-4155-8D52-FC7FDC4FE7BD}">
      <dgm:prSet phldrT="[Text]"/>
      <dgm:spPr/>
      <dgm:t>
        <a:bodyPr/>
        <a:lstStyle/>
        <a:p>
          <a:r>
            <a:rPr lang="es-MX" dirty="0"/>
            <a:t>Precios oficiales </a:t>
          </a:r>
          <a:endParaRPr lang="en-GB" dirty="0"/>
        </a:p>
      </dgm:t>
    </dgm:pt>
    <dgm:pt modelId="{E6E3E2CF-FE83-4A5E-A66F-824255FED8D0}" type="parTrans" cxnId="{05D92493-3CAE-451D-80CB-21606E87BC3E}">
      <dgm:prSet/>
      <dgm:spPr/>
      <dgm:t>
        <a:bodyPr/>
        <a:lstStyle/>
        <a:p>
          <a:endParaRPr lang="en-GB"/>
        </a:p>
      </dgm:t>
    </dgm:pt>
    <dgm:pt modelId="{490456EA-D806-4A5B-BA34-D53B2053C0CC}" type="sibTrans" cxnId="{05D92493-3CAE-451D-80CB-21606E87BC3E}">
      <dgm:prSet/>
      <dgm:spPr/>
      <dgm:t>
        <a:bodyPr/>
        <a:lstStyle/>
        <a:p>
          <a:endParaRPr lang="en-GB"/>
        </a:p>
      </dgm:t>
    </dgm:pt>
    <dgm:pt modelId="{6D857C30-2BDE-4214-82E5-F62105DB6009}">
      <dgm:prSet phldrT="[Text]"/>
      <dgm:spPr/>
      <dgm:t>
        <a:bodyPr/>
        <a:lstStyle/>
        <a:p>
          <a:r>
            <a:rPr lang="es-MX" dirty="0"/>
            <a:t>Medidas contra prácticas desleales:</a:t>
          </a:r>
          <a:r>
            <a:rPr lang="es-MX" i="1" dirty="0"/>
            <a:t> dumping </a:t>
          </a:r>
          <a:r>
            <a:rPr lang="es-MX" dirty="0"/>
            <a:t>y subvenciones</a:t>
          </a:r>
          <a:endParaRPr lang="en-GB" dirty="0"/>
        </a:p>
      </dgm:t>
    </dgm:pt>
    <dgm:pt modelId="{24FBDB6E-C9D3-48FD-8476-AD3257CAAA6F}" type="parTrans" cxnId="{A0361A89-07B7-4ECB-8AA3-A6B0AB4A73E9}">
      <dgm:prSet/>
      <dgm:spPr/>
      <dgm:t>
        <a:bodyPr/>
        <a:lstStyle/>
        <a:p>
          <a:endParaRPr lang="en-GB"/>
        </a:p>
      </dgm:t>
    </dgm:pt>
    <dgm:pt modelId="{72DD7588-51AC-4184-9809-C3E1608387DF}" type="sibTrans" cxnId="{A0361A89-07B7-4ECB-8AA3-A6B0AB4A73E9}">
      <dgm:prSet/>
      <dgm:spPr/>
      <dgm:t>
        <a:bodyPr/>
        <a:lstStyle/>
        <a:p>
          <a:endParaRPr lang="en-GB"/>
        </a:p>
      </dgm:t>
    </dgm:pt>
    <dgm:pt modelId="{396A4DA5-1364-4C65-A451-8D363BA7B604}">
      <dgm:prSet phldrT="[Text]"/>
      <dgm:spPr/>
      <dgm:t>
        <a:bodyPr/>
        <a:lstStyle/>
        <a:p>
          <a:r>
            <a:rPr lang="es-MX" dirty="0"/>
            <a:t>Regulaciones </a:t>
          </a:r>
          <a:r>
            <a:rPr lang="es-MX" dirty="0" err="1"/>
            <a:t>fito</a:t>
          </a:r>
          <a:r>
            <a:rPr lang="es-MX" dirty="0"/>
            <a:t>-sanitarias</a:t>
          </a:r>
          <a:endParaRPr lang="en-GB" dirty="0"/>
        </a:p>
      </dgm:t>
    </dgm:pt>
    <dgm:pt modelId="{8FADF975-6A55-46B3-B5FD-C32ABF172858}" type="parTrans" cxnId="{AB9DDAB3-64B6-426E-8696-263C016DDDD7}">
      <dgm:prSet/>
      <dgm:spPr/>
      <dgm:t>
        <a:bodyPr/>
        <a:lstStyle/>
        <a:p>
          <a:endParaRPr lang="en-GB"/>
        </a:p>
      </dgm:t>
    </dgm:pt>
    <dgm:pt modelId="{358D0090-1ADA-4AFE-88EB-5A6C2AC3C3D9}" type="sibTrans" cxnId="{AB9DDAB3-64B6-426E-8696-263C016DDDD7}">
      <dgm:prSet/>
      <dgm:spPr/>
      <dgm:t>
        <a:bodyPr/>
        <a:lstStyle/>
        <a:p>
          <a:endParaRPr lang="en-GB"/>
        </a:p>
      </dgm:t>
    </dgm:pt>
    <dgm:pt modelId="{3DC471DF-67E5-4698-884A-1414FF22FFB8}">
      <dgm:prSet phldrT="[Text]"/>
      <dgm:spPr/>
      <dgm:t>
        <a:bodyPr/>
        <a:lstStyle/>
        <a:p>
          <a:r>
            <a:rPr lang="es-MX" dirty="0"/>
            <a:t>Requisitos de etiquetado</a:t>
          </a:r>
          <a:endParaRPr lang="en-GB" dirty="0"/>
        </a:p>
      </dgm:t>
    </dgm:pt>
    <dgm:pt modelId="{FEE39FC3-698E-4C92-8922-4B037064707B}" type="parTrans" cxnId="{01594442-1C24-4F30-A4E2-DDC149376B50}">
      <dgm:prSet/>
      <dgm:spPr/>
      <dgm:t>
        <a:bodyPr/>
        <a:lstStyle/>
        <a:p>
          <a:endParaRPr lang="en-GB"/>
        </a:p>
      </dgm:t>
    </dgm:pt>
    <dgm:pt modelId="{FD4FC81D-BCB2-4FB5-94BA-3780CDC1361E}" type="sibTrans" cxnId="{01594442-1C24-4F30-A4E2-DDC149376B50}">
      <dgm:prSet/>
      <dgm:spPr/>
      <dgm:t>
        <a:bodyPr/>
        <a:lstStyle/>
        <a:p>
          <a:endParaRPr lang="en-GB"/>
        </a:p>
      </dgm:t>
    </dgm:pt>
    <dgm:pt modelId="{686FAC52-0E2F-491F-B708-117E5C475A01}">
      <dgm:prSet phldrT="[Text]"/>
      <dgm:spPr/>
      <dgm:t>
        <a:bodyPr/>
        <a:lstStyle/>
        <a:p>
          <a:r>
            <a:rPr lang="es-MX" dirty="0"/>
            <a:t>Regulaciones de toxicidad</a:t>
          </a:r>
          <a:endParaRPr lang="en-GB" dirty="0"/>
        </a:p>
      </dgm:t>
    </dgm:pt>
    <dgm:pt modelId="{4B49CF69-5834-490A-90E9-CA3F9D8A7B0C}" type="parTrans" cxnId="{93034EA5-8BCA-4D53-9348-CE12D6C32581}">
      <dgm:prSet/>
      <dgm:spPr/>
      <dgm:t>
        <a:bodyPr/>
        <a:lstStyle/>
        <a:p>
          <a:endParaRPr lang="en-GB"/>
        </a:p>
      </dgm:t>
    </dgm:pt>
    <dgm:pt modelId="{764BF4DF-8497-4E13-B283-F043C949E25B}" type="sibTrans" cxnId="{93034EA5-8BCA-4D53-9348-CE12D6C32581}">
      <dgm:prSet/>
      <dgm:spPr/>
      <dgm:t>
        <a:bodyPr/>
        <a:lstStyle/>
        <a:p>
          <a:endParaRPr lang="en-GB"/>
        </a:p>
      </dgm:t>
    </dgm:pt>
    <dgm:pt modelId="{218D7587-77A3-4635-9895-698729775D39}">
      <dgm:prSet phldrT="[Text]"/>
      <dgm:spPr/>
      <dgm:t>
        <a:bodyPr/>
        <a:lstStyle/>
        <a:p>
          <a:r>
            <a:rPr lang="es-MX" dirty="0"/>
            <a:t>Normas de calidad </a:t>
          </a:r>
          <a:endParaRPr lang="en-GB" dirty="0"/>
        </a:p>
      </dgm:t>
    </dgm:pt>
    <dgm:pt modelId="{573B5614-5ECD-4900-A6CF-AF46744F7281}" type="parTrans" cxnId="{7CA4308F-D986-4B30-A58E-03A244F5D81C}">
      <dgm:prSet/>
      <dgm:spPr/>
      <dgm:t>
        <a:bodyPr/>
        <a:lstStyle/>
        <a:p>
          <a:endParaRPr lang="en-GB"/>
        </a:p>
      </dgm:t>
    </dgm:pt>
    <dgm:pt modelId="{D0E7746B-CCDD-49D9-98A4-AD2C0E9F2D70}" type="sibTrans" cxnId="{7CA4308F-D986-4B30-A58E-03A244F5D81C}">
      <dgm:prSet/>
      <dgm:spPr/>
      <dgm:t>
        <a:bodyPr/>
        <a:lstStyle/>
        <a:p>
          <a:endParaRPr lang="en-GB"/>
        </a:p>
      </dgm:t>
    </dgm:pt>
    <dgm:pt modelId="{38A602B5-4BD6-4BB5-AA6C-A519222B8776}">
      <dgm:prSet phldrT="[Text]"/>
      <dgm:spPr/>
      <dgm:t>
        <a:bodyPr/>
        <a:lstStyle/>
        <a:p>
          <a:r>
            <a:rPr lang="es-MX" dirty="0"/>
            <a:t>Marca de país de origen </a:t>
          </a:r>
          <a:endParaRPr lang="en-GB" dirty="0"/>
        </a:p>
      </dgm:t>
    </dgm:pt>
    <dgm:pt modelId="{2F8AC046-9FF7-4CBB-8640-98C6F109B037}" type="parTrans" cxnId="{E0896104-D85E-487F-BE8D-3250E4512857}">
      <dgm:prSet/>
      <dgm:spPr/>
      <dgm:t>
        <a:bodyPr/>
        <a:lstStyle/>
        <a:p>
          <a:endParaRPr lang="en-GB"/>
        </a:p>
      </dgm:t>
    </dgm:pt>
    <dgm:pt modelId="{0375AAEE-7C64-479C-8DB9-979FB1973E02}" type="sibTrans" cxnId="{E0896104-D85E-487F-BE8D-3250E4512857}">
      <dgm:prSet/>
      <dgm:spPr/>
      <dgm:t>
        <a:bodyPr/>
        <a:lstStyle/>
        <a:p>
          <a:endParaRPr lang="en-GB"/>
        </a:p>
      </dgm:t>
    </dgm:pt>
    <dgm:pt modelId="{1CBF1A0F-9C72-4FF3-9F96-6EDA5F4F37C0}">
      <dgm:prSet phldrT="[Text]"/>
      <dgm:spPr/>
      <dgm:t>
        <a:bodyPr/>
        <a:lstStyle/>
        <a:p>
          <a:r>
            <a:rPr lang="es-MX" dirty="0"/>
            <a:t>Regulaciones ecológicas</a:t>
          </a:r>
          <a:endParaRPr lang="en-GB" dirty="0"/>
        </a:p>
      </dgm:t>
    </dgm:pt>
    <dgm:pt modelId="{38910731-4997-40E9-BE6B-AF51DD853F9B}" type="parTrans" cxnId="{66002613-9E23-48A7-887C-C9B206F42623}">
      <dgm:prSet/>
      <dgm:spPr/>
      <dgm:t>
        <a:bodyPr/>
        <a:lstStyle/>
        <a:p>
          <a:endParaRPr lang="en-GB"/>
        </a:p>
      </dgm:t>
    </dgm:pt>
    <dgm:pt modelId="{64570AEF-99F6-4B1A-B4C9-2E834EAC9181}" type="sibTrans" cxnId="{66002613-9E23-48A7-887C-C9B206F42623}">
      <dgm:prSet/>
      <dgm:spPr/>
      <dgm:t>
        <a:bodyPr/>
        <a:lstStyle/>
        <a:p>
          <a:endParaRPr lang="en-GB"/>
        </a:p>
      </dgm:t>
    </dgm:pt>
    <dgm:pt modelId="{228B6DBD-CA33-4CE6-8492-FAA749212670}" type="pres">
      <dgm:prSet presAssocID="{0A875171-3360-45FF-92CC-31FB56A8ECFA}" presName="Name0" presStyleCnt="0">
        <dgm:presLayoutVars>
          <dgm:dir/>
          <dgm:animLvl val="lvl"/>
          <dgm:resizeHandles/>
        </dgm:presLayoutVars>
      </dgm:prSet>
      <dgm:spPr/>
    </dgm:pt>
    <dgm:pt modelId="{80C973CE-81AF-497B-A4E8-05687CF5D62F}" type="pres">
      <dgm:prSet presAssocID="{1975DC91-56C5-42EF-BB2A-1B6DA4E70BB5}" presName="linNode" presStyleCnt="0"/>
      <dgm:spPr/>
    </dgm:pt>
    <dgm:pt modelId="{1E3EBE68-C6A5-4568-B1FB-0F4E7E4B62AB}" type="pres">
      <dgm:prSet presAssocID="{1975DC91-56C5-42EF-BB2A-1B6DA4E70BB5}" presName="parentShp" presStyleLbl="node1" presStyleIdx="0" presStyleCnt="2">
        <dgm:presLayoutVars>
          <dgm:bulletEnabled val="1"/>
        </dgm:presLayoutVars>
      </dgm:prSet>
      <dgm:spPr/>
    </dgm:pt>
    <dgm:pt modelId="{F93CBEC4-CC9B-4876-859C-EEC32B90442B}" type="pres">
      <dgm:prSet presAssocID="{1975DC91-56C5-42EF-BB2A-1B6DA4E70BB5}" presName="childShp" presStyleLbl="bgAccFollowNode1" presStyleIdx="0" presStyleCnt="2">
        <dgm:presLayoutVars>
          <dgm:bulletEnabled val="1"/>
        </dgm:presLayoutVars>
      </dgm:prSet>
      <dgm:spPr/>
    </dgm:pt>
    <dgm:pt modelId="{41371710-EEA1-409A-9C1C-0F8C5F33B068}" type="pres">
      <dgm:prSet presAssocID="{44FF774D-66DD-4237-AA9E-12A0D0FC465A}" presName="spacing" presStyleCnt="0"/>
      <dgm:spPr/>
    </dgm:pt>
    <dgm:pt modelId="{631B2B79-BC53-40C4-ADB0-2827722FAECA}" type="pres">
      <dgm:prSet presAssocID="{F3149198-C6C5-4B2F-8AF6-4DEB5206F5A7}" presName="linNode" presStyleCnt="0"/>
      <dgm:spPr/>
    </dgm:pt>
    <dgm:pt modelId="{866075A3-411A-495B-A54E-4F1D54946B5F}" type="pres">
      <dgm:prSet presAssocID="{F3149198-C6C5-4B2F-8AF6-4DEB5206F5A7}" presName="parentShp" presStyleLbl="node1" presStyleIdx="1" presStyleCnt="2">
        <dgm:presLayoutVars>
          <dgm:bulletEnabled val="1"/>
        </dgm:presLayoutVars>
      </dgm:prSet>
      <dgm:spPr/>
    </dgm:pt>
    <dgm:pt modelId="{E1639394-AD34-439D-9E64-6FAA0884C6BF}" type="pres">
      <dgm:prSet presAssocID="{F3149198-C6C5-4B2F-8AF6-4DEB5206F5A7}" presName="childShp" presStyleLbl="bgAccFollowNode1" presStyleIdx="1" presStyleCnt="2">
        <dgm:presLayoutVars>
          <dgm:bulletEnabled val="1"/>
        </dgm:presLayoutVars>
      </dgm:prSet>
      <dgm:spPr/>
    </dgm:pt>
  </dgm:ptLst>
  <dgm:cxnLst>
    <dgm:cxn modelId="{E0896104-D85E-487F-BE8D-3250E4512857}" srcId="{F3149198-C6C5-4B2F-8AF6-4DEB5206F5A7}" destId="{38A602B5-4BD6-4BB5-AA6C-A519222B8776}" srcOrd="6" destOrd="0" parTransId="{2F8AC046-9FF7-4CBB-8640-98C6F109B037}" sibTransId="{0375AAEE-7C64-479C-8DB9-979FB1973E02}"/>
    <dgm:cxn modelId="{624D1C05-6D5C-4ECF-84F7-7F689D901AEB}" srcId="{0A875171-3360-45FF-92CC-31FB56A8ECFA}" destId="{1975DC91-56C5-42EF-BB2A-1B6DA4E70BB5}" srcOrd="0" destOrd="0" parTransId="{31985622-5C9E-421D-B7B2-F038B289698B}" sibTransId="{44FF774D-66DD-4237-AA9E-12A0D0FC465A}"/>
    <dgm:cxn modelId="{66002613-9E23-48A7-887C-C9B206F42623}" srcId="{F3149198-C6C5-4B2F-8AF6-4DEB5206F5A7}" destId="{1CBF1A0F-9C72-4FF3-9F96-6EDA5F4F37C0}" srcOrd="7" destOrd="0" parTransId="{38910731-4997-40E9-BE6B-AF51DD853F9B}" sibTransId="{64570AEF-99F6-4B1A-B4C9-2E834EAC9181}"/>
    <dgm:cxn modelId="{61709F29-0FAC-4478-8EFB-9489A5D04248}" type="presOf" srcId="{6D857C30-2BDE-4214-82E5-F62105DB6009}" destId="{F93CBEC4-CC9B-4876-859C-EEC32B90442B}" srcOrd="0" destOrd="2" presId="urn:microsoft.com/office/officeart/2005/8/layout/vList6"/>
    <dgm:cxn modelId="{114A652E-64FB-4FFD-919C-932E413B3F96}" type="presOf" srcId="{38A602B5-4BD6-4BB5-AA6C-A519222B8776}" destId="{E1639394-AD34-439D-9E64-6FAA0884C6BF}" srcOrd="0" destOrd="6" presId="urn:microsoft.com/office/officeart/2005/8/layout/vList6"/>
    <dgm:cxn modelId="{01594442-1C24-4F30-A4E2-DDC149376B50}" srcId="{F3149198-C6C5-4B2F-8AF6-4DEB5206F5A7}" destId="{3DC471DF-67E5-4698-884A-1414FF22FFB8}" srcOrd="3" destOrd="0" parTransId="{FEE39FC3-698E-4C92-8922-4B037064707B}" sibTransId="{FD4FC81D-BCB2-4FB5-94BA-3780CDC1361E}"/>
    <dgm:cxn modelId="{B8EB8967-51A9-423A-8241-2F398E65906A}" type="presOf" srcId="{CFB451F3-37F3-4155-8D52-FC7FDC4FE7BD}" destId="{F93CBEC4-CC9B-4876-859C-EEC32B90442B}" srcOrd="0" destOrd="1" presId="urn:microsoft.com/office/officeart/2005/8/layout/vList6"/>
    <dgm:cxn modelId="{E932E252-53F2-4135-A314-F95B633D1E12}" srcId="{0A875171-3360-45FF-92CC-31FB56A8ECFA}" destId="{F3149198-C6C5-4B2F-8AF6-4DEB5206F5A7}" srcOrd="1" destOrd="0" parTransId="{85FDDC14-14FB-47A5-903F-8ABB03571419}" sibTransId="{C1F1C53B-BA9B-41AC-9EAD-7E8652223353}"/>
    <dgm:cxn modelId="{710E4C73-B981-4C5B-86BB-FD50CE35AEE7}" srcId="{F3149198-C6C5-4B2F-8AF6-4DEB5206F5A7}" destId="{7A14D84B-7C64-4321-8E1B-2B49207922AA}" srcOrd="2" destOrd="0" parTransId="{6891C0D6-3271-47E2-A12B-AC4606D7F9C3}" sibTransId="{B28E677D-0F22-4BFE-9C55-0FCD64C5577C}"/>
    <dgm:cxn modelId="{8F10DA76-E1E1-47C0-B872-9D8EF99031B9}" type="presOf" srcId="{0A875171-3360-45FF-92CC-31FB56A8ECFA}" destId="{228B6DBD-CA33-4CE6-8492-FAA749212670}" srcOrd="0" destOrd="0" presId="urn:microsoft.com/office/officeart/2005/8/layout/vList6"/>
    <dgm:cxn modelId="{A0361A89-07B7-4ECB-8AA3-A6B0AB4A73E9}" srcId="{1975DC91-56C5-42EF-BB2A-1B6DA4E70BB5}" destId="{6D857C30-2BDE-4214-82E5-F62105DB6009}" srcOrd="2" destOrd="0" parTransId="{24FBDB6E-C9D3-48FD-8476-AD3257CAAA6F}" sibTransId="{72DD7588-51AC-4184-9809-C3E1608387DF}"/>
    <dgm:cxn modelId="{B5C4138C-CC80-4236-B155-48AD2D0864AF}" type="presOf" srcId="{3AB01D9C-E98E-44C5-BEAA-300180EB4AEF}" destId="{F93CBEC4-CC9B-4876-859C-EEC32B90442B}" srcOrd="0" destOrd="0" presId="urn:microsoft.com/office/officeart/2005/8/layout/vList6"/>
    <dgm:cxn modelId="{7CA4308F-D986-4B30-A58E-03A244F5D81C}" srcId="{F3149198-C6C5-4B2F-8AF6-4DEB5206F5A7}" destId="{218D7587-77A3-4635-9895-698729775D39}" srcOrd="5" destOrd="0" parTransId="{573B5614-5ECD-4900-A6CF-AF46744F7281}" sibTransId="{D0E7746B-CCDD-49D9-98A4-AD2C0E9F2D70}"/>
    <dgm:cxn modelId="{05D92493-3CAE-451D-80CB-21606E87BC3E}" srcId="{1975DC91-56C5-42EF-BB2A-1B6DA4E70BB5}" destId="{CFB451F3-37F3-4155-8D52-FC7FDC4FE7BD}" srcOrd="1" destOrd="0" parTransId="{E6E3E2CF-FE83-4A5E-A66F-824255FED8D0}" sibTransId="{490456EA-D806-4A5B-BA34-D53B2053C0CC}"/>
    <dgm:cxn modelId="{47F6E395-621D-4F8D-B55C-B1255CB61700}" type="presOf" srcId="{686FAC52-0E2F-491F-B708-117E5C475A01}" destId="{E1639394-AD34-439D-9E64-6FAA0884C6BF}" srcOrd="0" destOrd="4" presId="urn:microsoft.com/office/officeart/2005/8/layout/vList6"/>
    <dgm:cxn modelId="{C320AB9D-CA65-47C6-A15C-8F0B7058C155}" type="presOf" srcId="{F3149198-C6C5-4B2F-8AF6-4DEB5206F5A7}" destId="{866075A3-411A-495B-A54E-4F1D54946B5F}" srcOrd="0" destOrd="0" presId="urn:microsoft.com/office/officeart/2005/8/layout/vList6"/>
    <dgm:cxn modelId="{93034EA5-8BCA-4D53-9348-CE12D6C32581}" srcId="{F3149198-C6C5-4B2F-8AF6-4DEB5206F5A7}" destId="{686FAC52-0E2F-491F-B708-117E5C475A01}" srcOrd="4" destOrd="0" parTransId="{4B49CF69-5834-490A-90E9-CA3F9D8A7B0C}" sibTransId="{764BF4DF-8497-4E13-B283-F043C949E25B}"/>
    <dgm:cxn modelId="{F95E39AC-DDCF-48B8-843B-179FF325E88A}" type="presOf" srcId="{7A14D84B-7C64-4321-8E1B-2B49207922AA}" destId="{E1639394-AD34-439D-9E64-6FAA0884C6BF}" srcOrd="0" destOrd="2" presId="urn:microsoft.com/office/officeart/2005/8/layout/vList6"/>
    <dgm:cxn modelId="{5DE296AC-6CD7-4546-8AFA-EAFAA4A37226}" type="presOf" srcId="{218D7587-77A3-4635-9895-698729775D39}" destId="{E1639394-AD34-439D-9E64-6FAA0884C6BF}" srcOrd="0" destOrd="5" presId="urn:microsoft.com/office/officeart/2005/8/layout/vList6"/>
    <dgm:cxn modelId="{CE661DB1-9129-48A2-B811-543676FB5525}" srcId="{F3149198-C6C5-4B2F-8AF6-4DEB5206F5A7}" destId="{AEC9D803-4F72-4D56-A578-E954B2164384}" srcOrd="0" destOrd="0" parTransId="{C309C2B5-ABD3-4B73-999E-4D25460CAC83}" sibTransId="{64DE753C-649A-4934-9EFD-62BB6F0D186F}"/>
    <dgm:cxn modelId="{2C2566B2-88E7-467C-9E09-47D46FDE84B0}" type="presOf" srcId="{AEC9D803-4F72-4D56-A578-E954B2164384}" destId="{E1639394-AD34-439D-9E64-6FAA0884C6BF}" srcOrd="0" destOrd="0" presId="urn:microsoft.com/office/officeart/2005/8/layout/vList6"/>
    <dgm:cxn modelId="{AB9DDAB3-64B6-426E-8696-263C016DDDD7}" srcId="{F3149198-C6C5-4B2F-8AF6-4DEB5206F5A7}" destId="{396A4DA5-1364-4C65-A451-8D363BA7B604}" srcOrd="1" destOrd="0" parTransId="{8FADF975-6A55-46B3-B5FD-C32ABF172858}" sibTransId="{358D0090-1ADA-4AFE-88EB-5A6C2AC3C3D9}"/>
    <dgm:cxn modelId="{C66BDDB3-2BD4-4DB8-A7F8-772F2B8B08BD}" type="presOf" srcId="{396A4DA5-1364-4C65-A451-8D363BA7B604}" destId="{E1639394-AD34-439D-9E64-6FAA0884C6BF}" srcOrd="0" destOrd="1" presId="urn:microsoft.com/office/officeart/2005/8/layout/vList6"/>
    <dgm:cxn modelId="{83A98CC9-8F55-4669-B0AA-1DDE99339D63}" type="presOf" srcId="{1CBF1A0F-9C72-4FF3-9F96-6EDA5F4F37C0}" destId="{E1639394-AD34-439D-9E64-6FAA0884C6BF}" srcOrd="0" destOrd="7" presId="urn:microsoft.com/office/officeart/2005/8/layout/vList6"/>
    <dgm:cxn modelId="{1FA2BDCC-A112-46EC-8F82-DFF2EEFBFE1F}" type="presOf" srcId="{3DC471DF-67E5-4698-884A-1414FF22FFB8}" destId="{E1639394-AD34-439D-9E64-6FAA0884C6BF}" srcOrd="0" destOrd="3" presId="urn:microsoft.com/office/officeart/2005/8/layout/vList6"/>
    <dgm:cxn modelId="{B0F4A2DE-09F5-4DCB-9F61-14DCA35C1499}" srcId="{1975DC91-56C5-42EF-BB2A-1B6DA4E70BB5}" destId="{3AB01D9C-E98E-44C5-BEAA-300180EB4AEF}" srcOrd="0" destOrd="0" parTransId="{B68896BC-6ED3-4473-8798-55C6D2FB2444}" sibTransId="{EE17A315-9D9D-4E44-BC2A-30DC7845CEC5}"/>
    <dgm:cxn modelId="{610836F4-0437-4E0A-A84F-0A642BED72FD}" type="presOf" srcId="{1975DC91-56C5-42EF-BB2A-1B6DA4E70BB5}" destId="{1E3EBE68-C6A5-4568-B1FB-0F4E7E4B62AB}" srcOrd="0" destOrd="0" presId="urn:microsoft.com/office/officeart/2005/8/layout/vList6"/>
    <dgm:cxn modelId="{6849D62D-9D1F-4EBC-95AA-4ECB6C519468}" type="presParOf" srcId="{228B6DBD-CA33-4CE6-8492-FAA749212670}" destId="{80C973CE-81AF-497B-A4E8-05687CF5D62F}" srcOrd="0" destOrd="0" presId="urn:microsoft.com/office/officeart/2005/8/layout/vList6"/>
    <dgm:cxn modelId="{DBEA9597-6085-469A-A24A-D3492A007B82}" type="presParOf" srcId="{80C973CE-81AF-497B-A4E8-05687CF5D62F}" destId="{1E3EBE68-C6A5-4568-B1FB-0F4E7E4B62AB}" srcOrd="0" destOrd="0" presId="urn:microsoft.com/office/officeart/2005/8/layout/vList6"/>
    <dgm:cxn modelId="{AD371E25-C0D7-453F-83CA-46ACA3CABF11}" type="presParOf" srcId="{80C973CE-81AF-497B-A4E8-05687CF5D62F}" destId="{F93CBEC4-CC9B-4876-859C-EEC32B90442B}" srcOrd="1" destOrd="0" presId="urn:microsoft.com/office/officeart/2005/8/layout/vList6"/>
    <dgm:cxn modelId="{9DCD450F-38AE-4B17-9C03-B23FA06FBC70}" type="presParOf" srcId="{228B6DBD-CA33-4CE6-8492-FAA749212670}" destId="{41371710-EEA1-409A-9C1C-0F8C5F33B068}" srcOrd="1" destOrd="0" presId="urn:microsoft.com/office/officeart/2005/8/layout/vList6"/>
    <dgm:cxn modelId="{2F9DD022-DD50-40CC-A538-2E3E79D488D3}" type="presParOf" srcId="{228B6DBD-CA33-4CE6-8492-FAA749212670}" destId="{631B2B79-BC53-40C4-ADB0-2827722FAECA}" srcOrd="2" destOrd="0" presId="urn:microsoft.com/office/officeart/2005/8/layout/vList6"/>
    <dgm:cxn modelId="{D2050DFD-C262-4A00-990C-CDABC454650F}" type="presParOf" srcId="{631B2B79-BC53-40C4-ADB0-2827722FAECA}" destId="{866075A3-411A-495B-A54E-4F1D54946B5F}" srcOrd="0" destOrd="0" presId="urn:microsoft.com/office/officeart/2005/8/layout/vList6"/>
    <dgm:cxn modelId="{BBA80A4D-95BC-4762-A13F-830BBF04966C}" type="presParOf" srcId="{631B2B79-BC53-40C4-ADB0-2827722FAECA}" destId="{E1639394-AD34-439D-9E64-6FAA0884C6B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3CBEC4-CC9B-4876-859C-EEC32B90442B}">
      <dsp:nvSpPr>
        <dsp:cNvPr id="0" name=""/>
        <dsp:cNvSpPr/>
      </dsp:nvSpPr>
      <dsp:spPr>
        <a:xfrm>
          <a:off x="3359888" y="545"/>
          <a:ext cx="5039832" cy="212592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s-MX" sz="1300" kern="1200" dirty="0"/>
            <a:t>Permisos de importación o exportación </a:t>
          </a:r>
          <a:endParaRPr lang="en-GB" sz="1300" kern="1200" dirty="0"/>
        </a:p>
        <a:p>
          <a:pPr marL="114300" lvl="1" indent="-114300" algn="l" defTabSz="577850">
            <a:lnSpc>
              <a:spcPct val="90000"/>
            </a:lnSpc>
            <a:spcBef>
              <a:spcPct val="0"/>
            </a:spcBef>
            <a:spcAft>
              <a:spcPct val="15000"/>
            </a:spcAft>
            <a:buChar char="•"/>
          </a:pPr>
          <a:r>
            <a:rPr lang="es-MX" sz="1300" kern="1200" dirty="0"/>
            <a:t>Precios oficiales </a:t>
          </a:r>
          <a:endParaRPr lang="en-GB" sz="1300" kern="1200" dirty="0"/>
        </a:p>
        <a:p>
          <a:pPr marL="114300" lvl="1" indent="-114300" algn="l" defTabSz="577850">
            <a:lnSpc>
              <a:spcPct val="90000"/>
            </a:lnSpc>
            <a:spcBef>
              <a:spcPct val="0"/>
            </a:spcBef>
            <a:spcAft>
              <a:spcPct val="15000"/>
            </a:spcAft>
            <a:buChar char="•"/>
          </a:pPr>
          <a:r>
            <a:rPr lang="es-MX" sz="1300" kern="1200" dirty="0"/>
            <a:t>Medidas contra prácticas desleales:</a:t>
          </a:r>
          <a:r>
            <a:rPr lang="es-MX" sz="1300" i="1" kern="1200" dirty="0"/>
            <a:t> dumping </a:t>
          </a:r>
          <a:r>
            <a:rPr lang="es-MX" sz="1300" kern="1200" dirty="0"/>
            <a:t>y subvenciones</a:t>
          </a:r>
          <a:endParaRPr lang="en-GB" sz="1300" kern="1200" dirty="0"/>
        </a:p>
      </dsp:txBody>
      <dsp:txXfrm>
        <a:off x="3359888" y="266285"/>
        <a:ext cx="4242611" cy="1594442"/>
      </dsp:txXfrm>
    </dsp:sp>
    <dsp:sp modelId="{1E3EBE68-C6A5-4568-B1FB-0F4E7E4B62AB}">
      <dsp:nvSpPr>
        <dsp:cNvPr id="0" name=""/>
        <dsp:cNvSpPr/>
      </dsp:nvSpPr>
      <dsp:spPr>
        <a:xfrm>
          <a:off x="0" y="545"/>
          <a:ext cx="3359888" cy="21259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s-MX" sz="3500" kern="1200" dirty="0"/>
            <a:t>Regulaciones cuantitativas </a:t>
          </a:r>
          <a:endParaRPr lang="en-GB" sz="3500" kern="1200" dirty="0"/>
        </a:p>
      </dsp:txBody>
      <dsp:txXfrm>
        <a:off x="103779" y="104324"/>
        <a:ext cx="3152330" cy="1918364"/>
      </dsp:txXfrm>
    </dsp:sp>
    <dsp:sp modelId="{E1639394-AD34-439D-9E64-6FAA0884C6BF}">
      <dsp:nvSpPr>
        <dsp:cNvPr id="0" name=""/>
        <dsp:cNvSpPr/>
      </dsp:nvSpPr>
      <dsp:spPr>
        <a:xfrm>
          <a:off x="3359888" y="2339059"/>
          <a:ext cx="5039832" cy="212592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s-MX" sz="1300" kern="1200" dirty="0"/>
            <a:t>Regulaciones sanitarias</a:t>
          </a:r>
          <a:endParaRPr lang="en-GB" sz="1300" kern="1200" dirty="0"/>
        </a:p>
        <a:p>
          <a:pPr marL="114300" lvl="1" indent="-114300" algn="l" defTabSz="577850">
            <a:lnSpc>
              <a:spcPct val="90000"/>
            </a:lnSpc>
            <a:spcBef>
              <a:spcPct val="0"/>
            </a:spcBef>
            <a:spcAft>
              <a:spcPct val="15000"/>
            </a:spcAft>
            <a:buChar char="•"/>
          </a:pPr>
          <a:r>
            <a:rPr lang="es-MX" sz="1300" kern="1200" dirty="0"/>
            <a:t>Regulaciones </a:t>
          </a:r>
          <a:r>
            <a:rPr lang="es-MX" sz="1300" kern="1200" dirty="0" err="1"/>
            <a:t>fito</a:t>
          </a:r>
          <a:r>
            <a:rPr lang="es-MX" sz="1300" kern="1200" dirty="0"/>
            <a:t>-sanitarias</a:t>
          </a:r>
          <a:endParaRPr lang="en-GB" sz="1300" kern="1200" dirty="0"/>
        </a:p>
        <a:p>
          <a:pPr marL="114300" lvl="1" indent="-114300" algn="l" defTabSz="577850">
            <a:lnSpc>
              <a:spcPct val="90000"/>
            </a:lnSpc>
            <a:spcBef>
              <a:spcPct val="0"/>
            </a:spcBef>
            <a:spcAft>
              <a:spcPct val="15000"/>
            </a:spcAft>
            <a:buChar char="•"/>
          </a:pPr>
          <a:r>
            <a:rPr lang="es-MX" sz="1300" kern="1200" dirty="0"/>
            <a:t>Requisitos de empaque </a:t>
          </a:r>
          <a:endParaRPr lang="en-GB" sz="1300" kern="1200" dirty="0"/>
        </a:p>
        <a:p>
          <a:pPr marL="114300" lvl="1" indent="-114300" algn="l" defTabSz="577850">
            <a:lnSpc>
              <a:spcPct val="90000"/>
            </a:lnSpc>
            <a:spcBef>
              <a:spcPct val="0"/>
            </a:spcBef>
            <a:spcAft>
              <a:spcPct val="15000"/>
            </a:spcAft>
            <a:buChar char="•"/>
          </a:pPr>
          <a:r>
            <a:rPr lang="es-MX" sz="1300" kern="1200" dirty="0"/>
            <a:t>Requisitos de etiquetado</a:t>
          </a:r>
          <a:endParaRPr lang="en-GB" sz="1300" kern="1200" dirty="0"/>
        </a:p>
        <a:p>
          <a:pPr marL="114300" lvl="1" indent="-114300" algn="l" defTabSz="577850">
            <a:lnSpc>
              <a:spcPct val="90000"/>
            </a:lnSpc>
            <a:spcBef>
              <a:spcPct val="0"/>
            </a:spcBef>
            <a:spcAft>
              <a:spcPct val="15000"/>
            </a:spcAft>
            <a:buChar char="•"/>
          </a:pPr>
          <a:r>
            <a:rPr lang="es-MX" sz="1300" kern="1200" dirty="0"/>
            <a:t>Regulaciones de toxicidad</a:t>
          </a:r>
          <a:endParaRPr lang="en-GB" sz="1300" kern="1200" dirty="0"/>
        </a:p>
        <a:p>
          <a:pPr marL="114300" lvl="1" indent="-114300" algn="l" defTabSz="577850">
            <a:lnSpc>
              <a:spcPct val="90000"/>
            </a:lnSpc>
            <a:spcBef>
              <a:spcPct val="0"/>
            </a:spcBef>
            <a:spcAft>
              <a:spcPct val="15000"/>
            </a:spcAft>
            <a:buChar char="•"/>
          </a:pPr>
          <a:r>
            <a:rPr lang="es-MX" sz="1300" kern="1200" dirty="0"/>
            <a:t>Normas de calidad </a:t>
          </a:r>
          <a:endParaRPr lang="en-GB" sz="1300" kern="1200" dirty="0"/>
        </a:p>
        <a:p>
          <a:pPr marL="114300" lvl="1" indent="-114300" algn="l" defTabSz="577850">
            <a:lnSpc>
              <a:spcPct val="90000"/>
            </a:lnSpc>
            <a:spcBef>
              <a:spcPct val="0"/>
            </a:spcBef>
            <a:spcAft>
              <a:spcPct val="15000"/>
            </a:spcAft>
            <a:buChar char="•"/>
          </a:pPr>
          <a:r>
            <a:rPr lang="es-MX" sz="1300" kern="1200" dirty="0"/>
            <a:t>Marca de país de origen </a:t>
          </a:r>
          <a:endParaRPr lang="en-GB" sz="1300" kern="1200" dirty="0"/>
        </a:p>
        <a:p>
          <a:pPr marL="114300" lvl="1" indent="-114300" algn="l" defTabSz="577850">
            <a:lnSpc>
              <a:spcPct val="90000"/>
            </a:lnSpc>
            <a:spcBef>
              <a:spcPct val="0"/>
            </a:spcBef>
            <a:spcAft>
              <a:spcPct val="15000"/>
            </a:spcAft>
            <a:buChar char="•"/>
          </a:pPr>
          <a:r>
            <a:rPr lang="es-MX" sz="1300" kern="1200" dirty="0"/>
            <a:t>Regulaciones ecológicas</a:t>
          </a:r>
          <a:endParaRPr lang="en-GB" sz="1300" kern="1200" dirty="0"/>
        </a:p>
      </dsp:txBody>
      <dsp:txXfrm>
        <a:off x="3359888" y="2604799"/>
        <a:ext cx="4242611" cy="1594442"/>
      </dsp:txXfrm>
    </dsp:sp>
    <dsp:sp modelId="{866075A3-411A-495B-A54E-4F1D54946B5F}">
      <dsp:nvSpPr>
        <dsp:cNvPr id="0" name=""/>
        <dsp:cNvSpPr/>
      </dsp:nvSpPr>
      <dsp:spPr>
        <a:xfrm>
          <a:off x="0" y="2339059"/>
          <a:ext cx="3359888" cy="21259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s-MX" sz="3500" kern="1200" dirty="0"/>
            <a:t>Regulaciones cualitativas</a:t>
          </a:r>
          <a:endParaRPr lang="en-GB" sz="3500" kern="1200" dirty="0"/>
        </a:p>
      </dsp:txBody>
      <dsp:txXfrm>
        <a:off x="103779" y="2442838"/>
        <a:ext cx="3152330" cy="191836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3F365-3156-4B1F-93D6-F5D5498F689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621DF0AC-1E25-4414-AE4B-C144FCDFEB33}"/>
              </a:ext>
            </a:extLst>
          </p:cNvPr>
          <p:cNvSpPr>
            <a:spLocks noGrp="1"/>
          </p:cNvSpPr>
          <p:nvPr>
            <p:ph type="body" idx="1"/>
          </p:nvPr>
        </p:nvSpPr>
        <p:spPr/>
        <p:txBody>
          <a:bodyPr/>
          <a:lstStyle/>
          <a:p>
            <a:pPr algn="l"/>
            <a:r>
              <a:rPr lang="en-GB" sz="1800" b="0" i="0" u="none" strike="noStrike" baseline="0" dirty="0">
                <a:latin typeface="MeridienLTStd-Roman"/>
              </a:rPr>
              <a:t>Se </a:t>
            </a:r>
            <a:r>
              <a:rPr lang="en-GB" sz="1800" b="0" i="0" u="none" strike="noStrike" baseline="0" dirty="0" err="1">
                <a:latin typeface="MeridienLTStd-Roman"/>
              </a:rPr>
              <a:t>impone</a:t>
            </a:r>
            <a:r>
              <a:rPr lang="en-GB" sz="1800" b="0" i="0" u="none" strike="noStrike" baseline="0" dirty="0">
                <a:latin typeface="MeridienLTStd-Roman"/>
              </a:rPr>
              <a:t> un </a:t>
            </a:r>
            <a:r>
              <a:rPr lang="en-GB" sz="1800" b="1" i="0" u="none" strike="noStrike" baseline="0" dirty="0" err="1">
                <a:latin typeface="MeridienLTStd-Bold"/>
              </a:rPr>
              <a:t>arancel</a:t>
            </a:r>
            <a:r>
              <a:rPr lang="en-GB" sz="1800" b="1" i="0" u="none" strike="noStrike" baseline="0" dirty="0">
                <a:latin typeface="MeridienLTStd-Bold"/>
              </a:rPr>
              <a:t> </a:t>
            </a:r>
            <a:r>
              <a:rPr lang="en-GB" sz="1800" b="1" i="0" u="none" strike="noStrike" baseline="0" dirty="0" err="1">
                <a:latin typeface="MeridienLTStd-Bold"/>
              </a:rPr>
              <a:t>como</a:t>
            </a:r>
            <a:r>
              <a:rPr lang="en-GB" sz="1800" b="1" i="0" u="none" strike="noStrike" baseline="0" dirty="0">
                <a:latin typeface="MeridienLTStd-Bold"/>
              </a:rPr>
              <a:t> </a:t>
            </a:r>
            <a:r>
              <a:rPr lang="en-GB" sz="1800" b="1" i="0" u="none" strike="noStrike" baseline="0" dirty="0" err="1">
                <a:latin typeface="MeridienLTStd-Bold"/>
              </a:rPr>
              <a:t>mecanismo</a:t>
            </a:r>
            <a:r>
              <a:rPr lang="en-GB" sz="1800" b="1" i="0" u="none" strike="noStrike" baseline="0" dirty="0">
                <a:latin typeface="MeridienLTStd-Bold"/>
              </a:rPr>
              <a:t> </a:t>
            </a:r>
            <a:r>
              <a:rPr lang="en-GB" sz="1800" b="1" i="0" u="none" strike="noStrike" baseline="0" dirty="0" err="1">
                <a:latin typeface="MeridienLTStd-Bold"/>
              </a:rPr>
              <a:t>recaudatorio</a:t>
            </a:r>
            <a:r>
              <a:rPr lang="en-GB" sz="1800" b="1" i="0" u="none" strike="noStrike" baseline="0" dirty="0">
                <a:latin typeface="MeridienLTStd-Bold"/>
              </a:rPr>
              <a:t> </a:t>
            </a:r>
            <a:r>
              <a:rPr lang="en-GB" sz="1800" b="0" i="0" u="none" strike="noStrike" baseline="0" dirty="0">
                <a:latin typeface="MeridienLTStd-Roman"/>
              </a:rPr>
              <a:t>con </a:t>
            </a:r>
            <a:r>
              <a:rPr lang="en-GB" sz="1800" b="0" i="0" u="none" strike="noStrike" baseline="0" dirty="0" err="1">
                <a:latin typeface="MeridienLTStd-Roman"/>
              </a:rPr>
              <a:t>el</a:t>
            </a:r>
            <a:r>
              <a:rPr lang="en-GB" sz="1800" b="0" i="0" u="none" strike="noStrike" baseline="0" dirty="0">
                <a:latin typeface="MeridienLTStd-Roman"/>
              </a:rPr>
              <a:t> </a:t>
            </a:r>
            <a:r>
              <a:rPr lang="es-MX" sz="1800" b="0" i="0" u="none" strike="noStrike" baseline="0" dirty="0">
                <a:latin typeface="MeridienLTStd-Roman"/>
              </a:rPr>
              <a:t>fi n de generar ingresos fiscales y puede imponerse en las exportaciones o en las importaciones.</a:t>
            </a:r>
            <a:endParaRPr lang="en-GB" dirty="0"/>
          </a:p>
        </p:txBody>
      </p:sp>
      <p:sp>
        <p:nvSpPr>
          <p:cNvPr id="4" name="Slide Number Placeholder 3">
            <a:extLst>
              <a:ext uri="{FF2B5EF4-FFF2-40B4-BE49-F238E27FC236}">
                <a16:creationId xmlns:a16="http://schemas.microsoft.com/office/drawing/2014/main" id="{87673113-14F7-4EB0-9AB4-3F99CC5CBD7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2112964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537DF-1635-4505-946C-52AD12A1177C}"/>
              </a:ext>
            </a:extLst>
          </p:cNvPr>
          <p:cNvSpPr>
            <a:spLocks noGrp="1"/>
          </p:cNvSpPr>
          <p:nvPr>
            <p:ph type="title"/>
          </p:nvPr>
        </p:nvSpPr>
        <p:spPr/>
        <p:txBody>
          <a:bodyPr/>
          <a:lstStyle/>
          <a:p>
            <a:r>
              <a:rPr lang="es-MX" dirty="0"/>
              <a:t>Tipos de aranceles</a:t>
            </a:r>
            <a:endParaRPr lang="en-GB" dirty="0"/>
          </a:p>
        </p:txBody>
      </p:sp>
      <p:sp>
        <p:nvSpPr>
          <p:cNvPr id="3" name="Text Placeholder 2">
            <a:extLst>
              <a:ext uri="{FF2B5EF4-FFF2-40B4-BE49-F238E27FC236}">
                <a16:creationId xmlns:a16="http://schemas.microsoft.com/office/drawing/2014/main" id="{18A7086C-AEC5-42D5-B225-4B479E10CE74}"/>
              </a:ext>
            </a:extLst>
          </p:cNvPr>
          <p:cNvSpPr>
            <a:spLocks noGrp="1"/>
          </p:cNvSpPr>
          <p:nvPr>
            <p:ph type="body" idx="1"/>
          </p:nvPr>
        </p:nvSpPr>
        <p:spPr/>
        <p:txBody>
          <a:bodyPr/>
          <a:lstStyle/>
          <a:p>
            <a:pPr algn="l"/>
            <a:r>
              <a:rPr lang="es-MX" sz="1800" b="0" i="0" u="none" strike="noStrike" baseline="0" dirty="0">
                <a:latin typeface="MeridienLTStd-Roman"/>
              </a:rPr>
              <a:t>Los aranceles pueden ser </a:t>
            </a:r>
            <a:r>
              <a:rPr lang="es-MX" sz="1800" b="0" i="0" u="none" strike="noStrike" baseline="0" dirty="0" err="1">
                <a:latin typeface="MeridienLTStd-Roman"/>
              </a:rPr>
              <a:t>específi</a:t>
            </a:r>
            <a:r>
              <a:rPr lang="es-MX" sz="1800" b="0" i="0" u="none" strike="noStrike" baseline="0" dirty="0">
                <a:latin typeface="MeridienLTStd-Roman"/>
              </a:rPr>
              <a:t> cos,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o compuestos. </a:t>
            </a:r>
          </a:p>
          <a:p>
            <a:pPr algn="l"/>
            <a:r>
              <a:rPr lang="es-MX" sz="1800" b="0" i="0" u="none" strike="noStrike" baseline="0" dirty="0">
                <a:latin typeface="MeridienLTStd-Roman"/>
              </a:rPr>
              <a:t>Un </a:t>
            </a:r>
            <a:r>
              <a:rPr lang="es-MX" sz="1800" b="1" i="0" u="none" strike="noStrike" baseline="0" dirty="0">
                <a:latin typeface="MeridienLTStd-Bold"/>
              </a:rPr>
              <a:t>arancel específico </a:t>
            </a:r>
            <a:r>
              <a:rPr lang="es-MX" sz="1800" b="0" i="0" u="none" strike="noStrike" baseline="0" dirty="0">
                <a:latin typeface="MeridienLTStd-Roman"/>
              </a:rPr>
              <a:t>se expresa en términos de una cantidad fija de dinero por unidad física del producto importado. </a:t>
            </a:r>
          </a:p>
          <a:p>
            <a:pPr lvl="1"/>
            <a:r>
              <a:rPr lang="es-MX" sz="1600" b="0" i="0" u="none" strike="noStrike" baseline="0" dirty="0">
                <a:latin typeface="MeridienLTStd-Roman"/>
              </a:rPr>
              <a:t>Por ejemplo, a un importador estadounidense de computadoras alemanas se le puede requerir que pague un impuesto al gobierno estadounidense </a:t>
            </a:r>
            <a:r>
              <a:rPr lang="en-GB" sz="1600" b="0" i="0" u="none" strike="noStrike" baseline="0" dirty="0">
                <a:latin typeface="MeridienLTStd-Roman"/>
              </a:rPr>
              <a:t>de 100 </a:t>
            </a:r>
            <a:r>
              <a:rPr lang="en-GB" sz="1600" b="0" i="0" u="none" strike="noStrike" baseline="0" dirty="0" err="1">
                <a:latin typeface="MeridienLTStd-Roman"/>
              </a:rPr>
              <a:t>dólares</a:t>
            </a:r>
            <a:r>
              <a:rPr lang="en-GB" sz="1600" b="0" i="0" u="none" strike="noStrike" baseline="0" dirty="0">
                <a:latin typeface="MeridienLTStd-Roman"/>
              </a:rPr>
              <a:t> </a:t>
            </a:r>
            <a:r>
              <a:rPr lang="en-GB" sz="1600" b="0" i="0" u="none" strike="noStrike" baseline="0" dirty="0" err="1">
                <a:latin typeface="MeridienLTStd-Roman"/>
              </a:rPr>
              <a:t>por</a:t>
            </a:r>
            <a:r>
              <a:rPr lang="en-GB" sz="1600" b="0" i="0" u="none" strike="noStrike" baseline="0" dirty="0">
                <a:latin typeface="MeridienLTStd-Roman"/>
              </a:rPr>
              <a:t> </a:t>
            </a:r>
            <a:r>
              <a:rPr lang="en-GB" sz="1600" b="0" i="0" u="none" strike="noStrike" baseline="0" dirty="0" err="1">
                <a:latin typeface="MeridienLTStd-Roman"/>
              </a:rPr>
              <a:t>computadora</a:t>
            </a:r>
            <a:r>
              <a:rPr lang="en-GB" sz="1600" b="0" i="0" u="none" strike="noStrike" baseline="0" dirty="0">
                <a:latin typeface="MeridienLTStd-Roman"/>
              </a:rPr>
              <a:t>, </a:t>
            </a:r>
            <a:r>
              <a:rPr lang="es-MX" sz="1600" b="0" i="0" u="none" strike="noStrike" baseline="0" dirty="0">
                <a:latin typeface="MeridienLTStd-Roman"/>
              </a:rPr>
              <a:t>sin importar el precio de la misma.</a:t>
            </a:r>
            <a:endParaRPr lang="en-GB" sz="1600" dirty="0"/>
          </a:p>
        </p:txBody>
      </p:sp>
      <p:sp>
        <p:nvSpPr>
          <p:cNvPr id="4" name="Slide Number Placeholder 3">
            <a:extLst>
              <a:ext uri="{FF2B5EF4-FFF2-40B4-BE49-F238E27FC236}">
                <a16:creationId xmlns:a16="http://schemas.microsoft.com/office/drawing/2014/main" id="{BB675D6F-1E92-4D97-B9EC-BB1DC2BF1E6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3876455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2D070-322B-4E94-8B80-4B301D1EBE7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9799E49A-F10F-445B-92B3-9E5C2E656B8B}"/>
              </a:ext>
            </a:extLst>
          </p:cNvPr>
          <p:cNvSpPr>
            <a:spLocks noGrp="1"/>
          </p:cNvSpPr>
          <p:nvPr>
            <p:ph type="body" idx="1"/>
          </p:nvPr>
        </p:nvSpPr>
        <p:spPr/>
        <p:txBody>
          <a:bodyPr/>
          <a:lstStyle/>
          <a:p>
            <a:pPr algn="l"/>
            <a:r>
              <a:rPr lang="en-GB" sz="1800" b="0" i="0" u="none" strike="noStrike" baseline="0" dirty="0">
                <a:latin typeface="MeridienLTStd-Roman"/>
              </a:rPr>
              <a:t>Un </a:t>
            </a:r>
            <a:r>
              <a:rPr lang="en-GB" sz="1800" b="1" i="0" u="none" strike="noStrike" baseline="0" dirty="0" err="1">
                <a:latin typeface="MeridienLTStd-Bold"/>
              </a:rPr>
              <a:t>arancel</a:t>
            </a:r>
            <a:r>
              <a:rPr lang="en-GB" sz="1800" b="1" i="0" u="none" strike="noStrike" baseline="0" dirty="0">
                <a:latin typeface="MeridienLTStd-Bold"/>
              </a:rPr>
              <a:t> </a:t>
            </a:r>
            <a:r>
              <a:rPr lang="es-MX" sz="1800" b="1" i="1" u="none" strike="noStrike" baseline="0" dirty="0">
                <a:latin typeface="MeridienLTStd-BoldItalic"/>
              </a:rPr>
              <a:t>ad </a:t>
            </a:r>
            <a:r>
              <a:rPr lang="es-MX" sz="1800" b="1" i="1" u="none" strike="noStrike" baseline="0" dirty="0" err="1">
                <a:latin typeface="MeridienLTStd-BoldItalic"/>
              </a:rPr>
              <a:t>valorem</a:t>
            </a:r>
            <a:r>
              <a:rPr lang="es-MX" sz="1800" b="1" i="1" u="none" strike="noStrike" baseline="0" dirty="0">
                <a:latin typeface="MeridienLTStd-BoldItalic"/>
              </a:rPr>
              <a:t> </a:t>
            </a:r>
            <a:r>
              <a:rPr lang="es-MX" sz="1800" b="0" i="0" u="none" strike="noStrike" baseline="0" dirty="0">
                <a:latin typeface="MeridienLTStd-Roman"/>
              </a:rPr>
              <a:t>(de acuerdo con el valor) como un</a:t>
            </a:r>
          </a:p>
          <a:p>
            <a:pPr algn="l"/>
            <a:r>
              <a:rPr lang="es-MX" sz="1800" b="0" i="0" u="none" strike="noStrike" baseline="0" dirty="0">
                <a:latin typeface="MeridienLTStd-Roman"/>
              </a:rPr>
              <a:t>impuesto sobre las ventas, se expresa como un porcentaje fi </a:t>
            </a:r>
            <a:r>
              <a:rPr lang="es-MX" sz="1800" b="0" i="0" u="none" strike="noStrike" baseline="0" dirty="0" err="1">
                <a:latin typeface="MeridienLTStd-Roman"/>
              </a:rPr>
              <a:t>jo</a:t>
            </a:r>
            <a:r>
              <a:rPr lang="es-MX" sz="1800" b="0" i="0" u="none" strike="noStrike" baseline="0" dirty="0">
                <a:latin typeface="MeridienLTStd-Roman"/>
              </a:rPr>
              <a:t> del valor del producto importado.</a:t>
            </a:r>
          </a:p>
          <a:p>
            <a:pPr lvl="1"/>
            <a:r>
              <a:rPr lang="es-MX" sz="1600" b="0" i="0" u="none" strike="noStrike" baseline="0" dirty="0">
                <a:latin typeface="MeridienLTStd-Roman"/>
              </a:rPr>
              <a:t>Suponga que un impuesto </a:t>
            </a:r>
            <a:r>
              <a:rPr lang="es-MX" sz="1600" b="0" i="1" u="none" strike="noStrike" baseline="0" dirty="0">
                <a:latin typeface="MeridienLTStd-Italic"/>
              </a:rPr>
              <a:t>ad </a:t>
            </a:r>
            <a:r>
              <a:rPr lang="es-MX" sz="1600" b="0" i="1" u="none" strike="noStrike" baseline="0" dirty="0" err="1">
                <a:latin typeface="MeridienLTStd-Italic"/>
              </a:rPr>
              <a:t>valorem</a:t>
            </a:r>
            <a:r>
              <a:rPr lang="es-MX" sz="1600" b="0" i="1" u="none" strike="noStrike" baseline="0" dirty="0">
                <a:latin typeface="MeridienLTStd-Italic"/>
              </a:rPr>
              <a:t> </a:t>
            </a:r>
            <a:r>
              <a:rPr lang="es-MX" sz="1600" b="0" i="0" u="none" strike="noStrike" baseline="0" dirty="0">
                <a:latin typeface="MeridienLTStd-Roman"/>
              </a:rPr>
              <a:t>de 15 por ciento se impone en los camiones importados. A un importador estadounidense de camiones japoneses valuados en $20,000, se le requiere pagar un impuesto de $3,000 al gobierno </a:t>
            </a:r>
            <a:r>
              <a:rPr lang="en-GB" sz="1600" b="0" i="0" u="none" strike="noStrike" baseline="0" dirty="0">
                <a:latin typeface="MeridienLTStd-Roman"/>
              </a:rPr>
              <a:t>($20,000 × 15% = $3,000).</a:t>
            </a:r>
          </a:p>
          <a:p>
            <a:pPr lvl="1"/>
            <a:endParaRPr lang="en-GB" dirty="0"/>
          </a:p>
        </p:txBody>
      </p:sp>
      <p:sp>
        <p:nvSpPr>
          <p:cNvPr id="4" name="Slide Number Placeholder 3">
            <a:extLst>
              <a:ext uri="{FF2B5EF4-FFF2-40B4-BE49-F238E27FC236}">
                <a16:creationId xmlns:a16="http://schemas.microsoft.com/office/drawing/2014/main" id="{E92BF0ED-F450-4BFD-97D3-0413EF32C7A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2989250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817B-7A93-455E-965A-E4EED374E3A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45D6E85-6663-4BFE-9EA1-6A33E62FCE32}"/>
              </a:ext>
            </a:extLst>
          </p:cNvPr>
          <p:cNvSpPr>
            <a:spLocks noGrp="1"/>
          </p:cNvSpPr>
          <p:nvPr>
            <p:ph type="body" idx="1"/>
          </p:nvPr>
        </p:nvSpPr>
        <p:spPr/>
        <p:txBody>
          <a:bodyPr/>
          <a:lstStyle/>
          <a:p>
            <a:pPr algn="l"/>
            <a:r>
              <a:rPr lang="en-GB" sz="1800" b="0" i="0" u="none" strike="noStrike" baseline="0" dirty="0">
                <a:latin typeface="MeridienLTStd-Roman"/>
              </a:rPr>
              <a:t>Un </a:t>
            </a:r>
            <a:r>
              <a:rPr lang="en-GB" sz="1800" b="1" i="0" u="none" strike="noStrike" baseline="0" dirty="0" err="1">
                <a:latin typeface="MeridienLTStd-Bold"/>
              </a:rPr>
              <a:t>arancel</a:t>
            </a:r>
            <a:r>
              <a:rPr lang="en-GB" sz="1800" b="1" i="0" u="none" strike="noStrike" baseline="0" dirty="0">
                <a:latin typeface="MeridienLTStd-Bold"/>
              </a:rPr>
              <a:t> </a:t>
            </a:r>
            <a:r>
              <a:rPr lang="es-MX" sz="1800" b="1" i="0" u="none" strike="noStrike" baseline="0" dirty="0">
                <a:latin typeface="MeridienLTStd-Bold"/>
              </a:rPr>
              <a:t>compuesto </a:t>
            </a:r>
            <a:r>
              <a:rPr lang="es-MX" sz="1800" b="0" i="0" u="none" strike="noStrike" baseline="0" dirty="0">
                <a:latin typeface="MeridienLTStd-Roman"/>
              </a:rPr>
              <a:t>es una combinación de aranceles </a:t>
            </a:r>
            <a:r>
              <a:rPr lang="es-MX" sz="1800" b="0" i="0" u="none" strike="noStrike" baseline="0" dirty="0" err="1">
                <a:latin typeface="MeridienLTStd-Roman"/>
              </a:rPr>
              <a:t>específi</a:t>
            </a:r>
            <a:r>
              <a:rPr lang="es-MX" sz="1800" b="0" i="0" u="none" strike="noStrike" baseline="0" dirty="0">
                <a:latin typeface="MeridienLTStd-Roman"/>
              </a:rPr>
              <a:t> cos y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0" u="none" strike="noStrike" baseline="0" dirty="0">
                <a:latin typeface="MeridienLTStd-Roman"/>
              </a:rPr>
              <a:t>. </a:t>
            </a:r>
          </a:p>
          <a:p>
            <a:pPr lvl="1"/>
            <a:r>
              <a:rPr lang="es-MX" sz="1600" b="0" i="0" u="none" strike="noStrike" baseline="0" dirty="0">
                <a:latin typeface="MeridienLTStd-Roman"/>
              </a:rPr>
              <a:t>Por ejemplo, a un </a:t>
            </a:r>
            <a:r>
              <a:rPr lang="en-GB" sz="1600" b="0" i="0" u="none" strike="noStrike" baseline="0" dirty="0" err="1">
                <a:latin typeface="MeridienLTStd-Roman"/>
              </a:rPr>
              <a:t>importador</a:t>
            </a:r>
            <a:r>
              <a:rPr lang="en-GB" sz="1600" b="0" i="0" u="none" strike="noStrike" baseline="0" dirty="0">
                <a:latin typeface="MeridienLTStd-Roman"/>
              </a:rPr>
              <a:t> </a:t>
            </a:r>
            <a:r>
              <a:rPr lang="en-GB" sz="1600" b="0" i="0" u="none" strike="noStrike" baseline="0" dirty="0" err="1">
                <a:latin typeface="MeridienLTStd-Roman"/>
              </a:rPr>
              <a:t>estadounidense</a:t>
            </a:r>
            <a:r>
              <a:rPr lang="en-GB" sz="1600" b="0" i="0" u="none" strike="noStrike" baseline="0" dirty="0">
                <a:latin typeface="MeridienLTStd-Roman"/>
              </a:rPr>
              <a:t> de </a:t>
            </a:r>
            <a:r>
              <a:rPr lang="en-GB" sz="1600" b="0" i="0" u="none" strike="noStrike" baseline="0" dirty="0" err="1">
                <a:latin typeface="MeridienLTStd-Roman"/>
              </a:rPr>
              <a:t>televisores</a:t>
            </a:r>
            <a:r>
              <a:rPr lang="en-GB" sz="1600" b="0" i="0" u="none" strike="noStrike" baseline="0" dirty="0">
                <a:latin typeface="MeridienLTStd-Roman"/>
              </a:rPr>
              <a:t> se le</a:t>
            </a:r>
            <a:r>
              <a:rPr lang="es-MX" sz="1600" b="0" i="0" u="none" strike="noStrike" baseline="0" dirty="0">
                <a:latin typeface="MeridienLTStd-Roman"/>
              </a:rPr>
              <a:t>podría requerir pagar un impuesto de 20 dólares más 5 por ciento del valor del televisor. En la tabla 4.2 se listan aranceles estadounidenses </a:t>
            </a:r>
            <a:r>
              <a:rPr lang="en-GB" sz="1600" b="0" i="0" u="none" strike="noStrike" baseline="0" dirty="0">
                <a:latin typeface="MeridienLTStd-Roman"/>
              </a:rPr>
              <a:t>para </a:t>
            </a:r>
            <a:r>
              <a:rPr lang="en-GB" sz="1600" b="0" i="0" u="none" strike="noStrike" baseline="0" dirty="0" err="1">
                <a:latin typeface="MeridienLTStd-Roman"/>
              </a:rPr>
              <a:t>ciertos</a:t>
            </a:r>
            <a:r>
              <a:rPr lang="en-GB" sz="1600" b="0" i="0" u="none" strike="noStrike" baseline="0" dirty="0">
                <a:latin typeface="MeridienLTStd-Roman"/>
              </a:rPr>
              <a:t> </a:t>
            </a:r>
            <a:r>
              <a:rPr lang="en-GB" sz="1600" b="0" i="0" u="none" strike="noStrike" baseline="0" dirty="0" err="1">
                <a:latin typeface="MeridienLTStd-Roman"/>
              </a:rPr>
              <a:t>productos</a:t>
            </a:r>
            <a:r>
              <a:rPr lang="en-GB" sz="16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F780269F-1C81-4D02-B05C-96067669A6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4008436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415E6-5502-4E68-843C-CAAB38F6F7AD}"/>
              </a:ext>
            </a:extLst>
          </p:cNvPr>
          <p:cNvSpPr>
            <a:spLocks noGrp="1"/>
          </p:cNvSpPr>
          <p:nvPr>
            <p:ph type="title"/>
          </p:nvPr>
        </p:nvSpPr>
        <p:spPr/>
        <p:txBody>
          <a:bodyPr/>
          <a:lstStyle/>
          <a:p>
            <a:r>
              <a:rPr lang="es-MX" dirty="0"/>
              <a:t>Ventajas de los aranceles en términos recaudatorios y proteccionistas</a:t>
            </a:r>
            <a:endParaRPr lang="en-GB" dirty="0"/>
          </a:p>
        </p:txBody>
      </p:sp>
      <p:sp>
        <p:nvSpPr>
          <p:cNvPr id="3" name="Text Placeholder 2">
            <a:extLst>
              <a:ext uri="{FF2B5EF4-FFF2-40B4-BE49-F238E27FC236}">
                <a16:creationId xmlns:a16="http://schemas.microsoft.com/office/drawing/2014/main" id="{6799F465-103C-4560-937E-47136794AB39}"/>
              </a:ext>
            </a:extLst>
          </p:cNvPr>
          <p:cNvSpPr>
            <a:spLocks noGrp="1"/>
          </p:cNvSpPr>
          <p:nvPr>
            <p:ph type="body" idx="1"/>
          </p:nvPr>
        </p:nvSpPr>
        <p:spPr/>
        <p:txBody>
          <a:bodyPr/>
          <a:lstStyle/>
          <a:p>
            <a:pPr algn="l"/>
            <a:r>
              <a:rPr lang="es-MX" sz="1800" b="1" dirty="0">
                <a:solidFill>
                  <a:schemeClr val="accent1"/>
                </a:solidFill>
                <a:latin typeface="MeridienLTStd-Roman"/>
              </a:rPr>
              <a:t>Arancel específico</a:t>
            </a:r>
            <a:endParaRPr lang="es-MX" sz="1800" b="1" i="0" u="none" strike="noStrike" baseline="0" dirty="0">
              <a:solidFill>
                <a:schemeClr val="accent1"/>
              </a:solidFill>
              <a:latin typeface="MeridienLTStd-Roman"/>
            </a:endParaRPr>
          </a:p>
          <a:p>
            <a:pPr algn="l"/>
            <a:r>
              <a:rPr lang="es-MX" sz="1800" b="0" i="0" u="none" strike="noStrike" baseline="0" dirty="0">
                <a:latin typeface="MeridienLTStd-Roman"/>
              </a:rPr>
              <a:t>Como un gravamen monetario fijo por unidad del producto importado, un arancel específico es fácil de aplicar y de administrar, en particular con los productos estandarizados y los básicos, en los que el valor de los productos gravables no se observa con facilidad.</a:t>
            </a:r>
          </a:p>
          <a:p>
            <a:pPr algn="just"/>
            <a:r>
              <a:rPr lang="es-MX" sz="1800" dirty="0">
                <a:latin typeface="MeridienLTStd-Roman"/>
              </a:rPr>
              <a:t>Pierde su efectividad a medida que el valor del producto importado es mayor. Por ejemplo, un impuesto específico de $1, 000 en automóviles, es más importante si el automóvil es de un precio bajo, que si es de lujo. </a:t>
            </a:r>
            <a:endParaRPr lang="en-GB" dirty="0"/>
          </a:p>
        </p:txBody>
      </p:sp>
      <p:sp>
        <p:nvSpPr>
          <p:cNvPr id="4" name="Slide Number Placeholder 3">
            <a:extLst>
              <a:ext uri="{FF2B5EF4-FFF2-40B4-BE49-F238E27FC236}">
                <a16:creationId xmlns:a16="http://schemas.microsoft.com/office/drawing/2014/main" id="{05FA8857-9158-454F-BA64-493277C6BD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891096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C5646-1E9D-49DD-9ED8-1DE1857A84D6}"/>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5461E875-B313-4D62-B313-7F037559346E}"/>
              </a:ext>
            </a:extLst>
          </p:cNvPr>
          <p:cNvSpPr>
            <a:spLocks noGrp="1"/>
          </p:cNvSpPr>
          <p:nvPr>
            <p:ph type="body" idx="1"/>
          </p:nvPr>
        </p:nvSpPr>
        <p:spPr/>
        <p:txBody>
          <a:bodyPr/>
          <a:lstStyle/>
          <a:p>
            <a:pPr algn="l"/>
            <a:r>
              <a:rPr lang="en-GB" sz="1800" b="0" i="0" u="none" strike="noStrike" baseline="0" dirty="0">
                <a:latin typeface="MeridienLTStd-Roman"/>
              </a:rPr>
              <a:t>El </a:t>
            </a:r>
            <a:r>
              <a:rPr lang="en-GB" sz="1800" b="0" i="0" u="none" strike="noStrike" baseline="0" dirty="0" err="1">
                <a:latin typeface="MeridienLTStd-Roman"/>
              </a:rPr>
              <a:t>resultado</a:t>
            </a:r>
            <a:r>
              <a:rPr lang="en-GB" sz="1800" b="0" i="0" u="none" strike="noStrike" baseline="0" dirty="0">
                <a:latin typeface="MeridienLTStd-Roman"/>
              </a:rPr>
              <a:t> es </a:t>
            </a:r>
            <a:r>
              <a:rPr lang="en-GB" sz="1800" b="0" i="0" u="none" strike="noStrike" baseline="0" dirty="0" err="1">
                <a:latin typeface="MeridienLTStd-Roman"/>
              </a:rPr>
              <a:t>alentar</a:t>
            </a:r>
            <a:r>
              <a:rPr lang="en-GB" sz="1800" b="0" i="0" u="none" strike="noStrike" baseline="0" dirty="0">
                <a:latin typeface="MeridienLTStd-Roman"/>
              </a:rPr>
              <a:t> </a:t>
            </a:r>
            <a:r>
              <a:rPr lang="es-MX" sz="1800" b="0" i="0" u="none" strike="noStrike" baseline="0" dirty="0">
                <a:latin typeface="MeridienLTStd-Roman"/>
              </a:rPr>
              <a:t>a las empresas nacionales a fabricar menos productos costosos, para las cuales el grado de producción contra las importaciones es más alto. Por otro lado, un arancel específico tiene la ventaja de proporcionar a los fabricantes nacionales más protección durante una recesión económica, cuando se adquieren productos más baratos. Los aranceles específicos, por tanto, protegen de forma progresiva a los productores nacionales en contra de los competidores extranjeros que reducen sus precios.</a:t>
            </a:r>
            <a:endParaRPr lang="en-GB" dirty="0"/>
          </a:p>
        </p:txBody>
      </p:sp>
      <p:sp>
        <p:nvSpPr>
          <p:cNvPr id="4" name="Slide Number Placeholder 3">
            <a:extLst>
              <a:ext uri="{FF2B5EF4-FFF2-40B4-BE49-F238E27FC236}">
                <a16:creationId xmlns:a16="http://schemas.microsoft.com/office/drawing/2014/main" id="{E6AA2156-4FEF-40C1-A58B-F896A9A2AEC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1101614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D8B46-35FB-4CE9-B87B-4D3550AC3500}"/>
              </a:ext>
            </a:extLst>
          </p:cNvPr>
          <p:cNvSpPr>
            <a:spLocks noGrp="1"/>
          </p:cNvSpPr>
          <p:nvPr>
            <p:ph type="title"/>
          </p:nvPr>
        </p:nvSpPr>
        <p:spPr/>
        <p:txBody>
          <a:bodyPr/>
          <a:lstStyle/>
          <a:p>
            <a:r>
              <a:rPr lang="es-MX" dirty="0"/>
              <a:t>Arancel as </a:t>
            </a:r>
            <a:r>
              <a:rPr lang="es-MX" dirty="0" err="1"/>
              <a:t>valorem</a:t>
            </a:r>
            <a:endParaRPr lang="en-GB" dirty="0"/>
          </a:p>
        </p:txBody>
      </p:sp>
      <p:sp>
        <p:nvSpPr>
          <p:cNvPr id="3" name="Text Placeholder 2">
            <a:extLst>
              <a:ext uri="{FF2B5EF4-FFF2-40B4-BE49-F238E27FC236}">
                <a16:creationId xmlns:a16="http://schemas.microsoft.com/office/drawing/2014/main" id="{BF822901-9E5A-4808-9E03-71A88ED8922F}"/>
              </a:ext>
            </a:extLst>
          </p:cNvPr>
          <p:cNvSpPr>
            <a:spLocks noGrp="1"/>
          </p:cNvSpPr>
          <p:nvPr>
            <p:ph type="body" idx="1"/>
          </p:nvPr>
        </p:nvSpPr>
        <p:spPr/>
        <p:txBody>
          <a:bodyPr/>
          <a:lstStyle/>
          <a:p>
            <a:pPr algn="l"/>
            <a:r>
              <a:rPr lang="es-MX" sz="1800" b="0" i="0" u="none" strike="noStrike" baseline="0" dirty="0">
                <a:latin typeface="MeridienLTStd-Roman"/>
              </a:rPr>
              <a:t>Los aranceles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se aplican de forma más satisfactoria a los productos manufacturados, porque pueden aplicarse a productos con un amplio grado en la gama de variaciones. Como un porcentaje aplicado al valor de un producto, un arancel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distingue los pequeños diferenciales de calidad del producto, al grado en que se reflejan en el precio del producto.</a:t>
            </a:r>
          </a:p>
          <a:p>
            <a:pPr algn="l"/>
            <a:r>
              <a:rPr lang="es-MX" sz="1800" b="0" i="0" u="none" strike="noStrike" baseline="0" dirty="0">
                <a:latin typeface="MeridienLTStd-Roman"/>
              </a:rPr>
              <a:t>Otra ventaja de un arancel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es que tiende a mantener un grado constante de protección para los fabricantes nacionales durante periodos de precios cambiantes.</a:t>
            </a:r>
            <a:endParaRPr lang="en-GB" dirty="0"/>
          </a:p>
        </p:txBody>
      </p:sp>
      <p:sp>
        <p:nvSpPr>
          <p:cNvPr id="4" name="Slide Number Placeholder 3">
            <a:extLst>
              <a:ext uri="{FF2B5EF4-FFF2-40B4-BE49-F238E27FC236}">
                <a16:creationId xmlns:a16="http://schemas.microsoft.com/office/drawing/2014/main" id="{A96E78EF-4707-40DA-A327-11498D003C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1743233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E11AE-C0F7-4437-9495-6FA56D0826D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9C2D7ED-C516-47B5-B651-7B4DAEB3A866}"/>
              </a:ext>
            </a:extLst>
          </p:cNvPr>
          <p:cNvSpPr>
            <a:spLocks noGrp="1"/>
          </p:cNvSpPr>
          <p:nvPr>
            <p:ph type="body" idx="1"/>
          </p:nvPr>
        </p:nvSpPr>
        <p:spPr/>
        <p:txBody>
          <a:bodyPr/>
          <a:lstStyle/>
          <a:p>
            <a:pPr algn="l"/>
            <a:r>
              <a:rPr lang="es-MX" sz="1800" b="0" i="0" u="none" strike="noStrike" baseline="0" dirty="0">
                <a:latin typeface="MeridienLTStd-Roman"/>
              </a:rPr>
              <a:t>El principal problema ha sido tratar de determinar el valor de un producto importado, el proceso de </a:t>
            </a:r>
            <a:r>
              <a:rPr lang="es-MX" sz="1800" b="1" i="0" u="none" strike="noStrike" baseline="0" dirty="0">
                <a:latin typeface="MeridienLTStd-Bold"/>
              </a:rPr>
              <a:t>valoración aduanal</a:t>
            </a:r>
            <a:r>
              <a:rPr lang="es-MX" sz="1800" b="0" i="0" u="none" strike="noStrike" baseline="0" dirty="0">
                <a:latin typeface="MeridienLTStd-Roman"/>
              </a:rPr>
              <a:t>.</a:t>
            </a:r>
          </a:p>
          <a:p>
            <a:pPr algn="just"/>
            <a:r>
              <a:rPr lang="es-MX" sz="1800" b="0" i="0" u="none" strike="noStrike" baseline="0" dirty="0">
                <a:latin typeface="MeridienLTStd-Roman"/>
              </a:rPr>
              <a:t>Los precios de importación los calculan agentes aduanales que pueden no ser acordes con los valores de los productos. Es más, los precios de las importaciones tienden a fluctuar con el paso del tiempo, lo que hace que el proceso de valuación sea bastante complejo.</a:t>
            </a:r>
          </a:p>
        </p:txBody>
      </p:sp>
      <p:sp>
        <p:nvSpPr>
          <p:cNvPr id="4" name="Slide Number Placeholder 3">
            <a:extLst>
              <a:ext uri="{FF2B5EF4-FFF2-40B4-BE49-F238E27FC236}">
                <a16:creationId xmlns:a16="http://schemas.microsoft.com/office/drawing/2014/main" id="{47C896F4-B50C-4BCF-B506-1AF495742AB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2718759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6A5122-7DBF-4B27-AA2B-30028DEF7CE5}"/>
              </a:ext>
            </a:extLst>
          </p:cNvPr>
          <p:cNvSpPr>
            <a:spLocks noGrp="1"/>
          </p:cNvSpPr>
          <p:nvPr>
            <p:ph type="body" idx="1"/>
          </p:nvPr>
        </p:nvSpPr>
        <p:spPr>
          <a:xfrm>
            <a:off x="958892" y="413124"/>
            <a:ext cx="6996600" cy="1922100"/>
          </a:xfrm>
        </p:spPr>
        <p:txBody>
          <a:bodyPr/>
          <a:lstStyle/>
          <a:p>
            <a:pPr algn="l"/>
            <a:r>
              <a:rPr lang="es-MX" sz="2000" b="0" i="0" u="none" strike="noStrike" baseline="0" dirty="0">
                <a:latin typeface="MeridienLTStd-Roman"/>
              </a:rPr>
              <a:t>Otro problema de valoración aduanal se deriva de las variaciones en los métodos utilizados para determinar el valor de un producto. Por ejemplo, Estados Unidos tradicionalmente ha utilizado una </a:t>
            </a:r>
            <a:r>
              <a:rPr lang="es-MX" sz="2000" b="1" i="0" u="none" strike="noStrike" baseline="0" dirty="0">
                <a:latin typeface="MeridienLTStd-Bold"/>
              </a:rPr>
              <a:t>valoración libre a bordo </a:t>
            </a:r>
            <a:r>
              <a:rPr lang="es-MX" sz="2000" b="0" i="0" u="none" strike="noStrike" baseline="0" dirty="0">
                <a:latin typeface="MeridienLTStd-Roman"/>
              </a:rPr>
              <a:t>(</a:t>
            </a:r>
            <a:r>
              <a:rPr lang="es-MX" sz="2000" b="1" i="0" u="none" strike="noStrike" baseline="0" dirty="0">
                <a:latin typeface="MeridienLTStd-Bold"/>
              </a:rPr>
              <a:t>FOB, </a:t>
            </a:r>
            <a:r>
              <a:rPr lang="es-MX" sz="2000" b="0" i="1" u="none" strike="noStrike" baseline="0" dirty="0">
                <a:latin typeface="MeridienLTStd-Italic"/>
              </a:rPr>
              <a:t>free-on-</a:t>
            </a:r>
            <a:r>
              <a:rPr lang="es-MX" sz="2000" b="0" i="1" u="none" strike="noStrike" baseline="0" dirty="0" err="1">
                <a:latin typeface="MeridienLTStd-Italic"/>
              </a:rPr>
              <a:t>board</a:t>
            </a:r>
            <a:r>
              <a:rPr lang="es-MX" sz="2000" b="0" i="0" u="none" strike="noStrike" baseline="0" dirty="0">
                <a:latin typeface="MeridienLTStd-Roman"/>
              </a:rPr>
              <a:t>), mediante la cual se aplica el arancel al valor del producto cuando deja el país exportador. </a:t>
            </a:r>
          </a:p>
          <a:p>
            <a:pPr algn="l"/>
            <a:r>
              <a:rPr lang="es-MX" sz="2000" b="0" i="0" u="none" strike="noStrike" baseline="0" dirty="0">
                <a:latin typeface="MeridienLTStd-Roman"/>
              </a:rPr>
              <a:t>Pero los países europeos por tradición han utilizado una </a:t>
            </a:r>
            <a:r>
              <a:rPr lang="es-MX" sz="2000" b="1" i="0" u="none" strike="noStrike" baseline="0" dirty="0">
                <a:latin typeface="MeridienLTStd-Bold"/>
              </a:rPr>
              <a:t>valoración costo-seguro-flete </a:t>
            </a:r>
            <a:r>
              <a:rPr lang="es-MX" sz="2000" b="0" i="0" u="none" strike="noStrike" baseline="0" dirty="0">
                <a:latin typeface="MeridienLTStd-Roman"/>
              </a:rPr>
              <a:t>(</a:t>
            </a:r>
            <a:r>
              <a:rPr lang="es-MX" sz="2000" b="1" i="0" u="none" strike="noStrike" baseline="0" dirty="0">
                <a:latin typeface="MeridienLTStd-Bold"/>
              </a:rPr>
              <a:t>CIF, </a:t>
            </a:r>
            <a:r>
              <a:rPr lang="es-MX" sz="2000" b="0" i="1" u="none" strike="noStrike" baseline="0" dirty="0" err="1">
                <a:latin typeface="MeridienLTStd-Italic"/>
              </a:rPr>
              <a:t>cost-insurance-freight</a:t>
            </a:r>
            <a:r>
              <a:rPr lang="es-MX" sz="2000" b="0" i="0" u="none" strike="noStrike" baseline="0" dirty="0">
                <a:latin typeface="MeridienLTStd-Roman"/>
              </a:rPr>
              <a:t>), mediante la cual se imponen aranceles </a:t>
            </a:r>
            <a:r>
              <a:rPr lang="es-MX" sz="2000" b="0" i="1" u="none" strike="noStrike" baseline="0" dirty="0">
                <a:latin typeface="MeridienLTStd-Italic"/>
              </a:rPr>
              <a:t>ad </a:t>
            </a:r>
            <a:r>
              <a:rPr lang="es-MX" sz="2000" b="0" i="1" u="none" strike="noStrike" baseline="0" dirty="0" err="1">
                <a:latin typeface="MeridienLTStd-Italic"/>
              </a:rPr>
              <a:t>valorem</a:t>
            </a:r>
            <a:r>
              <a:rPr lang="es-MX" sz="2000" b="0" i="1" u="none" strike="noStrike" baseline="0" dirty="0">
                <a:latin typeface="MeridienLTStd-Italic"/>
              </a:rPr>
              <a:t> </a:t>
            </a:r>
            <a:r>
              <a:rPr lang="es-MX" sz="2000" b="0" i="0" u="none" strike="noStrike" baseline="0" dirty="0">
                <a:latin typeface="MeridienLTStd-Roman"/>
              </a:rPr>
              <a:t>como porcentaje del valor total del producto importado conforme llega a su destino final. El precio CIF, por tanto, incluye costos de transportación, como seguro y flete.</a:t>
            </a:r>
            <a:endParaRPr lang="en-GB" dirty="0"/>
          </a:p>
          <a:p>
            <a:endParaRPr lang="en-GB" dirty="0"/>
          </a:p>
        </p:txBody>
      </p:sp>
      <p:sp>
        <p:nvSpPr>
          <p:cNvPr id="4" name="Slide Number Placeholder 3">
            <a:extLst>
              <a:ext uri="{FF2B5EF4-FFF2-40B4-BE49-F238E27FC236}">
                <a16:creationId xmlns:a16="http://schemas.microsoft.com/office/drawing/2014/main" id="{9A93FB4F-7CE6-473D-8D79-A5C26AA437C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4032941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2AD6-4576-4F45-9197-811F530359D7}"/>
              </a:ext>
            </a:extLst>
          </p:cNvPr>
          <p:cNvSpPr>
            <a:spLocks noGrp="1"/>
          </p:cNvSpPr>
          <p:nvPr>
            <p:ph type="title"/>
          </p:nvPr>
        </p:nvSpPr>
        <p:spPr/>
        <p:txBody>
          <a:bodyPr/>
          <a:lstStyle/>
          <a:p>
            <a:r>
              <a:rPr lang="es-MX" dirty="0"/>
              <a:t>Arancel compuesto </a:t>
            </a:r>
            <a:endParaRPr lang="en-GB" dirty="0"/>
          </a:p>
        </p:txBody>
      </p:sp>
      <p:sp>
        <p:nvSpPr>
          <p:cNvPr id="3" name="Text Placeholder 2">
            <a:extLst>
              <a:ext uri="{FF2B5EF4-FFF2-40B4-BE49-F238E27FC236}">
                <a16:creationId xmlns:a16="http://schemas.microsoft.com/office/drawing/2014/main" id="{420AD3C4-27BD-457D-8109-5AA6C3BA5BAE}"/>
              </a:ext>
            </a:extLst>
          </p:cNvPr>
          <p:cNvSpPr>
            <a:spLocks noGrp="1"/>
          </p:cNvSpPr>
          <p:nvPr>
            <p:ph type="body" idx="1"/>
          </p:nvPr>
        </p:nvSpPr>
        <p:spPr/>
        <p:txBody>
          <a:bodyPr/>
          <a:lstStyle/>
          <a:p>
            <a:pPr algn="l"/>
            <a:r>
              <a:rPr lang="es-MX" sz="1800" b="0" i="0" u="none" strike="noStrike" baseline="0" dirty="0">
                <a:latin typeface="MeridienLTStd-Roman"/>
              </a:rPr>
              <a:t>Los gravámenes compuestos con frecuencia se aplican a los productos manufacturados que toman forma de materias primas sujetas al pago de aranceles. En este caso la porción específica del gravamen neutraliza la desventaja de costos de los fabricantes nacionales que resulta de una protección arancelaria otorgada a los proveedores nacionales de las materias primas, y la porción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del impuesto otorga protección a la industria de productos </a:t>
            </a:r>
            <a:r>
              <a:rPr lang="en-GB" sz="1800" b="0" i="0" u="none" strike="noStrike" baseline="0" dirty="0" err="1">
                <a:latin typeface="MeridienLTStd-Roman"/>
              </a:rPr>
              <a:t>terminados</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B2AF02B6-DE32-4CAD-8027-B1589C8FCC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293591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s-MX" dirty="0"/>
              <a:t>Restricciones comerciales: Aranceles</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2000" b="1" dirty="0">
                <a:solidFill>
                  <a:schemeClr val="accent2"/>
                </a:solidFill>
                <a:latin typeface="Oswald"/>
                <a:sym typeface="Oswald"/>
              </a:rPr>
              <a:t>4</a:t>
            </a: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B4D31-3B6B-4B48-B10E-0E070B59156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B4AD153-E0A1-4211-BBBA-D5286DB70555}"/>
              </a:ext>
            </a:extLst>
          </p:cNvPr>
          <p:cNvSpPr>
            <a:spLocks noGrp="1"/>
          </p:cNvSpPr>
          <p:nvPr>
            <p:ph type="body" idx="1"/>
          </p:nvPr>
        </p:nvSpPr>
        <p:spPr/>
        <p:txBody>
          <a:bodyPr/>
          <a:lstStyle/>
          <a:p>
            <a:pPr algn="l"/>
            <a:r>
              <a:rPr lang="es-MX" sz="1800" b="0" i="0" u="none" strike="noStrike" baseline="0" dirty="0">
                <a:latin typeface="MeridienLTStd-Roman"/>
              </a:rPr>
              <a:t>Por ejemplo, en Estados Unidos hay un impuesto compuesto en las telas tejidas (48.5 centavos por kilogramo más 38 por ciento). La porción específica del impuesto (48.5 centavos) compensa a los fabricantes estadounidenses de telas por la protección arancelaria otorgada a los productores estadounidenses de algodón, mientras que la porción </a:t>
            </a:r>
            <a:r>
              <a:rPr lang="es-MX" sz="1800" b="0" i="1" u="none" strike="noStrike" baseline="0" dirty="0">
                <a:latin typeface="MeridienLTStd-Italic"/>
              </a:rPr>
              <a:t>ad </a:t>
            </a:r>
            <a:r>
              <a:rPr lang="es-MX" sz="1800" b="0" i="1" u="none" strike="noStrike" baseline="0" dirty="0" err="1">
                <a:latin typeface="MeridienLTStd-Italic"/>
              </a:rPr>
              <a:t>valorem</a:t>
            </a:r>
            <a:r>
              <a:rPr lang="es-MX" sz="1800" b="0" i="1" u="none" strike="noStrike" baseline="0" dirty="0">
                <a:latin typeface="MeridienLTStd-Italic"/>
              </a:rPr>
              <a:t> </a:t>
            </a:r>
            <a:r>
              <a:rPr lang="es-MX" sz="1800" b="0" i="0" u="none" strike="noStrike" baseline="0" dirty="0">
                <a:latin typeface="MeridienLTStd-Roman"/>
              </a:rPr>
              <a:t>del impuesto (38 por ciento) brinda protección para sus propias telas tejidas.</a:t>
            </a:r>
            <a:endParaRPr lang="en-GB" dirty="0"/>
          </a:p>
        </p:txBody>
      </p:sp>
      <p:sp>
        <p:nvSpPr>
          <p:cNvPr id="4" name="Slide Number Placeholder 3">
            <a:extLst>
              <a:ext uri="{FF2B5EF4-FFF2-40B4-BE49-F238E27FC236}">
                <a16:creationId xmlns:a16="http://schemas.microsoft.com/office/drawing/2014/main" id="{D4B02810-1FBD-477E-A2F6-4955D4E2C4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2130376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C2BB-8A35-4991-9EB4-FDCAEC2F762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923CC70-BDF5-4796-988A-69890B319FE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4A8616A-DA1C-4EEB-9555-B0571110C4D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pic>
        <p:nvPicPr>
          <p:cNvPr id="6" name="Picture 5">
            <a:extLst>
              <a:ext uri="{FF2B5EF4-FFF2-40B4-BE49-F238E27FC236}">
                <a16:creationId xmlns:a16="http://schemas.microsoft.com/office/drawing/2014/main" id="{D6A6B270-0ED9-4957-BCC6-B8A533811E96}"/>
              </a:ext>
            </a:extLst>
          </p:cNvPr>
          <p:cNvPicPr>
            <a:picLocks noChangeAspect="1"/>
          </p:cNvPicPr>
          <p:nvPr/>
        </p:nvPicPr>
        <p:blipFill>
          <a:blip r:embed="rId2"/>
          <a:stretch>
            <a:fillRect/>
          </a:stretch>
        </p:blipFill>
        <p:spPr>
          <a:xfrm>
            <a:off x="715224" y="1059821"/>
            <a:ext cx="7713552" cy="3023857"/>
          </a:xfrm>
          <a:prstGeom prst="rect">
            <a:avLst/>
          </a:prstGeom>
        </p:spPr>
      </p:pic>
    </p:spTree>
    <p:extLst>
      <p:ext uri="{BB962C8B-B14F-4D97-AF65-F5344CB8AC3E}">
        <p14:creationId xmlns:p14="http://schemas.microsoft.com/office/powerpoint/2010/main" val="3360958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4D901-2075-447F-87A0-A91FFABF5F5D}"/>
              </a:ext>
            </a:extLst>
          </p:cNvPr>
          <p:cNvSpPr>
            <a:spLocks noGrp="1"/>
          </p:cNvSpPr>
          <p:nvPr>
            <p:ph type="title"/>
          </p:nvPr>
        </p:nvSpPr>
        <p:spPr/>
        <p:txBody>
          <a:bodyPr/>
          <a:lstStyle/>
          <a:p>
            <a:r>
              <a:rPr lang="es-MX" dirty="0"/>
              <a:t>Tasa arancelaria nominal y efectiva</a:t>
            </a:r>
            <a:endParaRPr lang="en-GB" dirty="0"/>
          </a:p>
        </p:txBody>
      </p:sp>
      <p:sp>
        <p:nvSpPr>
          <p:cNvPr id="3" name="Text Placeholder 2">
            <a:extLst>
              <a:ext uri="{FF2B5EF4-FFF2-40B4-BE49-F238E27FC236}">
                <a16:creationId xmlns:a16="http://schemas.microsoft.com/office/drawing/2014/main" id="{545B70C0-29B5-44AE-8121-41A4375EBC3F}"/>
              </a:ext>
            </a:extLst>
          </p:cNvPr>
          <p:cNvSpPr>
            <a:spLocks noGrp="1"/>
          </p:cNvSpPr>
          <p:nvPr>
            <p:ph type="body" idx="1"/>
          </p:nvPr>
        </p:nvSpPr>
        <p:spPr/>
        <p:txBody>
          <a:bodyPr/>
          <a:lstStyle/>
          <a:p>
            <a:pPr algn="l"/>
            <a:r>
              <a:rPr lang="es-MX" sz="1800" b="0" i="0" u="none" strike="noStrike" baseline="0" dirty="0">
                <a:latin typeface="MeridienLTStd-Roman"/>
              </a:rPr>
              <a:t>Al analizar los aranceles, los economistas distinguen entre una tasa arancelaria nominal y una tasa arancelaria efectiva. La </a:t>
            </a:r>
            <a:r>
              <a:rPr lang="es-MX" sz="1800" b="1" i="0" u="none" strike="noStrike" baseline="0" dirty="0">
                <a:latin typeface="MeridienLTStd-Bold"/>
              </a:rPr>
              <a:t>tasa arancelaria nominal </a:t>
            </a:r>
            <a:r>
              <a:rPr lang="es-MX" sz="1800" b="0" i="0" u="none" strike="noStrike" baseline="0" dirty="0">
                <a:latin typeface="MeridienLTStd-Roman"/>
              </a:rPr>
              <a:t>es la que se publica en la legislación arancelaria del país y aplica al valor de un </a:t>
            </a:r>
            <a:r>
              <a:rPr lang="es-MX" sz="1800" b="0" i="1" u="none" strike="noStrike" baseline="0" dirty="0">
                <a:latin typeface="MeridienLTStd-Italic"/>
              </a:rPr>
              <a:t>producto terminado </a:t>
            </a:r>
            <a:r>
              <a:rPr lang="es-MX" sz="1800" b="0" i="0" u="none" strike="noStrike" baseline="0" dirty="0">
                <a:latin typeface="MeridienLTStd-Roman"/>
              </a:rPr>
              <a:t>que se importa a un país. </a:t>
            </a:r>
          </a:p>
          <a:p>
            <a:pPr algn="l"/>
            <a:r>
              <a:rPr lang="es-MX" sz="1800" b="0" i="0" u="none" strike="noStrike" baseline="0" dirty="0">
                <a:latin typeface="MeridienLTStd-Roman"/>
              </a:rPr>
              <a:t>La </a:t>
            </a:r>
            <a:r>
              <a:rPr lang="es-MX" sz="1800" b="1" i="0" u="none" strike="noStrike" baseline="0" dirty="0">
                <a:latin typeface="MeridienLTStd-Bold"/>
              </a:rPr>
              <a:t>tasa arancelaria efectiva </a:t>
            </a:r>
            <a:r>
              <a:rPr lang="es-MX" sz="1800" b="0" i="0" u="none" strike="noStrike" baseline="0" dirty="0">
                <a:latin typeface="MeridienLTStd-Roman"/>
              </a:rPr>
              <a:t>considera no sólo la tasa arancelaria nominal de un producto terminado, sino también cualquier tasa arancelaria a los </a:t>
            </a:r>
            <a:r>
              <a:rPr lang="es-MX" sz="1800" b="0" i="1" u="none" strike="noStrike" baseline="0" dirty="0">
                <a:latin typeface="MeridienLTStd-Italic"/>
              </a:rPr>
              <a:t>insumos importados </a:t>
            </a:r>
            <a:r>
              <a:rPr lang="es-MX" sz="1800" b="0" i="0" u="none" strike="noStrike" baseline="0" dirty="0">
                <a:latin typeface="MeridienLTStd-Roman"/>
              </a:rPr>
              <a:t>que se utilizan en la fabricación del producto terminado.</a:t>
            </a:r>
            <a:endParaRPr lang="en-GB" dirty="0"/>
          </a:p>
        </p:txBody>
      </p:sp>
      <p:sp>
        <p:nvSpPr>
          <p:cNvPr id="4" name="Slide Number Placeholder 3">
            <a:extLst>
              <a:ext uri="{FF2B5EF4-FFF2-40B4-BE49-F238E27FC236}">
                <a16:creationId xmlns:a16="http://schemas.microsoft.com/office/drawing/2014/main" id="{6DAFEC77-907D-4E86-B00D-07309A0CF1E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spTree>
    <p:extLst>
      <p:ext uri="{BB962C8B-B14F-4D97-AF65-F5344CB8AC3E}">
        <p14:creationId xmlns:p14="http://schemas.microsoft.com/office/powerpoint/2010/main" val="2194868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4F3BA-76DD-48E8-8CEE-5504D3A5B020}"/>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D65D848-9650-4F9A-8560-281F177769B4}"/>
              </a:ext>
            </a:extLst>
          </p:cNvPr>
          <p:cNvSpPr>
            <a:spLocks noGrp="1"/>
          </p:cNvSpPr>
          <p:nvPr>
            <p:ph type="body" idx="1"/>
          </p:nvPr>
        </p:nvSpPr>
        <p:spPr/>
        <p:txBody>
          <a:bodyPr/>
          <a:lstStyle/>
          <a:p>
            <a:pPr algn="l"/>
            <a:r>
              <a:rPr lang="es-MX" sz="1800" b="0" i="0" u="none" strike="noStrike" baseline="0" dirty="0">
                <a:latin typeface="MeridienLTStd-Roman"/>
              </a:rPr>
              <a:t>Es evidente que si una computadora de escritorio entra a Estados Unidos con una tasa arancelaria cero, mientras que los componentes importados en la producción de computadoras de escritorio son gravados, entonces Dell sería gravada en lugar de ser protegida. Un arancel nominal en las computadoras de escritorio protege la producción de Dell, mientras que un arancel en los componentes importados grava a Dell al aumentar sus costos. </a:t>
            </a:r>
            <a:r>
              <a:rPr lang="es-MX" sz="1800" b="0" i="0" u="none" strike="noStrike" baseline="0">
                <a:latin typeface="MeridienLTStd-Roman"/>
              </a:rPr>
              <a:t>La tasa </a:t>
            </a:r>
            <a:r>
              <a:rPr lang="en-GB" sz="1800" b="0" i="0" u="none" strike="noStrike" baseline="0">
                <a:latin typeface="MeridienLTStd-Roman"/>
              </a:rPr>
              <a:t>arancelaria</a:t>
            </a:r>
            <a:r>
              <a:rPr lang="en-GB" sz="1800" b="0" i="0" u="none" strike="noStrike" baseline="0" dirty="0">
                <a:latin typeface="MeridienLTStd-Roman"/>
              </a:rPr>
              <a:t> </a:t>
            </a:r>
            <a:r>
              <a:rPr lang="en-GB" sz="1800" b="0" i="0" u="none" strike="noStrike" baseline="0" dirty="0" err="1">
                <a:latin typeface="MeridienLTStd-Roman"/>
              </a:rPr>
              <a:t>efectiva</a:t>
            </a:r>
            <a:r>
              <a:rPr lang="en-GB" sz="1800" b="0" i="0" u="none" strike="noStrike" baseline="0" dirty="0">
                <a:latin typeface="MeridienLTStd-Roman"/>
              </a:rPr>
              <a:t> </a:t>
            </a:r>
            <a:r>
              <a:rPr lang="en-GB" sz="1800" b="0" i="0" u="none" strike="noStrike" baseline="0" dirty="0" err="1">
                <a:latin typeface="MeridienLTStd-Roman"/>
              </a:rPr>
              <a:t>equilibra</a:t>
            </a:r>
            <a:r>
              <a:rPr lang="en-GB" sz="1800" b="0" i="0" u="none" strike="noStrike" baseline="0" dirty="0">
                <a:latin typeface="MeridienLTStd-Roman"/>
              </a:rPr>
              <a:t> </a:t>
            </a:r>
            <a:r>
              <a:rPr lang="en-GB" sz="1800" b="0" i="0" u="none" strike="noStrike" baseline="0" dirty="0" err="1">
                <a:latin typeface="MeridienLTStd-Roman"/>
              </a:rPr>
              <a:t>estos</a:t>
            </a:r>
            <a:r>
              <a:rPr lang="en-GB" sz="1800" b="0" i="0" u="none" strike="noStrike" baseline="0" dirty="0">
                <a:latin typeface="MeridienLTStd-Roman"/>
              </a:rPr>
              <a:t> dos </a:t>
            </a:r>
            <a:r>
              <a:rPr lang="en-GB" sz="1800" b="0" i="0" u="none" strike="noStrike" baseline="0" dirty="0" err="1">
                <a:latin typeface="MeridienLTStd-Roman"/>
              </a:rPr>
              <a:t>efectos</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9763F1C6-44F5-4945-900D-384388BD3F4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spTree>
    <p:extLst>
      <p:ext uri="{BB962C8B-B14F-4D97-AF65-F5344CB8AC3E}">
        <p14:creationId xmlns:p14="http://schemas.microsoft.com/office/powerpoint/2010/main" val="2108903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C71F1-7498-3BBA-3097-C6528B18CC6E}"/>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D81A905-8E77-325B-9162-68FBEEBE8F3D}"/>
              </a:ext>
            </a:extLst>
          </p:cNvPr>
          <p:cNvSpPr>
            <a:spLocks noGrp="1"/>
          </p:cNvSpPr>
          <p:nvPr>
            <p:ph type="body" idx="1"/>
          </p:nvPr>
        </p:nvSpPr>
        <p:spPr/>
        <p:txBody>
          <a:bodyPr/>
          <a:lstStyle/>
          <a:p>
            <a:r>
              <a:rPr lang="es-MX" dirty="0"/>
              <a:t>Los aranceles también pueden ser </a:t>
            </a:r>
            <a:r>
              <a:rPr lang="es-MX" b="1" dirty="0"/>
              <a:t>diferenciales o contingentes</a:t>
            </a:r>
            <a:r>
              <a:rPr lang="es-MX" dirty="0"/>
              <a:t>: “Se establece para favorecer o perjudicar la importación de determinados bienes o grados de un artículo dado, en campos peculiares a dichos bienes y en un grado determinado, o las circunstancias relacionadas a su importación. </a:t>
            </a:r>
          </a:p>
          <a:p>
            <a:endParaRPr lang="es-MX" dirty="0"/>
          </a:p>
        </p:txBody>
      </p:sp>
      <p:sp>
        <p:nvSpPr>
          <p:cNvPr id="4" name="Slide Number Placeholder 3">
            <a:extLst>
              <a:ext uri="{FF2B5EF4-FFF2-40B4-BE49-F238E27FC236}">
                <a16:creationId xmlns:a16="http://schemas.microsoft.com/office/drawing/2014/main" id="{ACB331EE-2EB6-9819-AD59-F131290893A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24</a:t>
            </a:fld>
            <a:endParaRPr lang="en"/>
          </a:p>
        </p:txBody>
      </p:sp>
    </p:spTree>
    <p:extLst>
      <p:ext uri="{BB962C8B-B14F-4D97-AF65-F5344CB8AC3E}">
        <p14:creationId xmlns:p14="http://schemas.microsoft.com/office/powerpoint/2010/main" val="3737202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4B95E-5B5A-3368-0582-8862FDFF5E5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43B5354-58F5-EC5D-7EBC-A662F855F7DE}"/>
              </a:ext>
            </a:extLst>
          </p:cNvPr>
          <p:cNvSpPr>
            <a:spLocks noGrp="1"/>
          </p:cNvSpPr>
          <p:nvPr>
            <p:ph type="body" idx="1"/>
          </p:nvPr>
        </p:nvSpPr>
        <p:spPr/>
        <p:txBody>
          <a:bodyPr/>
          <a:lstStyle/>
          <a:p>
            <a:r>
              <a:rPr lang="es-MX" dirty="0"/>
              <a:t>Arancel </a:t>
            </a:r>
            <a:r>
              <a:rPr lang="es-MX" b="1" dirty="0"/>
              <a:t>flexible o compensatorio</a:t>
            </a:r>
            <a:r>
              <a:rPr lang="es-MX" dirty="0"/>
              <a:t>. Permite la igualación de diferencias en los costos de los bienes producidos domésticamente y los productos en el exterior. A este e recurre en el caso de una competencia en precio que no pueden enfrentar los productores nacionales, de manera que se iguala el </a:t>
            </a:r>
            <a:r>
              <a:rPr lang="es-MX" dirty="0" err="1"/>
              <a:t>lprecio</a:t>
            </a:r>
            <a:r>
              <a:rPr lang="es-MX" dirty="0"/>
              <a:t> del producto que entra en el país. </a:t>
            </a:r>
            <a:endParaRPr lang="en-GB" dirty="0"/>
          </a:p>
        </p:txBody>
      </p:sp>
      <p:sp>
        <p:nvSpPr>
          <p:cNvPr id="4" name="Slide Number Placeholder 3">
            <a:extLst>
              <a:ext uri="{FF2B5EF4-FFF2-40B4-BE49-F238E27FC236}">
                <a16:creationId xmlns:a16="http://schemas.microsoft.com/office/drawing/2014/main" id="{F3E6B29D-5779-952D-A44C-9A7B4F7CD3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25</a:t>
            </a:fld>
            <a:endParaRPr lang="en"/>
          </a:p>
        </p:txBody>
      </p:sp>
    </p:spTree>
    <p:extLst>
      <p:ext uri="{BB962C8B-B14F-4D97-AF65-F5344CB8AC3E}">
        <p14:creationId xmlns:p14="http://schemas.microsoft.com/office/powerpoint/2010/main" val="4089598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21B73-1E2E-236B-386B-CD759C020286}"/>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53548878-260E-9409-B597-2A6227D908FC}"/>
              </a:ext>
            </a:extLst>
          </p:cNvPr>
          <p:cNvSpPr>
            <a:spLocks noGrp="1"/>
          </p:cNvSpPr>
          <p:nvPr>
            <p:ph type="body" idx="1"/>
          </p:nvPr>
        </p:nvSpPr>
        <p:spPr/>
        <p:txBody>
          <a:bodyPr/>
          <a:lstStyle/>
          <a:p>
            <a:r>
              <a:rPr lang="es-MX" dirty="0"/>
              <a:t>La teoría de los aranceles puede ser abordada desde diversas perspectivas: </a:t>
            </a:r>
          </a:p>
          <a:p>
            <a:r>
              <a:rPr lang="es-MX" dirty="0"/>
              <a:t>Principalmente desde la proteccionista, muy relacionada con el enfoque mercantilista. </a:t>
            </a:r>
          </a:p>
          <a:p>
            <a:r>
              <a:rPr lang="es-MX" dirty="0"/>
              <a:t>También desde la liberal o del libre intercambio internacional. </a:t>
            </a:r>
          </a:p>
          <a:p>
            <a:endParaRPr lang="en-GB" dirty="0"/>
          </a:p>
        </p:txBody>
      </p:sp>
      <p:sp>
        <p:nvSpPr>
          <p:cNvPr id="4" name="Slide Number Placeholder 3">
            <a:extLst>
              <a:ext uri="{FF2B5EF4-FFF2-40B4-BE49-F238E27FC236}">
                <a16:creationId xmlns:a16="http://schemas.microsoft.com/office/drawing/2014/main" id="{C950ACC7-4ECB-902A-CD45-15C10C72145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26</a:t>
            </a:fld>
            <a:endParaRPr lang="en"/>
          </a:p>
        </p:txBody>
      </p:sp>
    </p:spTree>
    <p:extLst>
      <p:ext uri="{BB962C8B-B14F-4D97-AF65-F5344CB8AC3E}">
        <p14:creationId xmlns:p14="http://schemas.microsoft.com/office/powerpoint/2010/main" val="2343479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4250-7145-393A-5D1C-CCAE13039525}"/>
              </a:ext>
            </a:extLst>
          </p:cNvPr>
          <p:cNvSpPr>
            <a:spLocks noGrp="1"/>
          </p:cNvSpPr>
          <p:nvPr>
            <p:ph type="title"/>
          </p:nvPr>
        </p:nvSpPr>
        <p:spPr/>
        <p:txBody>
          <a:bodyPr/>
          <a:lstStyle/>
          <a:p>
            <a:r>
              <a:rPr lang="es-MX" dirty="0"/>
              <a:t>Barreras no arancelarias</a:t>
            </a:r>
            <a:endParaRPr lang="en-GB" dirty="0"/>
          </a:p>
        </p:txBody>
      </p:sp>
      <p:sp>
        <p:nvSpPr>
          <p:cNvPr id="3" name="Text Placeholder 2">
            <a:extLst>
              <a:ext uri="{FF2B5EF4-FFF2-40B4-BE49-F238E27FC236}">
                <a16:creationId xmlns:a16="http://schemas.microsoft.com/office/drawing/2014/main" id="{1E42AE00-688E-38A3-9019-E77D2E3948C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8E635FD-8BA6-78EC-08D3-1A222DC8CEB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27</a:t>
            </a:fld>
            <a:endParaRPr lang="en"/>
          </a:p>
        </p:txBody>
      </p:sp>
      <p:graphicFrame>
        <p:nvGraphicFramePr>
          <p:cNvPr id="5" name="Diagram 4">
            <a:extLst>
              <a:ext uri="{FF2B5EF4-FFF2-40B4-BE49-F238E27FC236}">
                <a16:creationId xmlns:a16="http://schemas.microsoft.com/office/drawing/2014/main" id="{AD9CB761-138C-F44C-386D-983B1EA44B2E}"/>
              </a:ext>
            </a:extLst>
          </p:cNvPr>
          <p:cNvGraphicFramePr/>
          <p:nvPr>
            <p:extLst>
              <p:ext uri="{D42A27DB-BD31-4B8C-83A1-F6EECF244321}">
                <p14:modId xmlns:p14="http://schemas.microsoft.com/office/powerpoint/2010/main" val="2479337423"/>
              </p:ext>
            </p:extLst>
          </p:nvPr>
        </p:nvGraphicFramePr>
        <p:xfrm>
          <a:off x="329609" y="138223"/>
          <a:ext cx="8399721" cy="4465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1134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30D1A-C861-0277-A39D-57544B1A047A}"/>
              </a:ext>
            </a:extLst>
          </p:cNvPr>
          <p:cNvSpPr>
            <a:spLocks noGrp="1"/>
          </p:cNvSpPr>
          <p:nvPr>
            <p:ph type="title"/>
          </p:nvPr>
        </p:nvSpPr>
        <p:spPr/>
        <p:txBody>
          <a:bodyPr/>
          <a:lstStyle/>
          <a:p>
            <a:r>
              <a:rPr lang="es-MX" dirty="0"/>
              <a:t>¿Qué es el dumping?</a:t>
            </a:r>
            <a:endParaRPr lang="en-GB" dirty="0"/>
          </a:p>
        </p:txBody>
      </p:sp>
      <p:sp>
        <p:nvSpPr>
          <p:cNvPr id="3" name="Text Placeholder 2">
            <a:extLst>
              <a:ext uri="{FF2B5EF4-FFF2-40B4-BE49-F238E27FC236}">
                <a16:creationId xmlns:a16="http://schemas.microsoft.com/office/drawing/2014/main" id="{EBDA2D96-649F-7DB5-6FCD-F183318EF45D}"/>
              </a:ext>
            </a:extLst>
          </p:cNvPr>
          <p:cNvSpPr>
            <a:spLocks noGrp="1"/>
          </p:cNvSpPr>
          <p:nvPr>
            <p:ph type="body" idx="1"/>
          </p:nvPr>
        </p:nvSpPr>
        <p:spPr/>
        <p:txBody>
          <a:bodyPr/>
          <a:lstStyle/>
          <a:p>
            <a:r>
              <a:rPr lang="es-MX" dirty="0"/>
              <a:t>Es la venta de grandes volúmenes de un  producto aprecios por debajo de su costo real. Este costo puede ser absorbido por la empresa o por el gobierno del país de donde proviene la mercancía. </a:t>
            </a:r>
          </a:p>
          <a:p>
            <a:r>
              <a:rPr lang="es-MX" dirty="0"/>
              <a:t>Estas prácticas son consideradas desleales, aunque puede ocurrir que la venta al exterior a un menor precio se asocie con economías de escala. </a:t>
            </a:r>
          </a:p>
          <a:p>
            <a:r>
              <a:rPr lang="es-MX" dirty="0"/>
              <a:t>Algunos gobiernos entonces impondrían un arancel compensatorio. </a:t>
            </a:r>
            <a:endParaRPr lang="en-GB" dirty="0"/>
          </a:p>
        </p:txBody>
      </p:sp>
      <p:sp>
        <p:nvSpPr>
          <p:cNvPr id="4" name="Slide Number Placeholder 3">
            <a:extLst>
              <a:ext uri="{FF2B5EF4-FFF2-40B4-BE49-F238E27FC236}">
                <a16:creationId xmlns:a16="http://schemas.microsoft.com/office/drawing/2014/main" id="{A7CE1D4C-1F0C-4916-1F88-960AFD96325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28</a:t>
            </a:fld>
            <a:endParaRPr lang="en"/>
          </a:p>
        </p:txBody>
      </p:sp>
    </p:spTree>
    <p:extLst>
      <p:ext uri="{BB962C8B-B14F-4D97-AF65-F5344CB8AC3E}">
        <p14:creationId xmlns:p14="http://schemas.microsoft.com/office/powerpoint/2010/main" val="19051163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06870-3C81-7BA0-7C40-ADE51C5DDBF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92132EC-862F-FD93-2586-320E39FDD9FB}"/>
              </a:ext>
            </a:extLst>
          </p:cNvPr>
          <p:cNvSpPr>
            <a:spLocks noGrp="1"/>
          </p:cNvSpPr>
          <p:nvPr>
            <p:ph type="body" idx="1"/>
          </p:nvPr>
        </p:nvSpPr>
        <p:spPr/>
        <p:txBody>
          <a:bodyPr/>
          <a:lstStyle/>
          <a:p>
            <a:r>
              <a:rPr lang="es-MX" dirty="0"/>
              <a:t>En realidad el dumping es muy difícil de identificar ya que hay información confidencial en el plano internacional.</a:t>
            </a:r>
          </a:p>
          <a:p>
            <a:r>
              <a:rPr lang="es-MX" dirty="0"/>
              <a:t>Y también ocurre que con frecuencia las naciones subvencionan a los exportadores a fin de asegurar la entrada de divisas al país. </a:t>
            </a:r>
            <a:endParaRPr lang="en-GB" dirty="0"/>
          </a:p>
        </p:txBody>
      </p:sp>
      <p:sp>
        <p:nvSpPr>
          <p:cNvPr id="4" name="Slide Number Placeholder 3">
            <a:extLst>
              <a:ext uri="{FF2B5EF4-FFF2-40B4-BE49-F238E27FC236}">
                <a16:creationId xmlns:a16="http://schemas.microsoft.com/office/drawing/2014/main" id="{B5F3A8AA-4769-C9E4-C255-D698FBC919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29</a:t>
            </a:fld>
            <a:endParaRPr lang="en"/>
          </a:p>
        </p:txBody>
      </p:sp>
    </p:spTree>
    <p:extLst>
      <p:ext uri="{BB962C8B-B14F-4D97-AF65-F5344CB8AC3E}">
        <p14:creationId xmlns:p14="http://schemas.microsoft.com/office/powerpoint/2010/main" val="63067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A71FC97-72D4-4D9D-823D-3F6925BAF9AD}"/>
              </a:ext>
            </a:extLst>
          </p:cNvPr>
          <p:cNvSpPr>
            <a:spLocks noGrp="1"/>
          </p:cNvSpPr>
          <p:nvPr>
            <p:ph type="title"/>
          </p:nvPr>
        </p:nvSpPr>
        <p:spPr/>
        <p:txBody>
          <a:bodyPr/>
          <a:lstStyle/>
          <a:p>
            <a:endParaRPr lang="es-MX"/>
          </a:p>
        </p:txBody>
      </p:sp>
      <p:sp>
        <p:nvSpPr>
          <p:cNvPr id="6" name="Marcador de texto 5">
            <a:extLst>
              <a:ext uri="{FF2B5EF4-FFF2-40B4-BE49-F238E27FC236}">
                <a16:creationId xmlns:a16="http://schemas.microsoft.com/office/drawing/2014/main" id="{BDBD07EE-5DBA-48C4-A807-1D6654D8BA37}"/>
              </a:ext>
            </a:extLst>
          </p:cNvPr>
          <p:cNvSpPr>
            <a:spLocks noGrp="1"/>
          </p:cNvSpPr>
          <p:nvPr>
            <p:ph type="body" idx="1"/>
          </p:nvPr>
        </p:nvSpPr>
        <p:spPr/>
        <p:txBody>
          <a:bodyPr/>
          <a:lstStyle/>
          <a:p>
            <a:pPr algn="just"/>
            <a:r>
              <a:rPr lang="es-MX" sz="1800" b="0" i="0" u="none" strike="noStrike" baseline="0" dirty="0">
                <a:latin typeface="MeridienLTStd-Roman"/>
              </a:rPr>
              <a:t>Hasta ahora la conclusión a la que se arriba con el principio de la ventaja comparativa es que el libre comercio y la especialización llevan al uso más eficiente de los recursos mundiales. Con la especialización se maximiza la producción mundial; el libre comercio y la especialización no sólo mejoran el bienestar mundial, sino que también benefician a cada nación participante. Cada nación puede superar las limitaciones de su capacidad productiva para consumir una combinación de productos que exceden lo mejor que pueden producir </a:t>
            </a:r>
            <a:r>
              <a:rPr lang="en-GB" sz="1800" b="0" i="0" u="none" strike="noStrike" baseline="0" dirty="0" err="1">
                <a:latin typeface="MeridienLTStd-Roman"/>
              </a:rPr>
              <a:t>en</a:t>
            </a:r>
            <a:r>
              <a:rPr lang="en-GB" sz="1800" b="0" i="0" u="none" strike="noStrike" baseline="0" dirty="0">
                <a:latin typeface="MeridienLTStd-Roman"/>
              </a:rPr>
              <a:t> </a:t>
            </a:r>
            <a:r>
              <a:rPr lang="en-GB" sz="1800" b="0" i="0" u="none" strike="noStrike" baseline="0" dirty="0" err="1">
                <a:latin typeface="MeridienLTStd-Roman"/>
              </a:rPr>
              <a:t>aislamiento</a:t>
            </a:r>
            <a:r>
              <a:rPr lang="en-GB" sz="1800" b="0" i="0" u="none" strike="noStrike" baseline="0" dirty="0">
                <a:latin typeface="MeridienLTStd-Roman"/>
              </a:rPr>
              <a:t>.</a:t>
            </a:r>
            <a:endParaRPr lang="es-MX" dirty="0"/>
          </a:p>
        </p:txBody>
      </p:sp>
      <p:sp>
        <p:nvSpPr>
          <p:cNvPr id="4" name="Marcador de número de diapositiva 3">
            <a:extLst>
              <a:ext uri="{FF2B5EF4-FFF2-40B4-BE49-F238E27FC236}">
                <a16:creationId xmlns:a16="http://schemas.microsoft.com/office/drawing/2014/main" id="{ED40676A-90DF-4297-BD08-BE5223FAE3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3155153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2A98A9A-A78F-00F5-267F-14F880BAAEDB}"/>
              </a:ext>
            </a:extLst>
          </p:cNvPr>
          <p:cNvSpPr>
            <a:spLocks noGrp="1"/>
          </p:cNvSpPr>
          <p:nvPr>
            <p:ph type="ctrTitle"/>
          </p:nvPr>
        </p:nvSpPr>
        <p:spPr/>
        <p:txBody>
          <a:bodyPr/>
          <a:lstStyle/>
          <a:p>
            <a:r>
              <a:rPr lang="es-MX" dirty="0"/>
              <a:t>La política comercial de EUA </a:t>
            </a:r>
            <a:endParaRPr lang="en-GB" dirty="0"/>
          </a:p>
        </p:txBody>
      </p:sp>
      <p:sp>
        <p:nvSpPr>
          <p:cNvPr id="4" name="Slide Number Placeholder 3">
            <a:extLst>
              <a:ext uri="{FF2B5EF4-FFF2-40B4-BE49-F238E27FC236}">
                <a16:creationId xmlns:a16="http://schemas.microsoft.com/office/drawing/2014/main" id="{1BF76A62-6496-5148-B641-5DC5FE78BE48}"/>
              </a:ext>
            </a:extLst>
          </p:cNvPr>
          <p:cNvSpPr>
            <a:spLocks noGrp="1"/>
          </p:cNvSpPr>
          <p:nvPr>
            <p:ph type="sldNum" idx="4294967295"/>
          </p:nvPr>
        </p:nvSpPr>
        <p:spPr>
          <a:xfrm>
            <a:off x="8594725" y="4826000"/>
            <a:ext cx="549275" cy="317500"/>
          </a:xfrm>
        </p:spPr>
        <p:txBody>
          <a:bodyPr/>
          <a:lstStyle/>
          <a:p>
            <a:pPr marL="0" lvl="0" indent="0" algn="r" rtl="0">
              <a:spcBef>
                <a:spcPts val="0"/>
              </a:spcBef>
              <a:spcAft>
                <a:spcPts val="0"/>
              </a:spcAft>
              <a:buNone/>
            </a:pPr>
            <a:fld id="{00000000-1234-1234-1234-123412341234}" type="slidenum">
              <a:rPr lang="en" smtClean="0"/>
              <a:t>30</a:t>
            </a:fld>
            <a:endParaRPr lang="en"/>
          </a:p>
        </p:txBody>
      </p:sp>
    </p:spTree>
    <p:extLst>
      <p:ext uri="{BB962C8B-B14F-4D97-AF65-F5344CB8AC3E}">
        <p14:creationId xmlns:p14="http://schemas.microsoft.com/office/powerpoint/2010/main" val="3812276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EBACEA5-B877-BE6D-1789-2C0BDFB87977}"/>
              </a:ext>
            </a:extLst>
          </p:cNvPr>
          <p:cNvSpPr>
            <a:spLocks noGrp="1"/>
          </p:cNvSpPr>
          <p:nvPr>
            <p:ph type="body" idx="1"/>
          </p:nvPr>
        </p:nvSpPr>
        <p:spPr>
          <a:xfrm>
            <a:off x="1099650" y="1146770"/>
            <a:ext cx="6996600" cy="1922100"/>
          </a:xfrm>
        </p:spPr>
        <p:txBody>
          <a:bodyPr/>
          <a:lstStyle/>
          <a:p>
            <a:r>
              <a:rPr lang="es-MX" dirty="0"/>
              <a:t>El mercado de EUA es internacionalmente deseado ya que combina tamaño y poder adquisitivo. </a:t>
            </a:r>
          </a:p>
          <a:p>
            <a:r>
              <a:rPr lang="es-MX" dirty="0"/>
              <a:t>Aunque parezca irreal, las importaciones en EUA tomaron su auge a partir de la década de los setentas del siglo pasado. </a:t>
            </a:r>
          </a:p>
          <a:p>
            <a:r>
              <a:rPr lang="es-MX" dirty="0"/>
              <a:t>Ello generó que los productores estadounidenses se enfrentaran a una fuerte competencia internacional. </a:t>
            </a:r>
          </a:p>
          <a:p>
            <a:r>
              <a:rPr lang="es-MX" dirty="0"/>
              <a:t>Además, perdieron competitividad debido al encarecimiento de su moneda. </a:t>
            </a:r>
            <a:endParaRPr lang="en-GB" dirty="0"/>
          </a:p>
        </p:txBody>
      </p:sp>
      <p:sp>
        <p:nvSpPr>
          <p:cNvPr id="4" name="Slide Number Placeholder 3">
            <a:extLst>
              <a:ext uri="{FF2B5EF4-FFF2-40B4-BE49-F238E27FC236}">
                <a16:creationId xmlns:a16="http://schemas.microsoft.com/office/drawing/2014/main" id="{88E5F69E-E5C0-539E-6D4C-207A513E143C}"/>
              </a:ext>
            </a:extLst>
          </p:cNvPr>
          <p:cNvSpPr>
            <a:spLocks noGrp="1"/>
          </p:cNvSpPr>
          <p:nvPr>
            <p:ph type="sldNum" idx="12"/>
          </p:nvPr>
        </p:nvSpPr>
        <p:spPr/>
        <p:txBody>
          <a:bodyPr/>
          <a:lstStyle/>
          <a:p>
            <a:pPr lvl="0"/>
            <a:fld id="{00000000-1234-1234-1234-123412341234}" type="slidenum">
              <a:rPr lang="en" smtClean="0"/>
              <a:pPr lvl="0"/>
              <a:t>31</a:t>
            </a:fld>
            <a:endParaRPr lang="en"/>
          </a:p>
        </p:txBody>
      </p:sp>
    </p:spTree>
    <p:extLst>
      <p:ext uri="{BB962C8B-B14F-4D97-AF65-F5344CB8AC3E}">
        <p14:creationId xmlns:p14="http://schemas.microsoft.com/office/powerpoint/2010/main" val="3966990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3F2E-F680-4EED-556A-41E5B472EBD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300EDD5-0C3D-5CAF-76B8-0671E1177108}"/>
              </a:ext>
            </a:extLst>
          </p:cNvPr>
          <p:cNvSpPr>
            <a:spLocks noGrp="1"/>
          </p:cNvSpPr>
          <p:nvPr>
            <p:ph type="body" idx="1"/>
          </p:nvPr>
        </p:nvSpPr>
        <p:spPr/>
        <p:txBody>
          <a:bodyPr/>
          <a:lstStyle/>
          <a:p>
            <a:r>
              <a:rPr lang="es-MX" dirty="0"/>
              <a:t>El creciente atractivo del mercado, la mayor exigencia, el impacto competitivo del exterior y el deterioro de la competitividad de los estadounidenses, junto con la tradicional política económica de EUA, han dado como resultado una política ambigua en materia de comercio exterior. </a:t>
            </a:r>
          </a:p>
          <a:p>
            <a:r>
              <a:rPr lang="es-MX" dirty="0"/>
              <a:t>EUA pugna por la apertura de los mercados internacionales, pero mediante medidas complicadas mantiene un alto proteccionismo a su mercado. </a:t>
            </a:r>
            <a:endParaRPr lang="en-GB" dirty="0"/>
          </a:p>
        </p:txBody>
      </p:sp>
      <p:sp>
        <p:nvSpPr>
          <p:cNvPr id="4" name="Slide Number Placeholder 3">
            <a:extLst>
              <a:ext uri="{FF2B5EF4-FFF2-40B4-BE49-F238E27FC236}">
                <a16:creationId xmlns:a16="http://schemas.microsoft.com/office/drawing/2014/main" id="{1E83A145-C11F-1973-8EA3-56872D9518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32</a:t>
            </a:fld>
            <a:endParaRPr lang="en"/>
          </a:p>
        </p:txBody>
      </p:sp>
    </p:spTree>
    <p:extLst>
      <p:ext uri="{BB962C8B-B14F-4D97-AF65-F5344CB8AC3E}">
        <p14:creationId xmlns:p14="http://schemas.microsoft.com/office/powerpoint/2010/main" val="23145548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94D73-6A64-4D8C-3E2B-F05EC4D40B06}"/>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EB348924-81F0-27E6-838B-17410CE8FD24}"/>
              </a:ext>
            </a:extLst>
          </p:cNvPr>
          <p:cNvSpPr>
            <a:spLocks noGrp="1"/>
          </p:cNvSpPr>
          <p:nvPr>
            <p:ph type="body" idx="1"/>
          </p:nvPr>
        </p:nvSpPr>
        <p:spPr/>
        <p:txBody>
          <a:bodyPr/>
          <a:lstStyle/>
          <a:p>
            <a:r>
              <a:rPr lang="es-MX" dirty="0"/>
              <a:t>Tal proteccionismo se expresa especialmente en medidas no arancelarias tanto de carácter cualitativo como de cuantitativo, en cuya aplicación el gobierno de EUA tiene cuidado para no romper las reglas internacionales. </a:t>
            </a:r>
            <a:endParaRPr lang="en-GB" dirty="0"/>
          </a:p>
        </p:txBody>
      </p:sp>
      <p:sp>
        <p:nvSpPr>
          <p:cNvPr id="4" name="Slide Number Placeholder 3">
            <a:extLst>
              <a:ext uri="{FF2B5EF4-FFF2-40B4-BE49-F238E27FC236}">
                <a16:creationId xmlns:a16="http://schemas.microsoft.com/office/drawing/2014/main" id="{D48B939E-EA8D-FFEE-6635-004CFFB97E1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33</a:t>
            </a:fld>
            <a:endParaRPr lang="en"/>
          </a:p>
        </p:txBody>
      </p:sp>
    </p:spTree>
    <p:extLst>
      <p:ext uri="{BB962C8B-B14F-4D97-AF65-F5344CB8AC3E}">
        <p14:creationId xmlns:p14="http://schemas.microsoft.com/office/powerpoint/2010/main" val="1144214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3DFCD35-6AFA-4682-DE73-81D597F313F1}"/>
              </a:ext>
            </a:extLst>
          </p:cNvPr>
          <p:cNvSpPr>
            <a:spLocks noGrp="1"/>
          </p:cNvSpPr>
          <p:nvPr>
            <p:ph type="ctrTitle"/>
          </p:nvPr>
        </p:nvSpPr>
        <p:spPr/>
        <p:txBody>
          <a:bodyPr/>
          <a:lstStyle/>
          <a:p>
            <a:r>
              <a:rPr lang="es-MX" dirty="0"/>
              <a:t>La política comercial de México</a:t>
            </a:r>
            <a:endParaRPr lang="en-GB" dirty="0"/>
          </a:p>
        </p:txBody>
      </p:sp>
      <p:sp>
        <p:nvSpPr>
          <p:cNvPr id="4" name="Slide Number Placeholder 3">
            <a:extLst>
              <a:ext uri="{FF2B5EF4-FFF2-40B4-BE49-F238E27FC236}">
                <a16:creationId xmlns:a16="http://schemas.microsoft.com/office/drawing/2014/main" id="{780B5F0B-E485-773B-071B-48A4180DDA87}"/>
              </a:ext>
            </a:extLst>
          </p:cNvPr>
          <p:cNvSpPr>
            <a:spLocks noGrp="1"/>
          </p:cNvSpPr>
          <p:nvPr>
            <p:ph type="sldNum" idx="4294967295"/>
          </p:nvPr>
        </p:nvSpPr>
        <p:spPr>
          <a:xfrm>
            <a:off x="8594725" y="4826000"/>
            <a:ext cx="549275" cy="317500"/>
          </a:xfrm>
        </p:spPr>
        <p:txBody>
          <a:bodyPr/>
          <a:lstStyle/>
          <a:p>
            <a:pPr marL="0" lvl="0" indent="0" algn="r" rtl="0">
              <a:spcBef>
                <a:spcPts val="0"/>
              </a:spcBef>
              <a:spcAft>
                <a:spcPts val="0"/>
              </a:spcAft>
              <a:buNone/>
            </a:pPr>
            <a:fld id="{00000000-1234-1234-1234-123412341234}" type="slidenum">
              <a:rPr lang="en" smtClean="0"/>
              <a:t>34</a:t>
            </a:fld>
            <a:endParaRPr lang="en"/>
          </a:p>
        </p:txBody>
      </p:sp>
    </p:spTree>
    <p:extLst>
      <p:ext uri="{BB962C8B-B14F-4D97-AF65-F5344CB8AC3E}">
        <p14:creationId xmlns:p14="http://schemas.microsoft.com/office/powerpoint/2010/main" val="119067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AAE25-3E59-0BC1-9A17-1E0EB719622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54E8DD0-C4D1-4803-83F8-628AE833F599}"/>
              </a:ext>
            </a:extLst>
          </p:cNvPr>
          <p:cNvSpPr>
            <a:spLocks noGrp="1"/>
          </p:cNvSpPr>
          <p:nvPr>
            <p:ph type="body" idx="1"/>
          </p:nvPr>
        </p:nvSpPr>
        <p:spPr/>
        <p:txBody>
          <a:bodyPr/>
          <a:lstStyle/>
          <a:p>
            <a:r>
              <a:rPr lang="es-MX" dirty="0"/>
              <a:t>México ha </a:t>
            </a:r>
            <a:r>
              <a:rPr lang="es-MX" dirty="0" err="1"/>
              <a:t>pasdo</a:t>
            </a:r>
            <a:r>
              <a:rPr lang="es-MX" dirty="0"/>
              <a:t> por cuatro grandes etapas de desarrollo. </a:t>
            </a:r>
          </a:p>
          <a:p>
            <a:pPr lvl="1"/>
            <a:r>
              <a:rPr lang="es-MX" dirty="0"/>
              <a:t>Primera el periodo de industrialización porfirista. </a:t>
            </a:r>
          </a:p>
          <a:p>
            <a:pPr lvl="1"/>
            <a:r>
              <a:rPr lang="en-GB" dirty="0"/>
              <a:t>La </a:t>
            </a:r>
            <a:r>
              <a:rPr lang="en-GB" dirty="0" err="1"/>
              <a:t>política</a:t>
            </a:r>
            <a:r>
              <a:rPr lang="en-GB" dirty="0"/>
              <a:t> </a:t>
            </a:r>
            <a:r>
              <a:rPr lang="en-GB" dirty="0" err="1"/>
              <a:t>nacionalista</a:t>
            </a:r>
            <a:r>
              <a:rPr lang="en-GB" dirty="0"/>
              <a:t> </a:t>
            </a:r>
            <a:r>
              <a:rPr lang="en-GB" dirty="0" err="1"/>
              <a:t>impulsada</a:t>
            </a:r>
            <a:r>
              <a:rPr lang="en-GB" dirty="0"/>
              <a:t> </a:t>
            </a:r>
            <a:r>
              <a:rPr lang="en-GB" dirty="0" err="1"/>
              <a:t>por</a:t>
            </a:r>
            <a:r>
              <a:rPr lang="en-GB" dirty="0"/>
              <a:t> la </a:t>
            </a:r>
            <a:r>
              <a:rPr lang="en-GB" dirty="0" err="1"/>
              <a:t>revolución</a:t>
            </a:r>
            <a:r>
              <a:rPr lang="en-GB" dirty="0"/>
              <a:t>, </a:t>
            </a:r>
            <a:r>
              <a:rPr lang="en-GB" dirty="0" err="1"/>
              <a:t>cuya</a:t>
            </a:r>
            <a:r>
              <a:rPr lang="en-GB" dirty="0"/>
              <a:t> </a:t>
            </a:r>
            <a:r>
              <a:rPr lang="en-GB" dirty="0" err="1"/>
              <a:t>máxima</a:t>
            </a:r>
            <a:r>
              <a:rPr lang="en-GB" dirty="0"/>
              <a:t> </a:t>
            </a:r>
            <a:r>
              <a:rPr lang="en-GB" dirty="0" err="1"/>
              <a:t>expresión</a:t>
            </a:r>
            <a:r>
              <a:rPr lang="en-GB" dirty="0"/>
              <a:t> </a:t>
            </a:r>
            <a:r>
              <a:rPr lang="en-GB" dirty="0" err="1"/>
              <a:t>ocurre</a:t>
            </a:r>
            <a:r>
              <a:rPr lang="en-GB" dirty="0"/>
              <a:t> </a:t>
            </a:r>
            <a:r>
              <a:rPr lang="en-GB" dirty="0" err="1"/>
              <a:t>durante</a:t>
            </a:r>
            <a:r>
              <a:rPr lang="en-GB" dirty="0"/>
              <a:t> </a:t>
            </a:r>
            <a:r>
              <a:rPr lang="en-GB" dirty="0" err="1"/>
              <a:t>el</a:t>
            </a:r>
            <a:r>
              <a:rPr lang="en-GB" dirty="0"/>
              <a:t> </a:t>
            </a:r>
            <a:r>
              <a:rPr lang="en-GB" dirty="0" err="1"/>
              <a:t>cardenismo</a:t>
            </a:r>
            <a:r>
              <a:rPr lang="en-GB" dirty="0"/>
              <a:t>. </a:t>
            </a:r>
          </a:p>
          <a:p>
            <a:pPr lvl="1"/>
            <a:r>
              <a:rPr lang="en-GB" dirty="0"/>
              <a:t>La </a:t>
            </a:r>
            <a:r>
              <a:rPr lang="en-GB" dirty="0" err="1"/>
              <a:t>tercera</a:t>
            </a:r>
            <a:r>
              <a:rPr lang="en-GB" dirty="0"/>
              <a:t> es la </a:t>
            </a:r>
            <a:r>
              <a:rPr lang="en-GB" dirty="0" err="1"/>
              <a:t>política</a:t>
            </a:r>
            <a:r>
              <a:rPr lang="en-GB" dirty="0"/>
              <a:t> de </a:t>
            </a:r>
            <a:r>
              <a:rPr lang="en-GB" dirty="0" err="1"/>
              <a:t>sustitución</a:t>
            </a:r>
            <a:r>
              <a:rPr lang="en-GB" dirty="0"/>
              <a:t> de </a:t>
            </a:r>
            <a:r>
              <a:rPr lang="en-GB" dirty="0" err="1"/>
              <a:t>importaciones</a:t>
            </a:r>
            <a:r>
              <a:rPr lang="en-GB" dirty="0"/>
              <a:t> , con alto </a:t>
            </a:r>
            <a:r>
              <a:rPr lang="en-GB" dirty="0" err="1"/>
              <a:t>proteccionismo</a:t>
            </a:r>
            <a:r>
              <a:rPr lang="en-GB" dirty="0"/>
              <a:t>. </a:t>
            </a:r>
          </a:p>
          <a:p>
            <a:pPr lvl="1"/>
            <a:r>
              <a:rPr lang="en-GB" dirty="0" err="1"/>
              <a:t>Finalmente</a:t>
            </a:r>
            <a:r>
              <a:rPr lang="en-GB" dirty="0"/>
              <a:t> la </a:t>
            </a:r>
            <a:r>
              <a:rPr lang="en-GB" dirty="0" err="1"/>
              <a:t>política</a:t>
            </a:r>
            <a:r>
              <a:rPr lang="en-GB" dirty="0"/>
              <a:t> </a:t>
            </a:r>
            <a:r>
              <a:rPr lang="en-GB" dirty="0" err="1"/>
              <a:t>conocida</a:t>
            </a:r>
            <a:r>
              <a:rPr lang="en-GB" dirty="0"/>
              <a:t> </a:t>
            </a:r>
            <a:r>
              <a:rPr lang="en-GB" dirty="0" err="1"/>
              <a:t>como</a:t>
            </a:r>
            <a:r>
              <a:rPr lang="en-GB" dirty="0"/>
              <a:t> neoliberal, con </a:t>
            </a:r>
            <a:r>
              <a:rPr lang="en-GB" dirty="0" err="1"/>
              <a:t>una</a:t>
            </a:r>
            <a:r>
              <a:rPr lang="en-GB" dirty="0"/>
              <a:t> </a:t>
            </a:r>
            <a:r>
              <a:rPr lang="en-GB" dirty="0" err="1"/>
              <a:t>apertura</a:t>
            </a:r>
            <a:r>
              <a:rPr lang="en-GB" dirty="0"/>
              <a:t> </a:t>
            </a:r>
            <a:r>
              <a:rPr lang="en-GB" dirty="0" err="1"/>
              <a:t>económica</a:t>
            </a:r>
            <a:r>
              <a:rPr lang="en-GB" dirty="0"/>
              <a:t> </a:t>
            </a:r>
            <a:r>
              <a:rPr lang="en-GB" dirty="0" err="1"/>
              <a:t>significativa</a:t>
            </a:r>
            <a:r>
              <a:rPr lang="en-GB" dirty="0"/>
              <a:t>. </a:t>
            </a:r>
          </a:p>
        </p:txBody>
      </p:sp>
      <p:sp>
        <p:nvSpPr>
          <p:cNvPr id="4" name="Slide Number Placeholder 3">
            <a:extLst>
              <a:ext uri="{FF2B5EF4-FFF2-40B4-BE49-F238E27FC236}">
                <a16:creationId xmlns:a16="http://schemas.microsoft.com/office/drawing/2014/main" id="{C8ED1D8C-7908-0675-E60B-50D7E79FFB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35</a:t>
            </a:fld>
            <a:endParaRPr lang="en"/>
          </a:p>
        </p:txBody>
      </p:sp>
    </p:spTree>
    <p:extLst>
      <p:ext uri="{BB962C8B-B14F-4D97-AF65-F5344CB8AC3E}">
        <p14:creationId xmlns:p14="http://schemas.microsoft.com/office/powerpoint/2010/main" val="2623981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1BAE1-14EC-CACB-8C73-1903E4CB905E}"/>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876AF0C-E35C-9A02-2892-ABFA9E0F6985}"/>
              </a:ext>
            </a:extLst>
          </p:cNvPr>
          <p:cNvSpPr>
            <a:spLocks noGrp="1"/>
          </p:cNvSpPr>
          <p:nvPr>
            <p:ph type="body" idx="1"/>
          </p:nvPr>
        </p:nvSpPr>
        <p:spPr/>
        <p:txBody>
          <a:bodyPr/>
          <a:lstStyle/>
          <a:p>
            <a:r>
              <a:rPr lang="es-MX" dirty="0"/>
              <a:t>Por ejemplo, en 1948 se fijan por primera vez en México las tarifas </a:t>
            </a:r>
            <a:r>
              <a:rPr lang="es-MX" i="1" dirty="0"/>
              <a:t>ad </a:t>
            </a:r>
            <a:r>
              <a:rPr lang="es-MX" i="1" dirty="0" err="1"/>
              <a:t>valorem</a:t>
            </a:r>
            <a:r>
              <a:rPr lang="es-MX" i="1" dirty="0"/>
              <a:t> </a:t>
            </a:r>
            <a:r>
              <a:rPr lang="es-MX" dirty="0"/>
              <a:t>a la importación y se establece un 2% a las mercancías en la regla XIV, pero después se aplicó de forma más específica para proteger a la industria. </a:t>
            </a:r>
          </a:p>
          <a:p>
            <a:r>
              <a:rPr lang="es-MX" dirty="0"/>
              <a:t>A finales de la década de los sesentas, el modelo de sustitución de importaciones entra en severa crisis, dado el alto endeudamiento del país, la crisis petrolera y la poca capacidad de la industria para generar su propia tecnología. </a:t>
            </a:r>
            <a:endParaRPr lang="en-GB" dirty="0"/>
          </a:p>
        </p:txBody>
      </p:sp>
      <p:sp>
        <p:nvSpPr>
          <p:cNvPr id="4" name="Slide Number Placeholder 3">
            <a:extLst>
              <a:ext uri="{FF2B5EF4-FFF2-40B4-BE49-F238E27FC236}">
                <a16:creationId xmlns:a16="http://schemas.microsoft.com/office/drawing/2014/main" id="{4DC5A51D-6348-6BAD-FCA8-7BC0BCB9931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36</a:t>
            </a:fld>
            <a:endParaRPr lang="en"/>
          </a:p>
        </p:txBody>
      </p:sp>
    </p:spTree>
    <p:extLst>
      <p:ext uri="{BB962C8B-B14F-4D97-AF65-F5344CB8AC3E}">
        <p14:creationId xmlns:p14="http://schemas.microsoft.com/office/powerpoint/2010/main" val="972236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CBA53-4F23-2049-2DAE-F4D30767F1D2}"/>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8E8FEAC7-22C9-2CD0-F8A8-8E4BAA8E694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F5ACE15-8164-90D5-8228-13624ED4FFC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37</a:t>
            </a:fld>
            <a:endParaRPr lang="en"/>
          </a:p>
        </p:txBody>
      </p:sp>
      <p:graphicFrame>
        <p:nvGraphicFramePr>
          <p:cNvPr id="5" name="Gráfico 1">
            <a:extLst>
              <a:ext uri="{FF2B5EF4-FFF2-40B4-BE49-F238E27FC236}">
                <a16:creationId xmlns:a16="http://schemas.microsoft.com/office/drawing/2014/main" id="{00000000-0008-0000-0500-000002000000}"/>
              </a:ext>
            </a:extLst>
          </p:cNvPr>
          <p:cNvGraphicFramePr>
            <a:graphicFrameLocks noGrp="1"/>
          </p:cNvGraphicFramePr>
          <p:nvPr>
            <p:extLst>
              <p:ext uri="{D42A27DB-BD31-4B8C-83A1-F6EECF244321}">
                <p14:modId xmlns:p14="http://schemas.microsoft.com/office/powerpoint/2010/main" val="3908963641"/>
              </p:ext>
            </p:extLst>
          </p:nvPr>
        </p:nvGraphicFramePr>
        <p:xfrm>
          <a:off x="233661" y="317400"/>
          <a:ext cx="8091632" cy="43928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41297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CA668DF-347D-5B18-1A77-D0A3C2C5B242}"/>
              </a:ext>
            </a:extLst>
          </p:cNvPr>
          <p:cNvSpPr>
            <a:spLocks noGrp="1"/>
          </p:cNvSpPr>
          <p:nvPr>
            <p:ph type="ctrTitle"/>
          </p:nvPr>
        </p:nvSpPr>
        <p:spPr/>
        <p:txBody>
          <a:bodyPr/>
          <a:lstStyle/>
          <a:p>
            <a:r>
              <a:rPr lang="es-MX" dirty="0"/>
              <a:t>Otras barreras a la entrada</a:t>
            </a:r>
            <a:endParaRPr lang="en-GB" dirty="0"/>
          </a:p>
        </p:txBody>
      </p:sp>
      <p:sp>
        <p:nvSpPr>
          <p:cNvPr id="6" name="Subtitle 5">
            <a:extLst>
              <a:ext uri="{FF2B5EF4-FFF2-40B4-BE49-F238E27FC236}">
                <a16:creationId xmlns:a16="http://schemas.microsoft.com/office/drawing/2014/main" id="{3EC301E4-AEB4-1152-627A-A83F67EA966B}"/>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7EDF7177-1F84-9E79-3374-C95474D320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38</a:t>
            </a:fld>
            <a:endParaRPr lang="en"/>
          </a:p>
        </p:txBody>
      </p:sp>
    </p:spTree>
    <p:extLst>
      <p:ext uri="{BB962C8B-B14F-4D97-AF65-F5344CB8AC3E}">
        <p14:creationId xmlns:p14="http://schemas.microsoft.com/office/powerpoint/2010/main" val="2251174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9F82FA-58AB-B118-7964-50CD9D94F94F}"/>
              </a:ext>
            </a:extLst>
          </p:cNvPr>
          <p:cNvSpPr>
            <a:spLocks noGrp="1"/>
          </p:cNvSpPr>
          <p:nvPr>
            <p:ph type="title"/>
          </p:nvPr>
        </p:nvSpPr>
        <p:spPr>
          <a:xfrm>
            <a:off x="622448" y="634124"/>
            <a:ext cx="2588585" cy="715800"/>
          </a:xfrm>
        </p:spPr>
        <p:txBody>
          <a:bodyPr/>
          <a:lstStyle/>
          <a:p>
            <a:r>
              <a:rPr lang="es-MX" dirty="0"/>
              <a:t>Cuotas de importación</a:t>
            </a:r>
            <a:endParaRPr lang="en-GB" dirty="0"/>
          </a:p>
        </p:txBody>
      </p:sp>
      <p:sp>
        <p:nvSpPr>
          <p:cNvPr id="4" name="Slide Number Placeholder 3">
            <a:extLst>
              <a:ext uri="{FF2B5EF4-FFF2-40B4-BE49-F238E27FC236}">
                <a16:creationId xmlns:a16="http://schemas.microsoft.com/office/drawing/2014/main" id="{778B701A-B8E9-0DD6-91C2-88DA7459BFA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39</a:t>
            </a:fld>
            <a:endParaRPr lang="en"/>
          </a:p>
        </p:txBody>
      </p:sp>
      <p:pic>
        <p:nvPicPr>
          <p:cNvPr id="8" name="Picture 7">
            <a:extLst>
              <a:ext uri="{FF2B5EF4-FFF2-40B4-BE49-F238E27FC236}">
                <a16:creationId xmlns:a16="http://schemas.microsoft.com/office/drawing/2014/main" id="{380A8059-E7F4-E04F-F412-2339F299ED11}"/>
              </a:ext>
            </a:extLst>
          </p:cNvPr>
          <p:cNvPicPr>
            <a:picLocks noChangeAspect="1"/>
          </p:cNvPicPr>
          <p:nvPr/>
        </p:nvPicPr>
        <p:blipFill>
          <a:blip r:embed="rId2"/>
          <a:stretch>
            <a:fillRect/>
          </a:stretch>
        </p:blipFill>
        <p:spPr>
          <a:xfrm>
            <a:off x="3460529" y="634124"/>
            <a:ext cx="5652236" cy="4192075"/>
          </a:xfrm>
          <a:prstGeom prst="rect">
            <a:avLst/>
          </a:prstGeom>
        </p:spPr>
      </p:pic>
    </p:spTree>
    <p:extLst>
      <p:ext uri="{BB962C8B-B14F-4D97-AF65-F5344CB8AC3E}">
        <p14:creationId xmlns:p14="http://schemas.microsoft.com/office/powerpoint/2010/main" val="4201353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F63DCC3C-B0AC-4E3C-8FF2-C1965FDC33FF}"/>
              </a:ext>
            </a:extLst>
          </p:cNvPr>
          <p:cNvSpPr>
            <a:spLocks noGrp="1"/>
          </p:cNvSpPr>
          <p:nvPr>
            <p:ph type="body" idx="1"/>
          </p:nvPr>
        </p:nvSpPr>
        <p:spPr>
          <a:xfrm>
            <a:off x="990788" y="490162"/>
            <a:ext cx="7727909" cy="1922100"/>
          </a:xfrm>
        </p:spPr>
        <p:txBody>
          <a:bodyPr/>
          <a:lstStyle/>
          <a:p>
            <a:pPr algn="just"/>
            <a:r>
              <a:rPr lang="es-MX" sz="1800" b="0" i="0" u="none" strike="noStrike" baseline="0" dirty="0">
                <a:latin typeface="MeridienLTStd-Roman"/>
              </a:rPr>
              <a:t>Sin embargo, a pesar del poder del argumento del libre comercio, las políticas de este encuentran una fuerte resistencia de las empresas y los trabajadores que enfrentan pérdidas en ingresos y empleos debido a la competencia en las importaciones. Quienes elaboran las políticas están divididos entre el atractivo de una mayor eficiencia global, que el libre comercio hace posible, y las necesidades del público votante, cuyo principal deseo es preservar los intereses a corto plazo como el empleo y el ingreso. Además, puede tomar años alcanzar los </a:t>
            </a:r>
            <a:r>
              <a:rPr lang="es-MX" sz="1800" b="0" i="1" u="none" strike="noStrike" baseline="0" dirty="0">
                <a:latin typeface="MeridienLTStd-Italic"/>
              </a:rPr>
              <a:t>beneficios </a:t>
            </a:r>
            <a:r>
              <a:rPr lang="es-MX" sz="1800" b="0" i="0" u="none" strike="noStrike" baseline="0" dirty="0">
                <a:latin typeface="MeridienLTStd-Roman"/>
              </a:rPr>
              <a:t>del libre comercio y que se difundan a lo largo de amplios segmentos de la sociedad, mientras que los </a:t>
            </a:r>
            <a:r>
              <a:rPr lang="es-MX" sz="1800" b="0" i="1" u="none" strike="noStrike" baseline="0" dirty="0">
                <a:latin typeface="MeridienLTStd-Italic"/>
              </a:rPr>
              <a:t>costos </a:t>
            </a:r>
            <a:r>
              <a:rPr lang="es-MX" sz="1800" b="0" i="0" u="none" strike="noStrike" baseline="0" dirty="0">
                <a:latin typeface="MeridienLTStd-Roman"/>
              </a:rPr>
              <a:t>del libre comercio son inmediatos y recaen en grupos específicos (por ejemplo, los trabajadores de la industria que compite con las importaciones).</a:t>
            </a:r>
            <a:endParaRPr lang="es-MX" dirty="0"/>
          </a:p>
        </p:txBody>
      </p:sp>
      <p:sp>
        <p:nvSpPr>
          <p:cNvPr id="4" name="Marcador de número de diapositiva 3">
            <a:extLst>
              <a:ext uri="{FF2B5EF4-FFF2-40B4-BE49-F238E27FC236}">
                <a16:creationId xmlns:a16="http://schemas.microsoft.com/office/drawing/2014/main" id="{5D9DD59F-51D2-41A4-ADF3-4A9DBB1749D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23725088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0F4760-B8C7-10CB-1DFD-AD4E98210B80}"/>
              </a:ext>
            </a:extLst>
          </p:cNvPr>
          <p:cNvSpPr>
            <a:spLocks noGrp="1"/>
          </p:cNvSpPr>
          <p:nvPr>
            <p:ph type="title"/>
          </p:nvPr>
        </p:nvSpPr>
        <p:spPr/>
        <p:txBody>
          <a:bodyPr/>
          <a:lstStyle/>
          <a:p>
            <a:endParaRPr lang="en-GB"/>
          </a:p>
        </p:txBody>
      </p:sp>
      <p:sp>
        <p:nvSpPr>
          <p:cNvPr id="6" name="Text Placeholder 5">
            <a:extLst>
              <a:ext uri="{FF2B5EF4-FFF2-40B4-BE49-F238E27FC236}">
                <a16:creationId xmlns:a16="http://schemas.microsoft.com/office/drawing/2014/main" id="{57257851-F1C8-B38F-E1A9-54CC8192597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6708026-0EB0-03C8-92B4-5E45A9F49F1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40</a:t>
            </a:fld>
            <a:endParaRPr lang="en"/>
          </a:p>
        </p:txBody>
      </p:sp>
      <p:pic>
        <p:nvPicPr>
          <p:cNvPr id="8" name="Picture 7">
            <a:extLst>
              <a:ext uri="{FF2B5EF4-FFF2-40B4-BE49-F238E27FC236}">
                <a16:creationId xmlns:a16="http://schemas.microsoft.com/office/drawing/2014/main" id="{19140F32-520D-77E3-CA96-684C15C9642F}"/>
              </a:ext>
            </a:extLst>
          </p:cNvPr>
          <p:cNvPicPr>
            <a:picLocks noChangeAspect="1"/>
          </p:cNvPicPr>
          <p:nvPr/>
        </p:nvPicPr>
        <p:blipFill>
          <a:blip r:embed="rId2"/>
          <a:stretch>
            <a:fillRect/>
          </a:stretch>
        </p:blipFill>
        <p:spPr>
          <a:xfrm>
            <a:off x="998590" y="131197"/>
            <a:ext cx="7045760" cy="4740055"/>
          </a:xfrm>
          <a:prstGeom prst="rect">
            <a:avLst/>
          </a:prstGeom>
        </p:spPr>
      </p:pic>
    </p:spTree>
    <p:extLst>
      <p:ext uri="{BB962C8B-B14F-4D97-AF65-F5344CB8AC3E}">
        <p14:creationId xmlns:p14="http://schemas.microsoft.com/office/powerpoint/2010/main" val="26194322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C5D287E-8D09-1DE5-290A-947C4CDC29D0}"/>
              </a:ext>
            </a:extLst>
          </p:cNvPr>
          <p:cNvSpPr>
            <a:spLocks noGrp="1"/>
          </p:cNvSpPr>
          <p:nvPr>
            <p:ph type="body" idx="1"/>
          </p:nvPr>
        </p:nvSpPr>
        <p:spPr>
          <a:xfrm>
            <a:off x="1214073" y="317431"/>
            <a:ext cx="6996600" cy="1922100"/>
          </a:xfrm>
        </p:spPr>
        <p:txBody>
          <a:bodyPr/>
          <a:lstStyle/>
          <a:p>
            <a:pPr algn="l"/>
            <a:r>
              <a:rPr lang="es-MX" sz="1800" b="0" i="0" u="none" strike="noStrike" baseline="0" dirty="0">
                <a:latin typeface="MeridienLTStd-Roman"/>
              </a:rPr>
              <a:t>En términos sencillos, una cuota es una barrera más restrictiva a las importaciones que un arancel. Un arancel aumenta el precio nacional, pero puede no limitar el número de productos que pueden importarse a un país. Los importadores que son lo sufi</a:t>
            </a:r>
            <a:r>
              <a:rPr lang="es-MX" sz="1800" dirty="0">
                <a:latin typeface="MeridienLTStd-Roman"/>
              </a:rPr>
              <a:t>c</a:t>
            </a:r>
            <a:r>
              <a:rPr lang="es-MX" sz="1800" b="0" i="0" u="none" strike="noStrike" baseline="0" dirty="0">
                <a:latin typeface="MeridienLTStd-Roman"/>
              </a:rPr>
              <a:t>ientemente eficientes para pagar el arancel si obtienen el producto. </a:t>
            </a:r>
          </a:p>
          <a:p>
            <a:pPr algn="l"/>
            <a:r>
              <a:rPr lang="es-MX" sz="1800" b="0" i="0" u="none" strike="noStrike" baseline="0" dirty="0">
                <a:latin typeface="MeridienLTStd-Roman"/>
              </a:rPr>
              <a:t>Es más, un arancel puede contrarrestarse por las reducciones de precio de un fabricante extranjero que puede reducir los costos o los márgenes de utilidad. Así, los aranceles permiten cierto grado de competencia. </a:t>
            </a:r>
          </a:p>
          <a:p>
            <a:pPr algn="l"/>
            <a:r>
              <a:rPr lang="es-MX" sz="1800" b="0" i="0" u="none" strike="noStrike" baseline="0" dirty="0">
                <a:latin typeface="MeridienLTStd-Roman"/>
              </a:rPr>
              <a:t>Sin embargo, al imponer un límite absoluto en el producto  importado, una cuota es más restrictiva que un arancel y suprime la competencia.</a:t>
            </a:r>
            <a:endParaRPr lang="en-GB" dirty="0"/>
          </a:p>
        </p:txBody>
      </p:sp>
      <p:sp>
        <p:nvSpPr>
          <p:cNvPr id="4" name="Slide Number Placeholder 3">
            <a:extLst>
              <a:ext uri="{FF2B5EF4-FFF2-40B4-BE49-F238E27FC236}">
                <a16:creationId xmlns:a16="http://schemas.microsoft.com/office/drawing/2014/main" id="{38D62207-121E-495E-1330-32D5D281617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41</a:t>
            </a:fld>
            <a:endParaRPr lang="en"/>
          </a:p>
        </p:txBody>
      </p:sp>
    </p:spTree>
    <p:extLst>
      <p:ext uri="{BB962C8B-B14F-4D97-AF65-F5344CB8AC3E}">
        <p14:creationId xmlns:p14="http://schemas.microsoft.com/office/powerpoint/2010/main" val="11261080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72249-67CE-F37A-2BAF-3B08E3B5D7EE}"/>
              </a:ext>
            </a:extLst>
          </p:cNvPr>
          <p:cNvSpPr>
            <a:spLocks noGrp="1"/>
          </p:cNvSpPr>
          <p:nvPr>
            <p:ph type="title"/>
          </p:nvPr>
        </p:nvSpPr>
        <p:spPr/>
        <p:txBody>
          <a:bodyPr/>
          <a:lstStyle/>
          <a:p>
            <a:r>
              <a:rPr lang="es-MX" dirty="0"/>
              <a:t>Cuotas de exportación</a:t>
            </a:r>
            <a:endParaRPr lang="en-GB" dirty="0"/>
          </a:p>
        </p:txBody>
      </p:sp>
      <p:sp>
        <p:nvSpPr>
          <p:cNvPr id="3" name="Text Placeholder 2">
            <a:extLst>
              <a:ext uri="{FF2B5EF4-FFF2-40B4-BE49-F238E27FC236}">
                <a16:creationId xmlns:a16="http://schemas.microsoft.com/office/drawing/2014/main" id="{8EF8A41D-86D8-2FE1-265C-A5D4B36F345B}"/>
              </a:ext>
            </a:extLst>
          </p:cNvPr>
          <p:cNvSpPr>
            <a:spLocks noGrp="1"/>
          </p:cNvSpPr>
          <p:nvPr>
            <p:ph type="body" idx="1"/>
          </p:nvPr>
        </p:nvSpPr>
        <p:spPr/>
        <p:txBody>
          <a:bodyPr/>
          <a:lstStyle/>
          <a:p>
            <a:pPr algn="l"/>
            <a:r>
              <a:rPr lang="es-MX" sz="1800" b="0" i="0" u="none" strike="noStrike" baseline="0" dirty="0">
                <a:latin typeface="MeridienLTStd-Roman"/>
              </a:rPr>
              <a:t>Las cuotas de exportación son voluntarias en el sentido de que son una alternativa a restricciones comerciales más estrictas que podrían ser impuestas por una nación importadora. Aunque las cuotas voluntarias de exportación regularon el comercio en los televisores, el acero, los textiles, los automóviles y los barcos durante la década de los ochenta, los acuerdos internacionales recientes han evitado el uso posterior de esta restricción comercial.</a:t>
            </a:r>
            <a:endParaRPr lang="en-GB" dirty="0"/>
          </a:p>
        </p:txBody>
      </p:sp>
      <p:sp>
        <p:nvSpPr>
          <p:cNvPr id="4" name="Slide Number Placeholder 3">
            <a:extLst>
              <a:ext uri="{FF2B5EF4-FFF2-40B4-BE49-F238E27FC236}">
                <a16:creationId xmlns:a16="http://schemas.microsoft.com/office/drawing/2014/main" id="{8E61406E-BDDF-1635-2273-F102FEF0E1A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42</a:t>
            </a:fld>
            <a:endParaRPr lang="en"/>
          </a:p>
        </p:txBody>
      </p:sp>
    </p:spTree>
    <p:extLst>
      <p:ext uri="{BB962C8B-B14F-4D97-AF65-F5344CB8AC3E}">
        <p14:creationId xmlns:p14="http://schemas.microsoft.com/office/powerpoint/2010/main" val="140291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0CD54FD9-8F2C-44D4-AF51-28A7643596FB}"/>
              </a:ext>
            </a:extLst>
          </p:cNvPr>
          <p:cNvSpPr>
            <a:spLocks noGrp="1"/>
          </p:cNvSpPr>
          <p:nvPr>
            <p:ph type="body" idx="1"/>
          </p:nvPr>
        </p:nvSpPr>
        <p:spPr>
          <a:xfrm>
            <a:off x="1073700" y="649650"/>
            <a:ext cx="6996600" cy="1922100"/>
          </a:xfrm>
        </p:spPr>
        <p:txBody>
          <a:bodyPr/>
          <a:lstStyle/>
          <a:p>
            <a:pPr algn="just"/>
            <a:r>
              <a:rPr lang="es-MX" sz="1800" b="0" i="0" u="none" strike="noStrike" baseline="0" dirty="0">
                <a:latin typeface="MeridienLTStd-Roman"/>
              </a:rPr>
              <a:t>Los investigadores de la Universidad de Harvard han estudiado los factores que hacen más probable que las personas estén a favor o en contra del libre comercio. Al analizar una encuesta de más de 28,000 personas en 23 países, encontraron un resultado esperado: las personas educadas en los países con buenos niveles de educación son más proclives a favorecer el comercio, mientras que los trabajadores de las industrias expuestas a la competencia del extranjero tienden a estar en contra de él. Sin embargo, sorprendentemente, incluso los trabajadores bien educados de las naciones más pobres tienden a estar en contra del libre comercio.</a:t>
            </a:r>
            <a:endParaRPr lang="es-MX" dirty="0"/>
          </a:p>
        </p:txBody>
      </p:sp>
      <p:sp>
        <p:nvSpPr>
          <p:cNvPr id="4" name="Marcador de número de diapositiva 3">
            <a:extLst>
              <a:ext uri="{FF2B5EF4-FFF2-40B4-BE49-F238E27FC236}">
                <a16:creationId xmlns:a16="http://schemas.microsoft.com/office/drawing/2014/main" id="{00430141-9A95-4664-90B0-6250B5E132A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1502684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8B3E9-39E8-402C-AFE3-8E2B2C75130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5BA54B4-6347-40EA-AF6E-C14C2CB7B64D}"/>
              </a:ext>
            </a:extLst>
          </p:cNvPr>
          <p:cNvSpPr>
            <a:spLocks noGrp="1"/>
          </p:cNvSpPr>
          <p:nvPr>
            <p:ph type="body" idx="1"/>
          </p:nvPr>
        </p:nvSpPr>
        <p:spPr/>
        <p:txBody>
          <a:bodyPr/>
          <a:lstStyle/>
          <a:p>
            <a:r>
              <a:rPr lang="es-MX" dirty="0"/>
              <a:t>Las reacciones proteccionistas llevan a los países a levantar barreras hacia el libre comercio. Una de estas barreras son los</a:t>
            </a:r>
            <a:r>
              <a:rPr lang="es-MX" b="1" dirty="0">
                <a:solidFill>
                  <a:schemeClr val="accent4">
                    <a:lumMod val="50000"/>
                  </a:schemeClr>
                </a:solidFill>
              </a:rPr>
              <a:t> aranceles</a:t>
            </a:r>
            <a:r>
              <a:rPr lang="es-MX" dirty="0"/>
              <a:t>. </a:t>
            </a:r>
          </a:p>
          <a:p>
            <a:pPr algn="l"/>
            <a:r>
              <a:rPr lang="es-MX" sz="1800" b="0" i="0" u="none" strike="noStrike" baseline="0" dirty="0">
                <a:latin typeface="MeridienLTStd-Roman"/>
              </a:rPr>
              <a:t>Un </a:t>
            </a:r>
            <a:r>
              <a:rPr lang="es-MX" sz="1800" b="1" i="0" u="none" strike="noStrike" baseline="0" dirty="0">
                <a:latin typeface="MeridienLTStd-Bold"/>
              </a:rPr>
              <a:t>arancel </a:t>
            </a:r>
            <a:r>
              <a:rPr lang="es-MX" sz="1800" b="0" i="0" u="none" strike="noStrike" baseline="0" dirty="0">
                <a:latin typeface="MeridienLTStd-Roman"/>
              </a:rPr>
              <a:t>es un impuesto (derecho de aduana) que grava un producto cuando cruza las fronteras de una nación. El arancel más difundido es el </a:t>
            </a:r>
            <a:r>
              <a:rPr lang="es-MX" sz="1800" b="0" i="1" u="none" strike="noStrike" baseline="0" dirty="0">
                <a:latin typeface="MeridienLTStd-Italic"/>
              </a:rPr>
              <a:t>arancel a la importación</a:t>
            </a:r>
            <a:r>
              <a:rPr lang="es-MX" sz="1800" b="0" i="0" u="none" strike="noStrike" baseline="0" dirty="0">
                <a:latin typeface="MeridienLTStd-Roman"/>
              </a:rPr>
              <a:t>, que grava a un producto importado; un arancel menos común es un </a:t>
            </a:r>
            <a:r>
              <a:rPr lang="es-MX" sz="1800" b="0" i="1" u="none" strike="noStrike" baseline="0" dirty="0">
                <a:latin typeface="MeridienLTStd-Italic"/>
              </a:rPr>
              <a:t>arancel a la exportación</a:t>
            </a:r>
            <a:r>
              <a:rPr lang="es-MX" sz="1800" b="0" i="0" u="none" strike="noStrike" baseline="0" dirty="0">
                <a:latin typeface="MeridienLTStd-Roman"/>
              </a:rPr>
              <a:t>, que grava a </a:t>
            </a:r>
            <a:r>
              <a:rPr lang="en-GB" sz="1800" b="0" i="0" u="none" strike="noStrike" baseline="0" dirty="0">
                <a:latin typeface="MeridienLTStd-Roman"/>
              </a:rPr>
              <a:t>un </a:t>
            </a:r>
            <a:r>
              <a:rPr lang="en-GB" sz="1800" b="0" i="0" u="none" strike="noStrike" baseline="0" dirty="0" err="1">
                <a:latin typeface="MeridienLTStd-Roman"/>
              </a:rPr>
              <a:t>producto</a:t>
            </a:r>
            <a:r>
              <a:rPr lang="en-GB" sz="1800" b="0" i="0" u="none" strike="noStrike" baseline="0" dirty="0">
                <a:latin typeface="MeridienLTStd-Roman"/>
              </a:rPr>
              <a:t> </a:t>
            </a:r>
            <a:r>
              <a:rPr lang="en-GB" sz="1800" b="0" i="0" u="none" strike="noStrike" baseline="0" dirty="0" err="1">
                <a:latin typeface="MeridienLTStd-Roman"/>
              </a:rPr>
              <a:t>exportado</a:t>
            </a:r>
            <a:r>
              <a:rPr lang="en-GB" sz="1800" b="0" i="0" u="none" strike="noStrike" baseline="0" dirty="0">
                <a:latin typeface="MeridienLTStd-Roman"/>
              </a:rPr>
              <a:t>.</a:t>
            </a:r>
            <a:endParaRPr lang="en-GB" dirty="0"/>
          </a:p>
        </p:txBody>
      </p:sp>
      <p:sp>
        <p:nvSpPr>
          <p:cNvPr id="4" name="Slide Number Placeholder 3">
            <a:extLst>
              <a:ext uri="{FF2B5EF4-FFF2-40B4-BE49-F238E27FC236}">
                <a16:creationId xmlns:a16="http://schemas.microsoft.com/office/drawing/2014/main" id="{20B2DE9D-E91C-4A8C-A0BA-740927B8FB3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1429499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86AD5-EEC2-483F-83A0-749E678D7B6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44DDD3CD-D230-4CC7-A00F-DC1A9A09E26B}"/>
              </a:ext>
            </a:extLst>
          </p:cNvPr>
          <p:cNvSpPr>
            <a:spLocks noGrp="1"/>
          </p:cNvSpPr>
          <p:nvPr>
            <p:ph type="body" idx="1"/>
          </p:nvPr>
        </p:nvSpPr>
        <p:spPr/>
        <p:txBody>
          <a:bodyPr/>
          <a:lstStyle/>
          <a:p>
            <a:r>
              <a:rPr lang="es-MX" dirty="0"/>
              <a:t>Los aranceles a la exportación son comunes en los países en desarrollo.</a:t>
            </a:r>
          </a:p>
          <a:p>
            <a:r>
              <a:rPr lang="es-MX" dirty="0"/>
              <a:t>Por ejemplo, las exportaciones de cacao han sido gravadas en Ghana y las de petróleo por la Organización de Países Exportadores de Petróleo (OPEP), con el fi n de recaudar ingresos o promover la escasez en los mercados globales y de esa forma aumentar el precio mundial.</a:t>
            </a:r>
            <a:endParaRPr lang="en-GB" dirty="0"/>
          </a:p>
        </p:txBody>
      </p:sp>
      <p:sp>
        <p:nvSpPr>
          <p:cNvPr id="4" name="Slide Number Placeholder 3">
            <a:extLst>
              <a:ext uri="{FF2B5EF4-FFF2-40B4-BE49-F238E27FC236}">
                <a16:creationId xmlns:a16="http://schemas.microsoft.com/office/drawing/2014/main" id="{403F2968-59CD-43B0-A5EA-5BF7C8E78CE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279648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4CD52-5C09-4E2A-9EDF-EAB0F8CF310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E536E7C-A17D-4545-B99C-D9FBD125265A}"/>
              </a:ext>
            </a:extLst>
          </p:cNvPr>
          <p:cNvSpPr>
            <a:spLocks noGrp="1"/>
          </p:cNvSpPr>
          <p:nvPr>
            <p:ph type="body" idx="1"/>
          </p:nvPr>
        </p:nvSpPr>
        <p:spPr/>
        <p:txBody>
          <a:bodyPr/>
          <a:lstStyle/>
          <a:p>
            <a:r>
              <a:rPr lang="es-MX" dirty="0"/>
              <a:t>En el caso de los Estados Unidos, no es posible establecer ningún impuesto a la exportación. </a:t>
            </a:r>
          </a:p>
          <a:p>
            <a:pPr algn="l"/>
            <a:r>
              <a:rPr lang="es-MX" dirty="0"/>
              <a:t>La constitución establece que “</a:t>
            </a:r>
            <a:r>
              <a:rPr lang="es-MX" sz="1800" b="0" i="0" u="none" strike="noStrike" baseline="0" dirty="0">
                <a:latin typeface="MeridienLTStd-Roman"/>
              </a:rPr>
              <a:t>Ningún impuesto o derecho de aduana se impondrá en artículos exportados de ningún estado”.</a:t>
            </a:r>
          </a:p>
          <a:p>
            <a:pPr algn="l"/>
            <a:r>
              <a:rPr lang="es-MX" sz="1800" dirty="0">
                <a:latin typeface="MeridienLTStd-Roman"/>
              </a:rPr>
              <a:t>En México el Impuesto a la Exportación es muy raro y se aplica </a:t>
            </a:r>
            <a:r>
              <a:rPr lang="es-MX" sz="1800" dirty="0" err="1">
                <a:latin typeface="MeridienLTStd-Roman"/>
              </a:rPr>
              <a:t>entipos</a:t>
            </a:r>
            <a:r>
              <a:rPr lang="es-MX" sz="1800" dirty="0">
                <a:latin typeface="MeridienLTStd-Roman"/>
              </a:rPr>
              <a:t> </a:t>
            </a:r>
            <a:r>
              <a:rPr lang="es-MX" sz="1800" dirty="0" err="1">
                <a:latin typeface="MeridienLTStd-Roman"/>
              </a:rPr>
              <a:t>de”betunes</a:t>
            </a:r>
            <a:r>
              <a:rPr lang="es-MX" sz="1800" dirty="0">
                <a:latin typeface="MeridienLTStd-Roman"/>
              </a:rPr>
              <a:t>”. </a:t>
            </a:r>
          </a:p>
          <a:p>
            <a:pPr algn="l"/>
            <a:r>
              <a:rPr lang="es-MX" sz="1800" dirty="0">
                <a:latin typeface="MeridienLTStd-Roman"/>
              </a:rPr>
              <a:t>Chrome-</a:t>
            </a:r>
            <a:r>
              <a:rPr lang="es-MX" sz="1800" dirty="0" err="1">
                <a:latin typeface="MeridienLTStd-Roman"/>
              </a:rPr>
              <a:t>extension</a:t>
            </a:r>
            <a:r>
              <a:rPr lang="es-MX" sz="1800" dirty="0">
                <a:latin typeface="MeridienLTStd-Roman"/>
              </a:rPr>
              <a:t>://</a:t>
            </a:r>
            <a:r>
              <a:rPr lang="es-MX" sz="1800" dirty="0" err="1">
                <a:latin typeface="MeridienLTStd-Roman"/>
              </a:rPr>
              <a:t>efaidnbmnnnibpcajpcglclefindmkaj</a:t>
            </a:r>
            <a:r>
              <a:rPr lang="es-MX" sz="1800" dirty="0">
                <a:latin typeface="MeridienLTStd-Roman"/>
              </a:rPr>
              <a:t>/https://www.diputados.gob.mx/LeyesBiblio/pdf/LIGIEx.pdf </a:t>
            </a:r>
          </a:p>
          <a:p>
            <a:pPr algn="l"/>
            <a:endParaRPr lang="en-GB" dirty="0"/>
          </a:p>
        </p:txBody>
      </p:sp>
      <p:sp>
        <p:nvSpPr>
          <p:cNvPr id="4" name="Slide Number Placeholder 3">
            <a:extLst>
              <a:ext uri="{FF2B5EF4-FFF2-40B4-BE49-F238E27FC236}">
                <a16:creationId xmlns:a16="http://schemas.microsoft.com/office/drawing/2014/main" id="{4A534111-B0B9-484B-9981-9F32E9EE9B3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2028246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849E0-8825-4AB4-8684-3163C07069E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182E668-6DDA-4340-8D57-FAC93CA5B14A}"/>
              </a:ext>
            </a:extLst>
          </p:cNvPr>
          <p:cNvSpPr>
            <a:spLocks noGrp="1"/>
          </p:cNvSpPr>
          <p:nvPr>
            <p:ph type="body" idx="1"/>
          </p:nvPr>
        </p:nvSpPr>
        <p:spPr/>
        <p:txBody>
          <a:bodyPr/>
          <a:lstStyle/>
          <a:p>
            <a:pPr algn="just"/>
            <a:r>
              <a:rPr lang="es-MX" sz="1800" b="0" i="0" u="none" strike="noStrike" baseline="0" dirty="0">
                <a:latin typeface="MeridienLTStd-Roman"/>
              </a:rPr>
              <a:t>Los aranceles pueden imponerse para obtener protección o ingresos. Un </a:t>
            </a:r>
            <a:r>
              <a:rPr lang="es-MX" sz="1800" b="1" i="0" u="none" strike="noStrike" baseline="0" dirty="0">
                <a:latin typeface="MeridienLTStd-Bold"/>
              </a:rPr>
              <a:t>arancel proteccionista </a:t>
            </a:r>
            <a:r>
              <a:rPr lang="es-MX" sz="1800" b="0" i="0" u="none" strike="noStrike" baseline="0" dirty="0">
                <a:latin typeface="MeridienLTStd-Roman"/>
              </a:rPr>
              <a:t>reduce la cantidad de importaciones que ingresan a un país y así protegen a los productores que compiten con las importaciones de la competencia extranjera. Esto permite un aumento en la producción de fabricantes que compiten con las importaciones, lo que no hubiera sido posible sin una protección</a:t>
            </a:r>
            <a:endParaRPr lang="en-GB" dirty="0"/>
          </a:p>
        </p:txBody>
      </p:sp>
      <p:sp>
        <p:nvSpPr>
          <p:cNvPr id="4" name="Slide Number Placeholder 3">
            <a:extLst>
              <a:ext uri="{FF2B5EF4-FFF2-40B4-BE49-F238E27FC236}">
                <a16:creationId xmlns:a16="http://schemas.microsoft.com/office/drawing/2014/main" id="{3EF16917-23FE-41EA-A7B3-2FA9DB4904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1322627148"/>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1289</TotalTime>
  <Words>2544</Words>
  <Application>Microsoft Office PowerPoint</Application>
  <PresentationFormat>On-screen Show (16:9)</PresentationFormat>
  <Paragraphs>136</Paragraphs>
  <Slides>42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Source Sans Pro</vt:lpstr>
      <vt:lpstr>MeridienLTStd-Bold</vt:lpstr>
      <vt:lpstr>MeridienLTStd-Roman</vt:lpstr>
      <vt:lpstr>Oswald</vt:lpstr>
      <vt:lpstr>Arial</vt:lpstr>
      <vt:lpstr>MeridienLTStd-Italic</vt:lpstr>
      <vt:lpstr>MeridienLTStd-BoldItalic</vt:lpstr>
      <vt:lpstr>Quince template</vt:lpstr>
      <vt:lpstr>Economía Internacional</vt:lpstr>
      <vt:lpstr>Restricciones comerciales: Aranceles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Tipos de aranceles</vt:lpstr>
      <vt:lpstr>PowerPoint Presentation</vt:lpstr>
      <vt:lpstr>PowerPoint Presentation</vt:lpstr>
      <vt:lpstr>Ventajas de los aranceles en términos recaudatorios y proteccionistas</vt:lpstr>
      <vt:lpstr>PowerPoint Presentation</vt:lpstr>
      <vt:lpstr>Arancel as valorem</vt:lpstr>
      <vt:lpstr>PowerPoint Presentation</vt:lpstr>
      <vt:lpstr>PowerPoint Presentation</vt:lpstr>
      <vt:lpstr>Arancel compuesto </vt:lpstr>
      <vt:lpstr>PowerPoint Presentation</vt:lpstr>
      <vt:lpstr>PowerPoint Presentation</vt:lpstr>
      <vt:lpstr>Tasa arancelaria nominal y efectiva</vt:lpstr>
      <vt:lpstr>PowerPoint Presentation</vt:lpstr>
      <vt:lpstr>PowerPoint Presentation</vt:lpstr>
      <vt:lpstr>PowerPoint Presentation</vt:lpstr>
      <vt:lpstr>PowerPoint Presentation</vt:lpstr>
      <vt:lpstr>Barreras no arancelarias</vt:lpstr>
      <vt:lpstr>¿Qué es el dumping?</vt:lpstr>
      <vt:lpstr>PowerPoint Presentation</vt:lpstr>
      <vt:lpstr>La política comercial de EUA </vt:lpstr>
      <vt:lpstr>PowerPoint Presentation</vt:lpstr>
      <vt:lpstr>PowerPoint Presentation</vt:lpstr>
      <vt:lpstr>PowerPoint Presentation</vt:lpstr>
      <vt:lpstr>La política comercial de México</vt:lpstr>
      <vt:lpstr>PowerPoint Presentation</vt:lpstr>
      <vt:lpstr>PowerPoint Presentation</vt:lpstr>
      <vt:lpstr>PowerPoint Presentation</vt:lpstr>
      <vt:lpstr>Otras barreras a la entrada</vt:lpstr>
      <vt:lpstr>Cuotas de importación</vt:lpstr>
      <vt:lpstr>PowerPoint Presentation</vt:lpstr>
      <vt:lpstr>PowerPoint Presentation</vt:lpstr>
      <vt:lpstr>Cuotas de exportación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63</cp:revision>
  <dcterms:modified xsi:type="dcterms:W3CDTF">2022-05-18T03:54:31Z</dcterms:modified>
</cp:coreProperties>
</file>