
<file path=[Content_Types].xml><?xml version="1.0" encoding="utf-8"?>
<Types xmlns="http://schemas.openxmlformats.org/package/2006/content-types">
  <Default Extension="emf" ContentType="image/x-emf"/>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3"/>
  </p:notesMasterIdLst>
  <p:sldIdLst>
    <p:sldId id="256" r:id="rId2"/>
    <p:sldId id="262" r:id="rId3"/>
    <p:sldId id="263" r:id="rId4"/>
    <p:sldId id="300" r:id="rId5"/>
    <p:sldId id="301" r:id="rId6"/>
    <p:sldId id="302" r:id="rId7"/>
    <p:sldId id="303" r:id="rId8"/>
    <p:sldId id="307" r:id="rId9"/>
    <p:sldId id="308" r:id="rId10"/>
    <p:sldId id="319" r:id="rId11"/>
    <p:sldId id="314" r:id="rId12"/>
    <p:sldId id="316" r:id="rId13"/>
    <p:sldId id="322" r:id="rId14"/>
    <p:sldId id="323" r:id="rId15"/>
    <p:sldId id="327" r:id="rId16"/>
    <p:sldId id="324" r:id="rId17"/>
    <p:sldId id="325" r:id="rId18"/>
    <p:sldId id="295" r:id="rId19"/>
    <p:sldId id="328" r:id="rId20"/>
    <p:sldId id="338" r:id="rId21"/>
    <p:sldId id="329" r:id="rId22"/>
  </p:sldIdLst>
  <p:sldSz cx="9144000" cy="5143500" type="screen16x9"/>
  <p:notesSz cx="6858000" cy="9144000"/>
  <p:embeddedFontLst>
    <p:embeddedFont>
      <p:font typeface="Oswald" panose="00000500000000000000" pitchFamily="2" charset="0"/>
      <p:regular r:id="rId24"/>
      <p:bold r:id="rId25"/>
    </p:embeddedFont>
    <p:embeddedFont>
      <p:font typeface="Source Sans Pro" panose="020B0503030403020204" pitchFamily="3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Google Shape;503;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4" name="Google Shape;50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9"/>
        <p:cNvGrpSpPr/>
        <p:nvPr/>
      </p:nvGrpSpPr>
      <p:grpSpPr>
        <a:xfrm>
          <a:off x="0" y="0"/>
          <a:ext cx="0" cy="0"/>
          <a:chOff x="0" y="0"/>
          <a:chExt cx="0" cy="0"/>
        </a:xfrm>
      </p:grpSpPr>
      <p:sp>
        <p:nvSpPr>
          <p:cNvPr id="520" name="Google Shape;520;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1" name="Google Shape;521;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03"/>
        <p:cNvGrpSpPr/>
        <p:nvPr/>
      </p:nvGrpSpPr>
      <p:grpSpPr>
        <a:xfrm>
          <a:off x="0" y="0"/>
          <a:ext cx="0" cy="0"/>
          <a:chOff x="0" y="0"/>
          <a:chExt cx="0" cy="0"/>
        </a:xfrm>
      </p:grpSpPr>
      <p:sp>
        <p:nvSpPr>
          <p:cNvPr id="204" name="Google Shape;204;p6"/>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205" name="Google Shape;205;p6"/>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206" name="Google Shape;206;p6"/>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6"/>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6"/>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9" name="Google Shape;209;p6"/>
          <p:cNvGrpSpPr/>
          <p:nvPr/>
        </p:nvGrpSpPr>
        <p:grpSpPr>
          <a:xfrm>
            <a:off x="-9525" y="4462475"/>
            <a:ext cx="9167825" cy="595300"/>
            <a:chOff x="-9525" y="4462475"/>
            <a:chExt cx="9167825" cy="595300"/>
          </a:xfrm>
        </p:grpSpPr>
        <p:sp>
          <p:nvSpPr>
            <p:cNvPr id="210" name="Google Shape;210;p6"/>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211" name="Google Shape;211;p6"/>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212" name="Google Shape;212;p6"/>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213" name="Google Shape;213;p6"/>
          <p:cNvGrpSpPr/>
          <p:nvPr/>
        </p:nvGrpSpPr>
        <p:grpSpPr>
          <a:xfrm>
            <a:off x="-42837" y="4443488"/>
            <a:ext cx="9229575" cy="642788"/>
            <a:chOff x="-42837" y="4443488"/>
            <a:chExt cx="9229575" cy="642788"/>
          </a:xfrm>
        </p:grpSpPr>
        <p:sp>
          <p:nvSpPr>
            <p:cNvPr id="214" name="Google Shape;214;p6"/>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6"/>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6"/>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6"/>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6"/>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6"/>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6"/>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6"/>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6"/>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6"/>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6"/>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6"/>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6"/>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6"/>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6"/>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6"/>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6"/>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6"/>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6"/>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6"/>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6"/>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6"/>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6"/>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6"/>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6"/>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9" name="Google Shape;239;p6"/>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6"/>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6"/>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6"/>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6"/>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44" name="Google Shape;244;p6"/>
          <p:cNvSpPr txBox="1">
            <a:spLocks noGrp="1"/>
          </p:cNvSpPr>
          <p:nvPr>
            <p:ph type="body" idx="1"/>
          </p:nvPr>
        </p:nvSpPr>
        <p:spPr>
          <a:xfrm>
            <a:off x="1131500" y="1552950"/>
            <a:ext cx="3339900" cy="26658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45" name="Google Shape;245;p6"/>
          <p:cNvSpPr txBox="1">
            <a:spLocks noGrp="1"/>
          </p:cNvSpPr>
          <p:nvPr>
            <p:ph type="body" idx="2"/>
          </p:nvPr>
        </p:nvSpPr>
        <p:spPr>
          <a:xfrm>
            <a:off x="4672563" y="1552950"/>
            <a:ext cx="3339900" cy="26658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46" name="Google Shape;246;p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76"/>
        <p:cNvGrpSpPr/>
        <p:nvPr/>
      </p:nvGrpSpPr>
      <p:grpSpPr>
        <a:xfrm>
          <a:off x="0" y="0"/>
          <a:ext cx="0" cy="0"/>
          <a:chOff x="0" y="0"/>
          <a:chExt cx="0" cy="0"/>
        </a:xfrm>
      </p:grpSpPr>
      <p:sp>
        <p:nvSpPr>
          <p:cNvPr id="377" name="Google Shape;377;p10"/>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378" name="Google Shape;378;p10"/>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379" name="Google Shape;379;p10"/>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0"/>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0"/>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2" name="Google Shape;382;p10"/>
          <p:cNvGrpSpPr/>
          <p:nvPr/>
        </p:nvGrpSpPr>
        <p:grpSpPr>
          <a:xfrm>
            <a:off x="-9525" y="4462475"/>
            <a:ext cx="9167825" cy="595300"/>
            <a:chOff x="-9525" y="4462475"/>
            <a:chExt cx="9167825" cy="595300"/>
          </a:xfrm>
        </p:grpSpPr>
        <p:sp>
          <p:nvSpPr>
            <p:cNvPr id="383" name="Google Shape;383;p10"/>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384" name="Google Shape;384;p10"/>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385" name="Google Shape;385;p10"/>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386" name="Google Shape;386;p10"/>
          <p:cNvGrpSpPr/>
          <p:nvPr/>
        </p:nvGrpSpPr>
        <p:grpSpPr>
          <a:xfrm>
            <a:off x="-42837" y="4443488"/>
            <a:ext cx="9229575" cy="642788"/>
            <a:chOff x="-42837" y="4443488"/>
            <a:chExt cx="9229575" cy="642788"/>
          </a:xfrm>
        </p:grpSpPr>
        <p:sp>
          <p:nvSpPr>
            <p:cNvPr id="387" name="Google Shape;387;p10"/>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0"/>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0"/>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0"/>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0"/>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10"/>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0"/>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0"/>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0"/>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0"/>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0"/>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0"/>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0"/>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0"/>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0"/>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0"/>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0"/>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0"/>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0"/>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0"/>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0"/>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0"/>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0"/>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0"/>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0"/>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2" name="Google Shape;412;p10"/>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0"/>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0"/>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0"/>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0"/>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6" r:id="rId4"/>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Economía Internacional</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BD7E55-6803-4C64-9D68-C68597602F07}"/>
              </a:ext>
            </a:extLst>
          </p:cNvPr>
          <p:cNvSpPr>
            <a:spLocks noGrp="1"/>
          </p:cNvSpPr>
          <p:nvPr>
            <p:ph type="title"/>
          </p:nvPr>
        </p:nvSpPr>
        <p:spPr>
          <a:xfrm>
            <a:off x="1047750" y="148856"/>
            <a:ext cx="6996600" cy="1201069"/>
          </a:xfrm>
        </p:spPr>
        <p:txBody>
          <a:bodyPr/>
          <a:lstStyle/>
          <a:p>
            <a:br>
              <a:rPr lang="es-MX" dirty="0"/>
            </a:br>
            <a:r>
              <a:rPr lang="es-MX" sz="2400" dirty="0"/>
              <a:t>¿Qué es la ventaja absoluta?</a:t>
            </a:r>
            <a:br>
              <a:rPr lang="es-MX" dirty="0"/>
            </a:br>
            <a:endParaRPr lang="es-MX" dirty="0"/>
          </a:p>
        </p:txBody>
      </p:sp>
      <p:sp>
        <p:nvSpPr>
          <p:cNvPr id="3" name="Marcador de texto 2">
            <a:extLst>
              <a:ext uri="{FF2B5EF4-FFF2-40B4-BE49-F238E27FC236}">
                <a16:creationId xmlns:a16="http://schemas.microsoft.com/office/drawing/2014/main" id="{E1A3FC0A-E947-4BC7-B9B6-F052C2CDD395}"/>
              </a:ext>
            </a:extLst>
          </p:cNvPr>
          <p:cNvSpPr>
            <a:spLocks noGrp="1"/>
          </p:cNvSpPr>
          <p:nvPr>
            <p:ph type="body" idx="1"/>
          </p:nvPr>
        </p:nvSpPr>
        <p:spPr/>
        <p:txBody>
          <a:bodyPr/>
          <a:lstStyle/>
          <a:p>
            <a:r>
              <a:rPr lang="es-MX" sz="1800" b="0" i="0" u="none" strike="noStrike" baseline="0" dirty="0">
                <a:solidFill>
                  <a:srgbClr val="000000"/>
                </a:solidFill>
                <a:latin typeface="Arial" panose="020B0604020202020204" pitchFamily="34" charset="0"/>
              </a:rPr>
              <a:t>Smith sostenía que con el libre comercio, cada país podría especializarse en la producción de aquellos bienes en los cuales tuviera una ventaja absoluta (o que pudiera producir de manera más eficiente que otros países) e importar aquellos otros en los que tuviera una desventaja absoluta (o que produjera de manera menos eficiente). Esta especialización internacional de los factores productivos conduciría a un incremento de la producción mundial, el cual sería compartido por los países involucrados en el comercio.</a:t>
            </a:r>
            <a:endParaRPr lang="es-MX" dirty="0"/>
          </a:p>
        </p:txBody>
      </p:sp>
      <p:sp>
        <p:nvSpPr>
          <p:cNvPr id="4" name="Marcador de número de diapositiva 3">
            <a:extLst>
              <a:ext uri="{FF2B5EF4-FFF2-40B4-BE49-F238E27FC236}">
                <a16:creationId xmlns:a16="http://schemas.microsoft.com/office/drawing/2014/main" id="{ADB08C11-BFCE-4301-B61D-F55406CCC73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10</a:t>
            </a:fld>
            <a:endParaRPr lang="es-MX"/>
          </a:p>
        </p:txBody>
      </p:sp>
    </p:spTree>
    <p:extLst>
      <p:ext uri="{BB962C8B-B14F-4D97-AF65-F5344CB8AC3E}">
        <p14:creationId xmlns:p14="http://schemas.microsoft.com/office/powerpoint/2010/main" val="3769798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A4362CF8-BDF9-4B28-847E-097064B2BDCC}"/>
              </a:ext>
            </a:extLst>
          </p:cNvPr>
          <p:cNvSpPr>
            <a:spLocks noGrp="1"/>
          </p:cNvSpPr>
          <p:nvPr>
            <p:ph type="title"/>
          </p:nvPr>
        </p:nvSpPr>
        <p:spPr/>
        <p:txBody>
          <a:bodyPr/>
          <a:lstStyle/>
          <a:p>
            <a:br>
              <a:rPr lang="es-MX" dirty="0"/>
            </a:br>
            <a:r>
              <a:rPr lang="es-MX" sz="2400" dirty="0"/>
              <a:t>¿Qué es la ventaja comparativa?</a:t>
            </a:r>
            <a:br>
              <a:rPr lang="es-MX" dirty="0"/>
            </a:br>
            <a:endParaRPr lang="es-MX" dirty="0"/>
          </a:p>
        </p:txBody>
      </p:sp>
      <p:sp>
        <p:nvSpPr>
          <p:cNvPr id="6" name="Marcador de texto 5">
            <a:extLst>
              <a:ext uri="{FF2B5EF4-FFF2-40B4-BE49-F238E27FC236}">
                <a16:creationId xmlns:a16="http://schemas.microsoft.com/office/drawing/2014/main" id="{F385BA63-919B-473B-B12F-6D59992C257D}"/>
              </a:ext>
            </a:extLst>
          </p:cNvPr>
          <p:cNvSpPr>
            <a:spLocks noGrp="1"/>
          </p:cNvSpPr>
          <p:nvPr>
            <p:ph type="body" idx="1"/>
          </p:nvPr>
        </p:nvSpPr>
        <p:spPr/>
        <p:txBody>
          <a:bodyPr/>
          <a:lstStyle/>
          <a:p>
            <a:pPr algn="just"/>
            <a:r>
              <a:rPr lang="es-MX" sz="1800" b="0" i="0" u="none" strike="noStrike" baseline="0" dirty="0">
                <a:solidFill>
                  <a:srgbClr val="000000"/>
                </a:solidFill>
                <a:latin typeface="Arial" panose="020B0604020202020204" pitchFamily="34" charset="0"/>
              </a:rPr>
              <a:t>La nación menos eficiente debe especializarse en la producción y exportación del bien en el cual su desventaja absoluta es inferior. Este es el bien en el cual el país tiene ventaja comparativa. Por otro lado, el país debería importar el bien en el cual su desventaja absoluta es superior, o sea, el bien en el cual tiene desventaja comparativa”</a:t>
            </a:r>
            <a:endParaRPr lang="es-MX" sz="1800" b="0" i="0" u="none" strike="noStrike" baseline="0" dirty="0">
              <a:latin typeface="Arial" panose="020B0604020202020204" pitchFamily="34" charset="0"/>
            </a:endParaRPr>
          </a:p>
        </p:txBody>
      </p:sp>
      <p:sp>
        <p:nvSpPr>
          <p:cNvPr id="4" name="Marcador de número de diapositiva 3">
            <a:extLst>
              <a:ext uri="{FF2B5EF4-FFF2-40B4-BE49-F238E27FC236}">
                <a16:creationId xmlns:a16="http://schemas.microsoft.com/office/drawing/2014/main" id="{44B67F2E-BE0A-43DC-9C92-96B0EEAB12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11</a:t>
            </a:fld>
            <a:endParaRPr lang="es-MX"/>
          </a:p>
        </p:txBody>
      </p:sp>
    </p:spTree>
    <p:extLst>
      <p:ext uri="{BB962C8B-B14F-4D97-AF65-F5344CB8AC3E}">
        <p14:creationId xmlns:p14="http://schemas.microsoft.com/office/powerpoint/2010/main" val="2262411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3D416-DFFE-410D-9E4F-15EC8FE33446}"/>
              </a:ext>
            </a:extLst>
          </p:cNvPr>
          <p:cNvSpPr>
            <a:spLocks noGrp="1"/>
          </p:cNvSpPr>
          <p:nvPr>
            <p:ph type="title"/>
          </p:nvPr>
        </p:nvSpPr>
        <p:spPr/>
        <p:txBody>
          <a:bodyPr/>
          <a:lstStyle/>
          <a:p>
            <a:r>
              <a:rPr lang="es-MX" dirty="0"/>
              <a:t>Ejemplo</a:t>
            </a:r>
          </a:p>
        </p:txBody>
      </p:sp>
      <p:sp>
        <p:nvSpPr>
          <p:cNvPr id="3" name="Marcador de texto 2">
            <a:extLst>
              <a:ext uri="{FF2B5EF4-FFF2-40B4-BE49-F238E27FC236}">
                <a16:creationId xmlns:a16="http://schemas.microsoft.com/office/drawing/2014/main" id="{4E49D078-38F7-43E3-BBFA-56C16DDA96B2}"/>
              </a:ext>
            </a:extLst>
          </p:cNvPr>
          <p:cNvSpPr>
            <a:spLocks noGrp="1"/>
          </p:cNvSpPr>
          <p:nvPr>
            <p:ph type="body" idx="1"/>
          </p:nvPr>
        </p:nvSpPr>
        <p:spPr/>
        <p:txBody>
          <a:bodyPr/>
          <a:lstStyle/>
          <a:p>
            <a:r>
              <a:rPr lang="es-MX" dirty="0"/>
              <a:t>Sean dos países, A y B. </a:t>
            </a:r>
          </a:p>
          <a:p>
            <a:r>
              <a:rPr lang="es-MX" dirty="0"/>
              <a:t>Producen dos bienes X, Z. </a:t>
            </a:r>
          </a:p>
          <a:p>
            <a:endParaRPr lang="es-MX" dirty="0"/>
          </a:p>
          <a:p>
            <a:endParaRPr lang="es-MX" dirty="0"/>
          </a:p>
        </p:txBody>
      </p:sp>
      <p:sp>
        <p:nvSpPr>
          <p:cNvPr id="4" name="Marcador de número de diapositiva 3">
            <a:extLst>
              <a:ext uri="{FF2B5EF4-FFF2-40B4-BE49-F238E27FC236}">
                <a16:creationId xmlns:a16="http://schemas.microsoft.com/office/drawing/2014/main" id="{8F3B1143-FEC8-47CE-A723-C97C24C19BB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12</a:t>
            </a:fld>
            <a:endParaRPr lang="es-MX"/>
          </a:p>
        </p:txBody>
      </p:sp>
      <p:graphicFrame>
        <p:nvGraphicFramePr>
          <p:cNvPr id="5" name="Tabla 5">
            <a:extLst>
              <a:ext uri="{FF2B5EF4-FFF2-40B4-BE49-F238E27FC236}">
                <a16:creationId xmlns:a16="http://schemas.microsoft.com/office/drawing/2014/main" id="{5EB77A45-2976-4D85-B497-1A2F26F2DDE7}"/>
              </a:ext>
            </a:extLst>
          </p:cNvPr>
          <p:cNvGraphicFramePr>
            <a:graphicFrameLocks noGrp="1"/>
          </p:cNvGraphicFramePr>
          <p:nvPr>
            <p:extLst>
              <p:ext uri="{D42A27DB-BD31-4B8C-83A1-F6EECF244321}">
                <p14:modId xmlns:p14="http://schemas.microsoft.com/office/powerpoint/2010/main" val="1103105196"/>
              </p:ext>
            </p:extLst>
          </p:nvPr>
        </p:nvGraphicFramePr>
        <p:xfrm>
          <a:off x="1524000" y="2698159"/>
          <a:ext cx="6096000" cy="1112520"/>
        </p:xfrm>
        <a:graphic>
          <a:graphicData uri="http://schemas.openxmlformats.org/drawingml/2006/table">
            <a:tbl>
              <a:tblPr firstRow="1" bandRow="1">
                <a:tableStyleId>{891A1956-3D7E-41C0-9DF7-105A978C6925}</a:tableStyleId>
              </a:tblPr>
              <a:tblGrid>
                <a:gridCol w="2032000">
                  <a:extLst>
                    <a:ext uri="{9D8B030D-6E8A-4147-A177-3AD203B41FA5}">
                      <a16:colId xmlns:a16="http://schemas.microsoft.com/office/drawing/2014/main" val="2183568534"/>
                    </a:ext>
                  </a:extLst>
                </a:gridCol>
                <a:gridCol w="2032000">
                  <a:extLst>
                    <a:ext uri="{9D8B030D-6E8A-4147-A177-3AD203B41FA5}">
                      <a16:colId xmlns:a16="http://schemas.microsoft.com/office/drawing/2014/main" val="100498102"/>
                    </a:ext>
                  </a:extLst>
                </a:gridCol>
                <a:gridCol w="2032000">
                  <a:extLst>
                    <a:ext uri="{9D8B030D-6E8A-4147-A177-3AD203B41FA5}">
                      <a16:colId xmlns:a16="http://schemas.microsoft.com/office/drawing/2014/main" val="79159959"/>
                    </a:ext>
                  </a:extLst>
                </a:gridCol>
              </a:tblGrid>
              <a:tr h="370840">
                <a:tc>
                  <a:txBody>
                    <a:bodyPr/>
                    <a:lstStyle/>
                    <a:p>
                      <a:r>
                        <a:rPr lang="es-MX" dirty="0"/>
                        <a:t>País</a:t>
                      </a:r>
                    </a:p>
                  </a:txBody>
                  <a:tcPr/>
                </a:tc>
                <a:tc>
                  <a:txBody>
                    <a:bodyPr/>
                    <a:lstStyle/>
                    <a:p>
                      <a:r>
                        <a:rPr lang="es-MX" dirty="0"/>
                        <a:t>Producto X</a:t>
                      </a:r>
                    </a:p>
                  </a:txBody>
                  <a:tcPr/>
                </a:tc>
                <a:tc>
                  <a:txBody>
                    <a:bodyPr/>
                    <a:lstStyle/>
                    <a:p>
                      <a:r>
                        <a:rPr lang="es-MX" dirty="0"/>
                        <a:t>Producto Z</a:t>
                      </a:r>
                    </a:p>
                  </a:txBody>
                  <a:tcPr/>
                </a:tc>
                <a:extLst>
                  <a:ext uri="{0D108BD9-81ED-4DB2-BD59-A6C34878D82A}">
                    <a16:rowId xmlns:a16="http://schemas.microsoft.com/office/drawing/2014/main" val="2542283178"/>
                  </a:ext>
                </a:extLst>
              </a:tr>
              <a:tr h="370840">
                <a:tc>
                  <a:txBody>
                    <a:bodyPr/>
                    <a:lstStyle/>
                    <a:p>
                      <a:r>
                        <a:rPr lang="es-MX" dirty="0"/>
                        <a:t>A</a:t>
                      </a:r>
                    </a:p>
                  </a:txBody>
                  <a:tcPr/>
                </a:tc>
                <a:tc>
                  <a:txBody>
                    <a:bodyPr/>
                    <a:lstStyle/>
                    <a:p>
                      <a:r>
                        <a:rPr lang="es-MX" dirty="0"/>
                        <a:t>100 MDP</a:t>
                      </a:r>
                    </a:p>
                  </a:txBody>
                  <a:tcPr/>
                </a:tc>
                <a:tc>
                  <a:txBody>
                    <a:bodyPr/>
                    <a:lstStyle/>
                    <a:p>
                      <a:r>
                        <a:rPr lang="es-MX" dirty="0"/>
                        <a:t>70 MDP</a:t>
                      </a:r>
                    </a:p>
                  </a:txBody>
                  <a:tcPr/>
                </a:tc>
                <a:extLst>
                  <a:ext uri="{0D108BD9-81ED-4DB2-BD59-A6C34878D82A}">
                    <a16:rowId xmlns:a16="http://schemas.microsoft.com/office/drawing/2014/main" val="1066643698"/>
                  </a:ext>
                </a:extLst>
              </a:tr>
              <a:tr h="370840">
                <a:tc>
                  <a:txBody>
                    <a:bodyPr/>
                    <a:lstStyle/>
                    <a:p>
                      <a:r>
                        <a:rPr lang="es-MX" dirty="0"/>
                        <a:t>B</a:t>
                      </a:r>
                    </a:p>
                  </a:txBody>
                  <a:tcPr/>
                </a:tc>
                <a:tc>
                  <a:txBody>
                    <a:bodyPr/>
                    <a:lstStyle/>
                    <a:p>
                      <a:r>
                        <a:rPr lang="es-MX" dirty="0"/>
                        <a:t>50 MDP</a:t>
                      </a:r>
                    </a:p>
                  </a:txBody>
                  <a:tcPr/>
                </a:tc>
                <a:tc>
                  <a:txBody>
                    <a:bodyPr/>
                    <a:lstStyle/>
                    <a:p>
                      <a:r>
                        <a:rPr lang="es-MX" dirty="0"/>
                        <a:t>60 MDP</a:t>
                      </a:r>
                    </a:p>
                  </a:txBody>
                  <a:tcPr/>
                </a:tc>
                <a:extLst>
                  <a:ext uri="{0D108BD9-81ED-4DB2-BD59-A6C34878D82A}">
                    <a16:rowId xmlns:a16="http://schemas.microsoft.com/office/drawing/2014/main" val="956687151"/>
                  </a:ext>
                </a:extLst>
              </a:tr>
            </a:tbl>
          </a:graphicData>
        </a:graphic>
      </p:graphicFrame>
      <p:sp>
        <p:nvSpPr>
          <p:cNvPr id="6" name="Globo: flecha hacia abajo 5">
            <a:extLst>
              <a:ext uri="{FF2B5EF4-FFF2-40B4-BE49-F238E27FC236}">
                <a16:creationId xmlns:a16="http://schemas.microsoft.com/office/drawing/2014/main" id="{FAC255B8-6D4E-4A12-836F-2C8C106015E2}"/>
              </a:ext>
            </a:extLst>
          </p:cNvPr>
          <p:cNvSpPr/>
          <p:nvPr/>
        </p:nvSpPr>
        <p:spPr>
          <a:xfrm>
            <a:off x="4572000" y="2276426"/>
            <a:ext cx="1105786" cy="843466"/>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Mayor ventaja</a:t>
            </a:r>
          </a:p>
        </p:txBody>
      </p:sp>
      <p:sp>
        <p:nvSpPr>
          <p:cNvPr id="7" name="Globo: flecha hacia abajo 6">
            <a:extLst>
              <a:ext uri="{FF2B5EF4-FFF2-40B4-BE49-F238E27FC236}">
                <a16:creationId xmlns:a16="http://schemas.microsoft.com/office/drawing/2014/main" id="{4AE76E68-843D-4FAD-8E78-464B48FA2686}"/>
              </a:ext>
            </a:extLst>
          </p:cNvPr>
          <p:cNvSpPr/>
          <p:nvPr/>
        </p:nvSpPr>
        <p:spPr>
          <a:xfrm rot="10800000">
            <a:off x="6514214" y="3620989"/>
            <a:ext cx="1105786" cy="843466"/>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9" name="CuadroTexto 8">
            <a:extLst>
              <a:ext uri="{FF2B5EF4-FFF2-40B4-BE49-F238E27FC236}">
                <a16:creationId xmlns:a16="http://schemas.microsoft.com/office/drawing/2014/main" id="{CDE3D30C-C535-4AAD-8FA6-4E2D6BF37EC7}"/>
              </a:ext>
            </a:extLst>
          </p:cNvPr>
          <p:cNvSpPr txBox="1"/>
          <p:nvPr/>
        </p:nvSpPr>
        <p:spPr>
          <a:xfrm>
            <a:off x="6221817" y="3919354"/>
            <a:ext cx="1690577" cy="523220"/>
          </a:xfrm>
          <a:prstGeom prst="rect">
            <a:avLst/>
          </a:prstGeom>
          <a:noFill/>
        </p:spPr>
        <p:txBody>
          <a:bodyPr wrap="square">
            <a:spAutoFit/>
          </a:bodyPr>
          <a:lstStyle/>
          <a:p>
            <a:pPr algn="ctr"/>
            <a:r>
              <a:rPr lang="es-MX" dirty="0">
                <a:solidFill>
                  <a:schemeClr val="bg1"/>
                </a:solidFill>
              </a:rPr>
              <a:t>Menor </a:t>
            </a:r>
          </a:p>
          <a:p>
            <a:pPr algn="ctr"/>
            <a:r>
              <a:rPr lang="es-MX" dirty="0">
                <a:solidFill>
                  <a:schemeClr val="bg1"/>
                </a:solidFill>
              </a:rPr>
              <a:t>desventaja</a:t>
            </a:r>
          </a:p>
        </p:txBody>
      </p:sp>
      <p:sp>
        <p:nvSpPr>
          <p:cNvPr id="10" name="Flecha: pentágono 9">
            <a:extLst>
              <a:ext uri="{FF2B5EF4-FFF2-40B4-BE49-F238E27FC236}">
                <a16:creationId xmlns:a16="http://schemas.microsoft.com/office/drawing/2014/main" id="{692327BA-97D9-4628-8022-3510426153DC}"/>
              </a:ext>
            </a:extLst>
          </p:cNvPr>
          <p:cNvSpPr/>
          <p:nvPr/>
        </p:nvSpPr>
        <p:spPr>
          <a:xfrm>
            <a:off x="5805377" y="404037"/>
            <a:ext cx="2498651" cy="1616149"/>
          </a:xfrm>
          <a:prstGeom prst="homePlat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s-MX" dirty="0"/>
              <a:t>El país A, deberá producir el bien X, mientras que el país B, deberá producir Z, y ambos se beneficiarían del comercio</a:t>
            </a:r>
          </a:p>
        </p:txBody>
      </p:sp>
    </p:spTree>
    <p:extLst>
      <p:ext uri="{BB962C8B-B14F-4D97-AF65-F5344CB8AC3E}">
        <p14:creationId xmlns:p14="http://schemas.microsoft.com/office/powerpoint/2010/main" val="502725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838732-F909-4D75-B268-D9F2FB4DC80D}"/>
              </a:ext>
            </a:extLst>
          </p:cNvPr>
          <p:cNvSpPr>
            <a:spLocks noGrp="1"/>
          </p:cNvSpPr>
          <p:nvPr>
            <p:ph type="title"/>
          </p:nvPr>
        </p:nvSpPr>
        <p:spPr/>
        <p:txBody>
          <a:bodyPr/>
          <a:lstStyle/>
          <a:p>
            <a:r>
              <a:rPr lang="es-MX" dirty="0"/>
              <a:t>Frontera de producción y costo de oportunidad</a:t>
            </a:r>
          </a:p>
        </p:txBody>
      </p:sp>
      <p:sp>
        <p:nvSpPr>
          <p:cNvPr id="4" name="Marcador de número de diapositiva 3">
            <a:extLst>
              <a:ext uri="{FF2B5EF4-FFF2-40B4-BE49-F238E27FC236}">
                <a16:creationId xmlns:a16="http://schemas.microsoft.com/office/drawing/2014/main" id="{38344EED-FDE7-4950-A340-D1736C137F9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13</a:t>
            </a:fld>
            <a:endParaRPr lang="es-MX"/>
          </a:p>
        </p:txBody>
      </p:sp>
      <p:pic>
        <p:nvPicPr>
          <p:cNvPr id="6" name="Imagen 5">
            <a:extLst>
              <a:ext uri="{FF2B5EF4-FFF2-40B4-BE49-F238E27FC236}">
                <a16:creationId xmlns:a16="http://schemas.microsoft.com/office/drawing/2014/main" id="{84493F85-94E9-4068-B848-F565232133A8}"/>
              </a:ext>
            </a:extLst>
          </p:cNvPr>
          <p:cNvPicPr>
            <a:picLocks noChangeAspect="1"/>
          </p:cNvPicPr>
          <p:nvPr/>
        </p:nvPicPr>
        <p:blipFill>
          <a:blip r:embed="rId2">
            <a:lum bright="-20000" contrast="40000"/>
          </a:blip>
          <a:stretch>
            <a:fillRect/>
          </a:stretch>
        </p:blipFill>
        <p:spPr>
          <a:xfrm>
            <a:off x="1722823" y="1349925"/>
            <a:ext cx="5646453" cy="2729897"/>
          </a:xfrm>
          <a:prstGeom prst="rect">
            <a:avLst/>
          </a:prstGeom>
        </p:spPr>
      </p:pic>
    </p:spTree>
    <p:extLst>
      <p:ext uri="{BB962C8B-B14F-4D97-AF65-F5344CB8AC3E}">
        <p14:creationId xmlns:p14="http://schemas.microsoft.com/office/powerpoint/2010/main" val="3457851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CBAA42-4438-4564-9329-CBE37EE2D903}"/>
              </a:ext>
            </a:extLst>
          </p:cNvPr>
          <p:cNvSpPr>
            <a:spLocks noGrp="1"/>
          </p:cNvSpPr>
          <p:nvPr>
            <p:ph type="title"/>
          </p:nvPr>
        </p:nvSpPr>
        <p:spPr/>
        <p:txBody>
          <a:bodyPr/>
          <a:lstStyle/>
          <a:p>
            <a:endParaRPr lang="es-MX" dirty="0"/>
          </a:p>
        </p:txBody>
      </p:sp>
      <p:sp>
        <p:nvSpPr>
          <p:cNvPr id="3" name="Marcador de texto 2">
            <a:extLst>
              <a:ext uri="{FF2B5EF4-FFF2-40B4-BE49-F238E27FC236}">
                <a16:creationId xmlns:a16="http://schemas.microsoft.com/office/drawing/2014/main" id="{58D9E240-307F-4D9E-AA8D-4941A1D46427}"/>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5DE3FE7A-0F0F-4A0E-A48A-CAF7AE7813C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14</a:t>
            </a:fld>
            <a:endParaRPr lang="es-MX"/>
          </a:p>
        </p:txBody>
      </p:sp>
      <p:pic>
        <p:nvPicPr>
          <p:cNvPr id="6" name="Imagen 5">
            <a:extLst>
              <a:ext uri="{FF2B5EF4-FFF2-40B4-BE49-F238E27FC236}">
                <a16:creationId xmlns:a16="http://schemas.microsoft.com/office/drawing/2014/main" id="{A7868078-1C54-42EF-B767-AF482F8D0376}"/>
              </a:ext>
            </a:extLst>
          </p:cNvPr>
          <p:cNvPicPr>
            <a:picLocks noChangeAspect="1"/>
          </p:cNvPicPr>
          <p:nvPr/>
        </p:nvPicPr>
        <p:blipFill>
          <a:blip r:embed="rId2">
            <a:lum bright="-20000" contrast="40000"/>
          </a:blip>
          <a:stretch>
            <a:fillRect/>
          </a:stretch>
        </p:blipFill>
        <p:spPr>
          <a:xfrm>
            <a:off x="819444" y="634125"/>
            <a:ext cx="6981406" cy="3105522"/>
          </a:xfrm>
          <a:prstGeom prst="rect">
            <a:avLst/>
          </a:prstGeom>
        </p:spPr>
      </p:pic>
    </p:spTree>
    <p:extLst>
      <p:ext uri="{BB962C8B-B14F-4D97-AF65-F5344CB8AC3E}">
        <p14:creationId xmlns:p14="http://schemas.microsoft.com/office/powerpoint/2010/main" val="3163974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FEFBF3-2261-461C-B723-068AA329BB0C}"/>
              </a:ext>
            </a:extLst>
          </p:cNvPr>
          <p:cNvSpPr>
            <a:spLocks noGrp="1"/>
          </p:cNvSpPr>
          <p:nvPr>
            <p:ph type="title"/>
          </p:nvPr>
        </p:nvSpPr>
        <p:spPr/>
        <p:txBody>
          <a:bodyPr/>
          <a:lstStyle/>
          <a:p>
            <a:r>
              <a:rPr lang="es-MX" dirty="0"/>
              <a:t>El costo de oportunidad</a:t>
            </a:r>
          </a:p>
        </p:txBody>
      </p:sp>
      <p:sp>
        <p:nvSpPr>
          <p:cNvPr id="3" name="Marcador de texto 2">
            <a:extLst>
              <a:ext uri="{FF2B5EF4-FFF2-40B4-BE49-F238E27FC236}">
                <a16:creationId xmlns:a16="http://schemas.microsoft.com/office/drawing/2014/main" id="{B0732212-DC52-485F-91EE-EC850E1D436C}"/>
              </a:ext>
            </a:extLst>
          </p:cNvPr>
          <p:cNvSpPr>
            <a:spLocks noGrp="1"/>
          </p:cNvSpPr>
          <p:nvPr>
            <p:ph type="body" idx="1"/>
          </p:nvPr>
        </p:nvSpPr>
        <p:spPr/>
        <p:txBody>
          <a:bodyPr/>
          <a:lstStyle/>
          <a:p>
            <a:r>
              <a:rPr lang="es-MX" dirty="0"/>
              <a:t>Con base en la información anterior, determine hacia qué bienes se especializarán las naciones</a:t>
            </a:r>
          </a:p>
        </p:txBody>
      </p:sp>
      <p:sp>
        <p:nvSpPr>
          <p:cNvPr id="4" name="Marcador de número de diapositiva 3">
            <a:extLst>
              <a:ext uri="{FF2B5EF4-FFF2-40B4-BE49-F238E27FC236}">
                <a16:creationId xmlns:a16="http://schemas.microsoft.com/office/drawing/2014/main" id="{865F95D4-EA51-41EC-9517-B67082CBC48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15</a:t>
            </a:fld>
            <a:endParaRPr lang="es-MX"/>
          </a:p>
        </p:txBody>
      </p:sp>
    </p:spTree>
    <p:extLst>
      <p:ext uri="{BB962C8B-B14F-4D97-AF65-F5344CB8AC3E}">
        <p14:creationId xmlns:p14="http://schemas.microsoft.com/office/powerpoint/2010/main" val="3563447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9D6B39B8-B702-4B36-B376-528AC5F82C76}"/>
              </a:ext>
            </a:extLst>
          </p:cNvPr>
          <p:cNvSpPr>
            <a:spLocks noGrp="1"/>
          </p:cNvSpPr>
          <p:nvPr>
            <p:ph type="body" idx="1"/>
          </p:nvPr>
        </p:nvSpPr>
        <p:spPr>
          <a:xfrm>
            <a:off x="756874" y="115412"/>
            <a:ext cx="6996600" cy="1922100"/>
          </a:xfrm>
        </p:spPr>
        <p:txBody>
          <a:bodyPr/>
          <a:lstStyle/>
          <a:p>
            <a:r>
              <a:rPr lang="es-MX" dirty="0"/>
              <a:t>Con el comercio posible, Estados Unidos se especializaría en la producción de trigo (mercancía de su ventaja comparativa) y producir en el punto B (180W y 0C) en su frontera de posibilidades de producción. </a:t>
            </a:r>
          </a:p>
          <a:p>
            <a:r>
              <a:rPr lang="es-MX" dirty="0"/>
              <a:t>Asimismo, el Reino Unido se especializaría en la producción de tela y producir en B (0W y 120C). </a:t>
            </a:r>
          </a:p>
          <a:p>
            <a:r>
              <a:rPr lang="es-MX" dirty="0"/>
              <a:t>Si los Estados Unidos entonces intercambian 70W por 70C con Reino Unido, acaba consumiendo en el punto E (110W y 70C), y el Reino Unido acaba consumiendo en E (70W y 50C). Así, Estados Unidos gana 20W y 10C del comercio (compare el punto E con el punto A en la figura 2.2), y Reino Unido gana 30W y 10C (compare el punto A con el punto E).</a:t>
            </a:r>
          </a:p>
        </p:txBody>
      </p:sp>
      <p:sp>
        <p:nvSpPr>
          <p:cNvPr id="4" name="Marcador de número de diapositiva 3">
            <a:extLst>
              <a:ext uri="{FF2B5EF4-FFF2-40B4-BE49-F238E27FC236}">
                <a16:creationId xmlns:a16="http://schemas.microsoft.com/office/drawing/2014/main" id="{4DB71B49-0E13-463A-B3D5-BA8AAAEC4F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16</a:t>
            </a:fld>
            <a:endParaRPr lang="es-MX"/>
          </a:p>
        </p:txBody>
      </p:sp>
    </p:spTree>
    <p:extLst>
      <p:ext uri="{BB962C8B-B14F-4D97-AF65-F5344CB8AC3E}">
        <p14:creationId xmlns:p14="http://schemas.microsoft.com/office/powerpoint/2010/main" val="2467274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AE9B0C-0D82-4203-A41A-1663776583EC}"/>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6A2B75F1-9BCB-4F2D-8629-1C07ABE0537A}"/>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13BFECB0-C2DB-4050-A588-EC05A6E3D63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17</a:t>
            </a:fld>
            <a:endParaRPr lang="es-MX"/>
          </a:p>
        </p:txBody>
      </p:sp>
      <p:pic>
        <p:nvPicPr>
          <p:cNvPr id="6" name="Imagen 5">
            <a:extLst>
              <a:ext uri="{FF2B5EF4-FFF2-40B4-BE49-F238E27FC236}">
                <a16:creationId xmlns:a16="http://schemas.microsoft.com/office/drawing/2014/main" id="{E722D7C0-95BF-4004-8710-0237254063AD}"/>
              </a:ext>
            </a:extLst>
          </p:cNvPr>
          <p:cNvPicPr>
            <a:picLocks noChangeAspect="1"/>
          </p:cNvPicPr>
          <p:nvPr/>
        </p:nvPicPr>
        <p:blipFill>
          <a:blip r:embed="rId2">
            <a:lum bright="-20000" contrast="40000"/>
          </a:blip>
          <a:stretch>
            <a:fillRect/>
          </a:stretch>
        </p:blipFill>
        <p:spPr>
          <a:xfrm>
            <a:off x="789957" y="792785"/>
            <a:ext cx="7564086" cy="3416880"/>
          </a:xfrm>
          <a:prstGeom prst="rect">
            <a:avLst/>
          </a:prstGeom>
        </p:spPr>
      </p:pic>
    </p:spTree>
    <p:extLst>
      <p:ext uri="{BB962C8B-B14F-4D97-AF65-F5344CB8AC3E}">
        <p14:creationId xmlns:p14="http://schemas.microsoft.com/office/powerpoint/2010/main" val="1546166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A846592A-370B-4569-8C4A-849B2EFC2373}"/>
              </a:ext>
            </a:extLst>
          </p:cNvPr>
          <p:cNvSpPr>
            <a:spLocks noGrp="1"/>
          </p:cNvSpPr>
          <p:nvPr>
            <p:ph type="title"/>
          </p:nvPr>
        </p:nvSpPr>
        <p:spPr>
          <a:xfrm>
            <a:off x="1047750" y="272618"/>
            <a:ext cx="6996600" cy="715800"/>
          </a:xfrm>
        </p:spPr>
        <p:txBody>
          <a:bodyPr/>
          <a:lstStyle/>
          <a:p>
            <a:r>
              <a:rPr lang="es-MX" dirty="0"/>
              <a:t>¿Qué es la frontera de producción con costos crecientes?</a:t>
            </a:r>
            <a:br>
              <a:rPr lang="es-MX" dirty="0"/>
            </a:br>
            <a:endParaRPr lang="es-MX" dirty="0"/>
          </a:p>
        </p:txBody>
      </p:sp>
      <p:sp>
        <p:nvSpPr>
          <p:cNvPr id="6" name="Marcador de texto 5">
            <a:extLst>
              <a:ext uri="{FF2B5EF4-FFF2-40B4-BE49-F238E27FC236}">
                <a16:creationId xmlns:a16="http://schemas.microsoft.com/office/drawing/2014/main" id="{69828FCD-E67F-4837-81F8-84E8F806681E}"/>
              </a:ext>
            </a:extLst>
          </p:cNvPr>
          <p:cNvSpPr>
            <a:spLocks noGrp="1"/>
          </p:cNvSpPr>
          <p:nvPr>
            <p:ph type="body" idx="1"/>
          </p:nvPr>
        </p:nvSpPr>
        <p:spPr>
          <a:xfrm>
            <a:off x="1047750" y="1210566"/>
            <a:ext cx="6996600" cy="2340708"/>
          </a:xfrm>
        </p:spPr>
        <p:txBody>
          <a:bodyPr/>
          <a:lstStyle/>
          <a:p>
            <a:pPr marL="101600" indent="0">
              <a:buNone/>
            </a:pPr>
            <a:r>
              <a:rPr lang="es-MX" sz="1800" dirty="0"/>
              <a:t>El aumento de los costos de oportunidad significa que la nación debe renunciar a más y más de uno producto básico para liberar los recursos suficientes para producir cada unidad adicional de otro mercancía. </a:t>
            </a:r>
          </a:p>
          <a:p>
            <a:pPr marL="101600" indent="0">
              <a:buNone/>
            </a:pPr>
            <a:r>
              <a:rPr lang="es-MX" sz="1800" dirty="0"/>
              <a:t>El aumento de los costos de oportunidad da como resultado una frontera de producción que es cóncava desde el origen (en lugar de una línea recta).</a:t>
            </a:r>
          </a:p>
          <a:p>
            <a:pPr marL="444500" indent="-342900">
              <a:buFont typeface="+mj-lt"/>
              <a:buAutoNum type="arabicPeriod"/>
            </a:pPr>
            <a:endParaRPr lang="es-MX" sz="1800" dirty="0"/>
          </a:p>
        </p:txBody>
      </p:sp>
      <p:sp>
        <p:nvSpPr>
          <p:cNvPr id="4" name="Marcador de número de diapositiva 3">
            <a:extLst>
              <a:ext uri="{FF2B5EF4-FFF2-40B4-BE49-F238E27FC236}">
                <a16:creationId xmlns:a16="http://schemas.microsoft.com/office/drawing/2014/main" id="{8CEF1A21-F89F-4976-8730-ACD853503EB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18</a:t>
            </a:fld>
            <a:endParaRPr lang="es-MX"/>
          </a:p>
        </p:txBody>
      </p:sp>
    </p:spTree>
    <p:extLst>
      <p:ext uri="{BB962C8B-B14F-4D97-AF65-F5344CB8AC3E}">
        <p14:creationId xmlns:p14="http://schemas.microsoft.com/office/powerpoint/2010/main" val="3520559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9B9DD5-0DE4-4F92-9E84-3DA869344421}"/>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4F14F336-EE70-45C2-B715-70C3D8C679B2}"/>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788FD29A-3160-44EE-BAFC-C85243EF3EA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19</a:t>
            </a:fld>
            <a:endParaRPr lang="es-MX"/>
          </a:p>
        </p:txBody>
      </p:sp>
      <p:pic>
        <p:nvPicPr>
          <p:cNvPr id="6" name="Imagen 5">
            <a:extLst>
              <a:ext uri="{FF2B5EF4-FFF2-40B4-BE49-F238E27FC236}">
                <a16:creationId xmlns:a16="http://schemas.microsoft.com/office/drawing/2014/main" id="{89869918-4857-4C7B-AAB8-356EA5D3E47D}"/>
              </a:ext>
            </a:extLst>
          </p:cNvPr>
          <p:cNvPicPr>
            <a:picLocks noChangeAspect="1"/>
          </p:cNvPicPr>
          <p:nvPr/>
        </p:nvPicPr>
        <p:blipFill>
          <a:blip r:embed="rId2">
            <a:lum bright="-20000" contrast="40000"/>
          </a:blip>
          <a:stretch>
            <a:fillRect/>
          </a:stretch>
        </p:blipFill>
        <p:spPr>
          <a:xfrm>
            <a:off x="807111" y="0"/>
            <a:ext cx="7928321" cy="4296724"/>
          </a:xfrm>
          <a:prstGeom prst="rect">
            <a:avLst/>
          </a:prstGeom>
        </p:spPr>
      </p:pic>
    </p:spTree>
    <p:extLst>
      <p:ext uri="{BB962C8B-B14F-4D97-AF65-F5344CB8AC3E}">
        <p14:creationId xmlns:p14="http://schemas.microsoft.com/office/powerpoint/2010/main" val="1611062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sp>
        <p:nvSpPr>
          <p:cNvPr id="506" name="Google Shape;506;p19"/>
          <p:cNvSpPr txBox="1">
            <a:spLocks noGrp="1"/>
          </p:cNvSpPr>
          <p:nvPr>
            <p:ph type="ctrTitle" idx="4294967295"/>
          </p:nvPr>
        </p:nvSpPr>
        <p:spPr>
          <a:xfrm>
            <a:off x="685800" y="2345342"/>
            <a:ext cx="77724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9000" dirty="0"/>
              <a:t>¿Qué estudia?</a:t>
            </a:r>
            <a:endParaRPr sz="9000" dirty="0"/>
          </a:p>
        </p:txBody>
      </p:sp>
      <p:grpSp>
        <p:nvGrpSpPr>
          <p:cNvPr id="508" name="Google Shape;508;p19"/>
          <p:cNvGrpSpPr/>
          <p:nvPr/>
        </p:nvGrpSpPr>
        <p:grpSpPr>
          <a:xfrm>
            <a:off x="4146170" y="640688"/>
            <a:ext cx="1166508" cy="1166538"/>
            <a:chOff x="6654650" y="3665275"/>
            <a:chExt cx="409100" cy="409125"/>
          </a:xfrm>
        </p:grpSpPr>
        <p:sp>
          <p:nvSpPr>
            <p:cNvPr id="509" name="Google Shape;509;p19"/>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9"/>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1" name="Google Shape;511;p19"/>
          <p:cNvGrpSpPr/>
          <p:nvPr/>
        </p:nvGrpSpPr>
        <p:grpSpPr>
          <a:xfrm rot="1940693">
            <a:off x="3340903" y="1116018"/>
            <a:ext cx="587626" cy="587659"/>
            <a:chOff x="570875" y="4322250"/>
            <a:chExt cx="443300" cy="443325"/>
          </a:xfrm>
        </p:grpSpPr>
        <p:sp>
          <p:nvSpPr>
            <p:cNvPr id="512" name="Google Shape;512;p19"/>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9"/>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9"/>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9"/>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6" name="Google Shape;516;p19"/>
          <p:cNvSpPr/>
          <p:nvPr/>
        </p:nvSpPr>
        <p:spPr>
          <a:xfrm>
            <a:off x="3829676" y="640708"/>
            <a:ext cx="316510" cy="302214"/>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9"/>
          <p:cNvSpPr/>
          <p:nvPr/>
        </p:nvSpPr>
        <p:spPr>
          <a:xfrm rot="1793658">
            <a:off x="5318500" y="1302383"/>
            <a:ext cx="225078" cy="21493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9"/>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BBF64D-45A5-469B-82BA-E22D6F9E267B}"/>
              </a:ext>
            </a:extLst>
          </p:cNvPr>
          <p:cNvSpPr>
            <a:spLocks noGrp="1"/>
          </p:cNvSpPr>
          <p:nvPr>
            <p:ph type="title"/>
          </p:nvPr>
        </p:nvSpPr>
        <p:spPr/>
        <p:txBody>
          <a:bodyPr/>
          <a:lstStyle/>
          <a:p>
            <a:endParaRPr lang="es-MX"/>
          </a:p>
        </p:txBody>
      </p:sp>
      <p:sp>
        <p:nvSpPr>
          <p:cNvPr id="4" name="Marcador de número de diapositiva 3">
            <a:extLst>
              <a:ext uri="{FF2B5EF4-FFF2-40B4-BE49-F238E27FC236}">
                <a16:creationId xmlns:a16="http://schemas.microsoft.com/office/drawing/2014/main" id="{96D640E7-695F-45ED-8718-759F79A508F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20</a:t>
            </a:fld>
            <a:endParaRPr lang="es-MX"/>
          </a:p>
        </p:txBody>
      </p:sp>
      <p:pic>
        <p:nvPicPr>
          <p:cNvPr id="6" name="Imagen 5">
            <a:extLst>
              <a:ext uri="{FF2B5EF4-FFF2-40B4-BE49-F238E27FC236}">
                <a16:creationId xmlns:a16="http://schemas.microsoft.com/office/drawing/2014/main" id="{AFE8C4ED-7783-43FB-979C-D88FA699F9FD}"/>
              </a:ext>
            </a:extLst>
          </p:cNvPr>
          <p:cNvPicPr>
            <a:picLocks noChangeAspect="1"/>
          </p:cNvPicPr>
          <p:nvPr/>
        </p:nvPicPr>
        <p:blipFill>
          <a:blip r:embed="rId2">
            <a:lum bright="-20000" contrast="40000"/>
          </a:blip>
          <a:stretch>
            <a:fillRect/>
          </a:stretch>
        </p:blipFill>
        <p:spPr>
          <a:xfrm>
            <a:off x="3045429" y="0"/>
            <a:ext cx="3525491" cy="5143500"/>
          </a:xfrm>
          <a:prstGeom prst="rect">
            <a:avLst/>
          </a:prstGeom>
        </p:spPr>
      </p:pic>
      <p:sp>
        <p:nvSpPr>
          <p:cNvPr id="7" name="Título 1">
            <a:extLst>
              <a:ext uri="{FF2B5EF4-FFF2-40B4-BE49-F238E27FC236}">
                <a16:creationId xmlns:a16="http://schemas.microsoft.com/office/drawing/2014/main" id="{7EB465F1-8B62-4A27-96A2-D885CAC81363}"/>
              </a:ext>
            </a:extLst>
          </p:cNvPr>
          <p:cNvSpPr txBox="1">
            <a:spLocks/>
          </p:cNvSpPr>
          <p:nvPr/>
        </p:nvSpPr>
        <p:spPr>
          <a:xfrm>
            <a:off x="726202" y="2657856"/>
            <a:ext cx="2319227" cy="715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2000"/>
              <a:buFont typeface="Oswald"/>
              <a:buNone/>
              <a:defRPr sz="2000" b="1" i="0" u="none" strike="noStrike" cap="none">
                <a:solidFill>
                  <a:schemeClr val="accent1"/>
                </a:solidFill>
                <a:latin typeface="Oswald"/>
                <a:ea typeface="Oswald"/>
                <a:cs typeface="Oswald"/>
                <a:sym typeface="Oswald"/>
              </a:defRPr>
            </a:lvl1pPr>
            <a:lvl2pPr marR="0" lvl="1" algn="ctr" rtl="0">
              <a:lnSpc>
                <a:spcPct val="100000"/>
              </a:lnSpc>
              <a:spcBef>
                <a:spcPts val="0"/>
              </a:spcBef>
              <a:spcAft>
                <a:spcPts val="0"/>
              </a:spcAft>
              <a:buClr>
                <a:schemeClr val="accent1"/>
              </a:buClr>
              <a:buSzPts val="2000"/>
              <a:buFont typeface="Oswald"/>
              <a:buNone/>
              <a:defRPr sz="2000" b="1" i="0" u="none" strike="noStrike" cap="none">
                <a:solidFill>
                  <a:schemeClr val="accent1"/>
                </a:solidFill>
                <a:latin typeface="Oswald"/>
                <a:ea typeface="Oswald"/>
                <a:cs typeface="Oswald"/>
                <a:sym typeface="Oswald"/>
              </a:defRPr>
            </a:lvl2pPr>
            <a:lvl3pPr marR="0" lvl="2" algn="ctr" rtl="0">
              <a:lnSpc>
                <a:spcPct val="100000"/>
              </a:lnSpc>
              <a:spcBef>
                <a:spcPts val="0"/>
              </a:spcBef>
              <a:spcAft>
                <a:spcPts val="0"/>
              </a:spcAft>
              <a:buClr>
                <a:schemeClr val="accent1"/>
              </a:buClr>
              <a:buSzPts val="2000"/>
              <a:buFont typeface="Oswald"/>
              <a:buNone/>
              <a:defRPr sz="2000" b="1" i="0" u="none" strike="noStrike" cap="none">
                <a:solidFill>
                  <a:schemeClr val="accent1"/>
                </a:solidFill>
                <a:latin typeface="Oswald"/>
                <a:ea typeface="Oswald"/>
                <a:cs typeface="Oswald"/>
                <a:sym typeface="Oswald"/>
              </a:defRPr>
            </a:lvl3pPr>
            <a:lvl4pPr marR="0" lvl="3" algn="ctr" rtl="0">
              <a:lnSpc>
                <a:spcPct val="100000"/>
              </a:lnSpc>
              <a:spcBef>
                <a:spcPts val="0"/>
              </a:spcBef>
              <a:spcAft>
                <a:spcPts val="0"/>
              </a:spcAft>
              <a:buClr>
                <a:schemeClr val="accent1"/>
              </a:buClr>
              <a:buSzPts val="2000"/>
              <a:buFont typeface="Oswald"/>
              <a:buNone/>
              <a:defRPr sz="2000" b="1" i="0" u="none" strike="noStrike" cap="none">
                <a:solidFill>
                  <a:schemeClr val="accent1"/>
                </a:solidFill>
                <a:latin typeface="Oswald"/>
                <a:ea typeface="Oswald"/>
                <a:cs typeface="Oswald"/>
                <a:sym typeface="Oswald"/>
              </a:defRPr>
            </a:lvl4pPr>
            <a:lvl5pPr marR="0" lvl="4" algn="ctr" rtl="0">
              <a:lnSpc>
                <a:spcPct val="100000"/>
              </a:lnSpc>
              <a:spcBef>
                <a:spcPts val="0"/>
              </a:spcBef>
              <a:spcAft>
                <a:spcPts val="0"/>
              </a:spcAft>
              <a:buClr>
                <a:schemeClr val="accent1"/>
              </a:buClr>
              <a:buSzPts val="2000"/>
              <a:buFont typeface="Oswald"/>
              <a:buNone/>
              <a:defRPr sz="2000" b="1" i="0" u="none" strike="noStrike" cap="none">
                <a:solidFill>
                  <a:schemeClr val="accent1"/>
                </a:solidFill>
                <a:latin typeface="Oswald"/>
                <a:ea typeface="Oswald"/>
                <a:cs typeface="Oswald"/>
                <a:sym typeface="Oswald"/>
              </a:defRPr>
            </a:lvl5pPr>
            <a:lvl6pPr marR="0" lvl="5" algn="ctr" rtl="0">
              <a:lnSpc>
                <a:spcPct val="100000"/>
              </a:lnSpc>
              <a:spcBef>
                <a:spcPts val="0"/>
              </a:spcBef>
              <a:spcAft>
                <a:spcPts val="0"/>
              </a:spcAft>
              <a:buClr>
                <a:schemeClr val="accent1"/>
              </a:buClr>
              <a:buSzPts val="2000"/>
              <a:buFont typeface="Oswald"/>
              <a:buNone/>
              <a:defRPr sz="2000" b="1" i="0" u="none" strike="noStrike" cap="none">
                <a:solidFill>
                  <a:schemeClr val="accent1"/>
                </a:solidFill>
                <a:latin typeface="Oswald"/>
                <a:ea typeface="Oswald"/>
                <a:cs typeface="Oswald"/>
                <a:sym typeface="Oswald"/>
              </a:defRPr>
            </a:lvl6pPr>
            <a:lvl7pPr marR="0" lvl="6" algn="ctr" rtl="0">
              <a:lnSpc>
                <a:spcPct val="100000"/>
              </a:lnSpc>
              <a:spcBef>
                <a:spcPts val="0"/>
              </a:spcBef>
              <a:spcAft>
                <a:spcPts val="0"/>
              </a:spcAft>
              <a:buClr>
                <a:schemeClr val="accent1"/>
              </a:buClr>
              <a:buSzPts val="2000"/>
              <a:buFont typeface="Oswald"/>
              <a:buNone/>
              <a:defRPr sz="2000" b="1" i="0" u="none" strike="noStrike" cap="none">
                <a:solidFill>
                  <a:schemeClr val="accent1"/>
                </a:solidFill>
                <a:latin typeface="Oswald"/>
                <a:ea typeface="Oswald"/>
                <a:cs typeface="Oswald"/>
                <a:sym typeface="Oswald"/>
              </a:defRPr>
            </a:lvl7pPr>
            <a:lvl8pPr marR="0" lvl="7" algn="ctr" rtl="0">
              <a:lnSpc>
                <a:spcPct val="100000"/>
              </a:lnSpc>
              <a:spcBef>
                <a:spcPts val="0"/>
              </a:spcBef>
              <a:spcAft>
                <a:spcPts val="0"/>
              </a:spcAft>
              <a:buClr>
                <a:schemeClr val="accent1"/>
              </a:buClr>
              <a:buSzPts val="2000"/>
              <a:buFont typeface="Oswald"/>
              <a:buNone/>
              <a:defRPr sz="2000" b="1" i="0" u="none" strike="noStrike" cap="none">
                <a:solidFill>
                  <a:schemeClr val="accent1"/>
                </a:solidFill>
                <a:latin typeface="Oswald"/>
                <a:ea typeface="Oswald"/>
                <a:cs typeface="Oswald"/>
                <a:sym typeface="Oswald"/>
              </a:defRPr>
            </a:lvl8pPr>
            <a:lvl9pPr marR="0" lvl="8" algn="ctr" rtl="0">
              <a:lnSpc>
                <a:spcPct val="100000"/>
              </a:lnSpc>
              <a:spcBef>
                <a:spcPts val="0"/>
              </a:spcBef>
              <a:spcAft>
                <a:spcPts val="0"/>
              </a:spcAft>
              <a:buClr>
                <a:schemeClr val="accent1"/>
              </a:buClr>
              <a:buSzPts val="2000"/>
              <a:buFont typeface="Oswald"/>
              <a:buNone/>
              <a:defRPr sz="2000" b="1" i="0" u="none" strike="noStrike" cap="none">
                <a:solidFill>
                  <a:schemeClr val="accent1"/>
                </a:solidFill>
                <a:latin typeface="Oswald"/>
                <a:ea typeface="Oswald"/>
                <a:cs typeface="Oswald"/>
                <a:sym typeface="Oswald"/>
              </a:defRPr>
            </a:lvl9pPr>
          </a:lstStyle>
          <a:p>
            <a:r>
              <a:rPr lang="es-MX"/>
              <a:t>¿Qué son los términos de intercabio?</a:t>
            </a:r>
            <a:endParaRPr lang="es-MX" dirty="0"/>
          </a:p>
        </p:txBody>
      </p:sp>
    </p:spTree>
    <p:extLst>
      <p:ext uri="{BB962C8B-B14F-4D97-AF65-F5344CB8AC3E}">
        <p14:creationId xmlns:p14="http://schemas.microsoft.com/office/powerpoint/2010/main" val="603095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3A4BCE68-4EA9-4C88-9457-951E6E725771}"/>
              </a:ext>
            </a:extLst>
          </p:cNvPr>
          <p:cNvSpPr>
            <a:spLocks noGrp="1"/>
          </p:cNvSpPr>
          <p:nvPr>
            <p:ph type="body" idx="1"/>
          </p:nvPr>
        </p:nvSpPr>
        <p:spPr>
          <a:xfrm>
            <a:off x="1075850" y="1540175"/>
            <a:ext cx="2900727" cy="1922100"/>
          </a:xfrm>
        </p:spPr>
        <p:txBody>
          <a:bodyPr/>
          <a:lstStyle/>
          <a:p>
            <a:r>
              <a:rPr lang="es-MX" dirty="0"/>
              <a:t>Interprete los valores de los términos de intercambio</a:t>
            </a:r>
          </a:p>
        </p:txBody>
      </p:sp>
      <p:sp>
        <p:nvSpPr>
          <p:cNvPr id="4" name="Marcador de número de diapositiva 3">
            <a:extLst>
              <a:ext uri="{FF2B5EF4-FFF2-40B4-BE49-F238E27FC236}">
                <a16:creationId xmlns:a16="http://schemas.microsoft.com/office/drawing/2014/main" id="{CCA6DA64-3BF1-45BF-91F8-BCE7384E22E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21</a:t>
            </a:fld>
            <a:endParaRPr lang="es-MX"/>
          </a:p>
        </p:txBody>
      </p:sp>
      <p:sp>
        <p:nvSpPr>
          <p:cNvPr id="6" name="Título 5">
            <a:extLst>
              <a:ext uri="{FF2B5EF4-FFF2-40B4-BE49-F238E27FC236}">
                <a16:creationId xmlns:a16="http://schemas.microsoft.com/office/drawing/2014/main" id="{407A946F-FED9-469B-AAEC-AEA32016267D}"/>
              </a:ext>
            </a:extLst>
          </p:cNvPr>
          <p:cNvSpPr>
            <a:spLocks noGrp="1"/>
          </p:cNvSpPr>
          <p:nvPr>
            <p:ph type="title"/>
          </p:nvPr>
        </p:nvSpPr>
        <p:spPr/>
        <p:txBody>
          <a:bodyPr/>
          <a:lstStyle/>
          <a:p>
            <a:endParaRPr lang="es-MX"/>
          </a:p>
        </p:txBody>
      </p:sp>
      <p:pic>
        <p:nvPicPr>
          <p:cNvPr id="7" name="Imagen 6">
            <a:extLst>
              <a:ext uri="{FF2B5EF4-FFF2-40B4-BE49-F238E27FC236}">
                <a16:creationId xmlns:a16="http://schemas.microsoft.com/office/drawing/2014/main" id="{D3023BD9-D854-421E-BCED-4D4EBB27B036}"/>
              </a:ext>
            </a:extLst>
          </p:cNvPr>
          <p:cNvPicPr>
            <a:picLocks noChangeAspect="1"/>
          </p:cNvPicPr>
          <p:nvPr/>
        </p:nvPicPr>
        <p:blipFill>
          <a:blip r:embed="rId2"/>
          <a:stretch>
            <a:fillRect/>
          </a:stretch>
        </p:blipFill>
        <p:spPr>
          <a:xfrm>
            <a:off x="4379772" y="579124"/>
            <a:ext cx="3956996" cy="3843289"/>
          </a:xfrm>
          <a:prstGeom prst="rect">
            <a:avLst/>
          </a:prstGeom>
        </p:spPr>
      </p:pic>
    </p:spTree>
    <p:extLst>
      <p:ext uri="{BB962C8B-B14F-4D97-AF65-F5344CB8AC3E}">
        <p14:creationId xmlns:p14="http://schemas.microsoft.com/office/powerpoint/2010/main" val="3772969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2"/>
        <p:cNvGrpSpPr/>
        <p:nvPr/>
      </p:nvGrpSpPr>
      <p:grpSpPr>
        <a:xfrm>
          <a:off x="0" y="0"/>
          <a:ext cx="0" cy="0"/>
          <a:chOff x="0" y="0"/>
          <a:chExt cx="0" cy="0"/>
        </a:xfrm>
      </p:grpSpPr>
      <p:sp>
        <p:nvSpPr>
          <p:cNvPr id="523" name="Google Shape;523;p20"/>
          <p:cNvSpPr txBox="1">
            <a:spLocks noGrp="1"/>
          </p:cNvSpPr>
          <p:nvPr>
            <p:ph type="body" idx="1"/>
          </p:nvPr>
        </p:nvSpPr>
        <p:spPr>
          <a:xfrm>
            <a:off x="1131500" y="1552950"/>
            <a:ext cx="3339900" cy="2665800"/>
          </a:xfrm>
          <a:prstGeom prst="rect">
            <a:avLst/>
          </a:prstGeom>
        </p:spPr>
        <p:txBody>
          <a:bodyPr spcFirstLastPara="1" wrap="square" lIns="91425" tIns="91425" rIns="91425" bIns="91425" anchor="t" anchorCtr="0">
            <a:noAutofit/>
          </a:bodyPr>
          <a:lstStyle/>
          <a:p>
            <a:pPr marL="285750" indent="-285750"/>
            <a:r>
              <a:rPr lang="es-MX" sz="1800" b="0" i="0" u="none" strike="noStrike" baseline="0" dirty="0">
                <a:solidFill>
                  <a:srgbClr val="000000"/>
                </a:solidFill>
                <a:latin typeface="Arial" panose="020B0604020202020204" pitchFamily="34" charset="0"/>
              </a:rPr>
              <a:t>El comercio internacional y sus ganancias</a:t>
            </a:r>
          </a:p>
          <a:p>
            <a:pPr marL="285750" indent="-285750"/>
            <a:r>
              <a:rPr lang="es-MX" sz="1800" b="0" i="0" u="none" strike="noStrike" baseline="0" dirty="0">
                <a:solidFill>
                  <a:srgbClr val="000000"/>
                </a:solidFill>
                <a:latin typeface="Arial" panose="020B0604020202020204" pitchFamily="34" charset="0"/>
              </a:rPr>
              <a:t>los patrones del comercio</a:t>
            </a:r>
          </a:p>
          <a:p>
            <a:pPr marL="285750" indent="-285750"/>
            <a:r>
              <a:rPr lang="es-MX" sz="1800" b="0" i="0" u="none" strike="noStrike" baseline="0" dirty="0">
                <a:solidFill>
                  <a:srgbClr val="000000"/>
                </a:solidFill>
                <a:latin typeface="Arial" panose="020B0604020202020204" pitchFamily="34" charset="0"/>
              </a:rPr>
              <a:t>el proteccionismo </a:t>
            </a:r>
          </a:p>
          <a:p>
            <a:pPr marL="285750" indent="-285750"/>
            <a:r>
              <a:rPr lang="es-MX" sz="1800" b="0" i="0" u="none" strike="noStrike" baseline="0" dirty="0">
                <a:solidFill>
                  <a:srgbClr val="000000"/>
                </a:solidFill>
                <a:latin typeface="Arial" panose="020B0604020202020204" pitchFamily="34" charset="0"/>
              </a:rPr>
              <a:t>la balanza de pagos, </a:t>
            </a:r>
            <a:endParaRPr dirty="0"/>
          </a:p>
        </p:txBody>
      </p:sp>
      <p:sp>
        <p:nvSpPr>
          <p:cNvPr id="524" name="Google Shape;524;p20"/>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Temas de estudio de la economía internacional</a:t>
            </a:r>
            <a:endParaRPr dirty="0"/>
          </a:p>
        </p:txBody>
      </p:sp>
      <p:sp>
        <p:nvSpPr>
          <p:cNvPr id="525" name="Google Shape;525;p20"/>
          <p:cNvSpPr txBox="1">
            <a:spLocks noGrp="1"/>
          </p:cNvSpPr>
          <p:nvPr>
            <p:ph type="body" idx="2"/>
          </p:nvPr>
        </p:nvSpPr>
        <p:spPr>
          <a:xfrm>
            <a:off x="4672563" y="1552950"/>
            <a:ext cx="3339900" cy="2665800"/>
          </a:xfrm>
          <a:prstGeom prst="rect">
            <a:avLst/>
          </a:prstGeom>
        </p:spPr>
        <p:txBody>
          <a:bodyPr spcFirstLastPara="1" wrap="square" lIns="91425" tIns="91425" rIns="91425" bIns="91425" anchor="t" anchorCtr="0">
            <a:noAutofit/>
          </a:bodyPr>
          <a:lstStyle/>
          <a:p>
            <a:pPr marL="285750" indent="-285750"/>
            <a:r>
              <a:rPr lang="es-MX" sz="1800" b="0" i="0" u="none" strike="noStrike" baseline="0" dirty="0">
                <a:solidFill>
                  <a:srgbClr val="000000"/>
                </a:solidFill>
                <a:latin typeface="Arial" panose="020B0604020202020204" pitchFamily="34" charset="0"/>
              </a:rPr>
              <a:t>la determinación del tipo de cambio</a:t>
            </a:r>
          </a:p>
          <a:p>
            <a:pPr marL="285750" indent="-285750"/>
            <a:r>
              <a:rPr lang="es-MX" sz="1800" b="0" i="0" u="none" strike="noStrike" baseline="0" dirty="0">
                <a:solidFill>
                  <a:srgbClr val="000000"/>
                </a:solidFill>
                <a:latin typeface="Arial" panose="020B0604020202020204" pitchFamily="34" charset="0"/>
              </a:rPr>
              <a:t>la coordinación internacional de las políticas</a:t>
            </a:r>
          </a:p>
          <a:p>
            <a:pPr marL="285750" indent="-285750"/>
            <a:r>
              <a:rPr lang="es-MX" sz="1800" b="0" i="0" u="none" strike="noStrike" baseline="0" dirty="0">
                <a:solidFill>
                  <a:srgbClr val="000000"/>
                </a:solidFill>
                <a:latin typeface="Arial" panose="020B0604020202020204" pitchFamily="34" charset="0"/>
              </a:rPr>
              <a:t>y el mercado internacional de capitales.</a:t>
            </a:r>
            <a:endParaRPr dirty="0"/>
          </a:p>
        </p:txBody>
      </p:sp>
      <p:sp>
        <p:nvSpPr>
          <p:cNvPr id="526" name="Google Shape;526;p20"/>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A2E7ED69-5B72-4D34-B79E-9451232FFE19}"/>
              </a:ext>
            </a:extLst>
          </p:cNvPr>
          <p:cNvSpPr>
            <a:spLocks noGrp="1"/>
          </p:cNvSpPr>
          <p:nvPr>
            <p:ph type="title"/>
          </p:nvPr>
        </p:nvSpPr>
        <p:spPr/>
        <p:txBody>
          <a:bodyPr/>
          <a:lstStyle/>
          <a:p>
            <a:pPr algn="l"/>
            <a:r>
              <a:rPr lang="es-MX" sz="2400" i="1" u="none" strike="noStrike" baseline="0" dirty="0">
                <a:solidFill>
                  <a:srgbClr val="000000"/>
                </a:solidFill>
                <a:latin typeface="Arial" panose="020B0604020202020204" pitchFamily="34" charset="0"/>
              </a:rPr>
              <a:t>La teoría pura del comercio internacional (aspecto microeconómico):</a:t>
            </a:r>
            <a:endParaRPr lang="es-MX" sz="2400" dirty="0"/>
          </a:p>
        </p:txBody>
      </p:sp>
      <p:sp>
        <p:nvSpPr>
          <p:cNvPr id="7" name="Marcador de texto 6">
            <a:extLst>
              <a:ext uri="{FF2B5EF4-FFF2-40B4-BE49-F238E27FC236}">
                <a16:creationId xmlns:a16="http://schemas.microsoft.com/office/drawing/2014/main" id="{8D8EBFB5-964E-4702-A90A-DA15A5B32983}"/>
              </a:ext>
            </a:extLst>
          </p:cNvPr>
          <p:cNvSpPr>
            <a:spLocks noGrp="1"/>
          </p:cNvSpPr>
          <p:nvPr>
            <p:ph type="body" idx="1"/>
          </p:nvPr>
        </p:nvSpPr>
        <p:spPr/>
        <p:txBody>
          <a:bodyPr/>
          <a:lstStyle/>
          <a:p>
            <a:r>
              <a:rPr lang="es-MX" sz="1800" b="0" i="0" u="none" strike="noStrike" baseline="0" dirty="0">
                <a:solidFill>
                  <a:srgbClr val="000000"/>
                </a:solidFill>
                <a:latin typeface="Arial" panose="020B0604020202020204" pitchFamily="34" charset="0"/>
              </a:rPr>
              <a:t>Estudia las bases y los beneficios del comercio internacional. El comercio internacional por lo general tiene fuertes efectos sobre la distribución de la renta en los países, lo que genera perdedores y ganadores.</a:t>
            </a:r>
            <a:endParaRPr lang="es-MX" dirty="0"/>
          </a:p>
        </p:txBody>
      </p:sp>
      <p:sp>
        <p:nvSpPr>
          <p:cNvPr id="5" name="Marcador de número de diapositiva 4">
            <a:extLst>
              <a:ext uri="{FF2B5EF4-FFF2-40B4-BE49-F238E27FC236}">
                <a16:creationId xmlns:a16="http://schemas.microsoft.com/office/drawing/2014/main" id="{C760EAEF-B4FF-44E6-901B-42323EC5DD2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4</a:t>
            </a:fld>
            <a:endParaRPr lang="es-MX"/>
          </a:p>
        </p:txBody>
      </p:sp>
    </p:spTree>
    <p:extLst>
      <p:ext uri="{BB962C8B-B14F-4D97-AF65-F5344CB8AC3E}">
        <p14:creationId xmlns:p14="http://schemas.microsoft.com/office/powerpoint/2010/main" val="3167832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A6604A-A767-4D09-9744-2B26AD57701C}"/>
              </a:ext>
            </a:extLst>
          </p:cNvPr>
          <p:cNvSpPr>
            <a:spLocks noGrp="1"/>
          </p:cNvSpPr>
          <p:nvPr>
            <p:ph type="title"/>
          </p:nvPr>
        </p:nvSpPr>
        <p:spPr/>
        <p:txBody>
          <a:bodyPr/>
          <a:lstStyle/>
          <a:p>
            <a:r>
              <a:rPr lang="es-MX" sz="2400" i="1" u="none" strike="noStrike" baseline="0" dirty="0">
                <a:solidFill>
                  <a:srgbClr val="000000"/>
                </a:solidFill>
                <a:latin typeface="Arial" panose="020B0604020202020204" pitchFamily="34" charset="0"/>
              </a:rPr>
              <a:t>La política de comercio internacional (aspecto microeconómico):</a:t>
            </a:r>
            <a:endParaRPr lang="es-MX" sz="2800" dirty="0"/>
          </a:p>
        </p:txBody>
      </p:sp>
      <p:sp>
        <p:nvSpPr>
          <p:cNvPr id="3" name="Marcador de texto 2">
            <a:extLst>
              <a:ext uri="{FF2B5EF4-FFF2-40B4-BE49-F238E27FC236}">
                <a16:creationId xmlns:a16="http://schemas.microsoft.com/office/drawing/2014/main" id="{0BAFD754-6841-46D8-B8B1-8EA77E355F8F}"/>
              </a:ext>
            </a:extLst>
          </p:cNvPr>
          <p:cNvSpPr>
            <a:spLocks noGrp="1"/>
          </p:cNvSpPr>
          <p:nvPr>
            <p:ph type="body" idx="1"/>
          </p:nvPr>
        </p:nvSpPr>
        <p:spPr/>
        <p:txBody>
          <a:bodyPr/>
          <a:lstStyle/>
          <a:p>
            <a:r>
              <a:rPr lang="es-MX" sz="1800" b="0" i="0" u="none" strike="noStrike" baseline="0" dirty="0">
                <a:solidFill>
                  <a:srgbClr val="000000"/>
                </a:solidFill>
                <a:latin typeface="Arial" panose="020B0604020202020204" pitchFamily="34" charset="0"/>
              </a:rPr>
              <a:t>Estudia las causas de los obstáculos para el libre comercio y los resultados de estas aplicaciones</a:t>
            </a:r>
            <a:endParaRPr lang="es-MX" dirty="0"/>
          </a:p>
        </p:txBody>
      </p:sp>
      <p:sp>
        <p:nvSpPr>
          <p:cNvPr id="4" name="Marcador de número de diapositiva 3">
            <a:extLst>
              <a:ext uri="{FF2B5EF4-FFF2-40B4-BE49-F238E27FC236}">
                <a16:creationId xmlns:a16="http://schemas.microsoft.com/office/drawing/2014/main" id="{262FFA8E-A0B6-4D4D-A10F-DE70DCFD1E0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5</a:t>
            </a:fld>
            <a:endParaRPr lang="es-MX"/>
          </a:p>
        </p:txBody>
      </p:sp>
    </p:spTree>
    <p:extLst>
      <p:ext uri="{BB962C8B-B14F-4D97-AF65-F5344CB8AC3E}">
        <p14:creationId xmlns:p14="http://schemas.microsoft.com/office/powerpoint/2010/main" val="2451079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217658-7A97-47CB-94AA-7C573BB43C08}"/>
              </a:ext>
            </a:extLst>
          </p:cNvPr>
          <p:cNvSpPr>
            <a:spLocks noGrp="1"/>
          </p:cNvSpPr>
          <p:nvPr>
            <p:ph type="title"/>
          </p:nvPr>
        </p:nvSpPr>
        <p:spPr>
          <a:xfrm>
            <a:off x="1281666" y="293883"/>
            <a:ext cx="6996600" cy="715800"/>
          </a:xfrm>
        </p:spPr>
        <p:txBody>
          <a:bodyPr/>
          <a:lstStyle/>
          <a:p>
            <a:r>
              <a:rPr lang="es-MX" sz="2400" i="1" u="none" strike="noStrike" baseline="0" dirty="0">
                <a:solidFill>
                  <a:srgbClr val="000000"/>
                </a:solidFill>
                <a:latin typeface="Arial" panose="020B0604020202020204" pitchFamily="34" charset="0"/>
              </a:rPr>
              <a:t>La balanza de pagos (aspecto macroeconómico):</a:t>
            </a:r>
            <a:endParaRPr lang="es-MX" sz="2800" dirty="0"/>
          </a:p>
        </p:txBody>
      </p:sp>
      <p:sp>
        <p:nvSpPr>
          <p:cNvPr id="3" name="Marcador de texto 2">
            <a:extLst>
              <a:ext uri="{FF2B5EF4-FFF2-40B4-BE49-F238E27FC236}">
                <a16:creationId xmlns:a16="http://schemas.microsoft.com/office/drawing/2014/main" id="{FA8690E5-1FD4-4739-98FF-743DF6D906C8}"/>
              </a:ext>
            </a:extLst>
          </p:cNvPr>
          <p:cNvSpPr>
            <a:spLocks noGrp="1"/>
          </p:cNvSpPr>
          <p:nvPr>
            <p:ph type="body" idx="1"/>
          </p:nvPr>
        </p:nvSpPr>
        <p:spPr>
          <a:xfrm>
            <a:off x="1073700" y="1211702"/>
            <a:ext cx="6996600" cy="1922100"/>
          </a:xfrm>
        </p:spPr>
        <p:txBody>
          <a:bodyPr/>
          <a:lstStyle/>
          <a:p>
            <a:r>
              <a:rPr lang="es-MX" sz="1800" b="0" i="0" u="none" strike="noStrike" baseline="0" dirty="0">
                <a:solidFill>
                  <a:srgbClr val="000000"/>
                </a:solidFill>
                <a:latin typeface="Arial" panose="020B0604020202020204" pitchFamily="34" charset="0"/>
              </a:rPr>
              <a:t>Es el registro de todas las transacciones de una nación con el mundo. </a:t>
            </a:r>
          </a:p>
          <a:p>
            <a:r>
              <a:rPr lang="es-MX" sz="1800" b="0" i="0" u="none" strike="noStrike" baseline="0" dirty="0">
                <a:solidFill>
                  <a:srgbClr val="000000"/>
                </a:solidFill>
                <a:latin typeface="Arial" panose="020B0604020202020204" pitchFamily="34" charset="0"/>
              </a:rPr>
              <a:t>Examina los pagos totales de un país en relación con el resto del mundo y los ingresos totales provenientes del resto del mundo. Esto involucra el intercambio de una moneda por otras. </a:t>
            </a:r>
          </a:p>
          <a:p>
            <a:r>
              <a:rPr lang="es-MX" sz="1800" b="0" i="0" u="none" strike="noStrike" baseline="0" dirty="0">
                <a:solidFill>
                  <a:srgbClr val="000000"/>
                </a:solidFill>
                <a:latin typeface="Arial" panose="020B0604020202020204" pitchFamily="34" charset="0"/>
              </a:rPr>
              <a:t>Por otro lado, el ajuste en la balanza de pagos, trata del mecanismo de ajuste en relación con los desequilibrios de balanza de pagos, bajo los diferentes sistemas monetarios internacionales.</a:t>
            </a:r>
            <a:endParaRPr lang="es-MX" dirty="0"/>
          </a:p>
        </p:txBody>
      </p:sp>
      <p:sp>
        <p:nvSpPr>
          <p:cNvPr id="4" name="Marcador de número de diapositiva 3">
            <a:extLst>
              <a:ext uri="{FF2B5EF4-FFF2-40B4-BE49-F238E27FC236}">
                <a16:creationId xmlns:a16="http://schemas.microsoft.com/office/drawing/2014/main" id="{4F765ECF-C563-4A09-AA3F-FA1DFBC910D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6</a:t>
            </a:fld>
            <a:endParaRPr lang="es-MX"/>
          </a:p>
        </p:txBody>
      </p:sp>
    </p:spTree>
    <p:extLst>
      <p:ext uri="{BB962C8B-B14F-4D97-AF65-F5344CB8AC3E}">
        <p14:creationId xmlns:p14="http://schemas.microsoft.com/office/powerpoint/2010/main" val="1860696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4CC79B-DBA9-496B-95EF-C74971F4D85C}"/>
              </a:ext>
            </a:extLst>
          </p:cNvPr>
          <p:cNvSpPr>
            <a:spLocks noGrp="1"/>
          </p:cNvSpPr>
          <p:nvPr>
            <p:ph type="title"/>
          </p:nvPr>
        </p:nvSpPr>
        <p:spPr/>
        <p:txBody>
          <a:bodyPr/>
          <a:lstStyle/>
          <a:p>
            <a:pPr algn="l"/>
            <a:r>
              <a:rPr lang="es-MX" sz="2400" i="1" u="none" strike="noStrike" baseline="0" dirty="0">
                <a:solidFill>
                  <a:srgbClr val="000000"/>
                </a:solidFill>
                <a:latin typeface="Arial" panose="020B0604020202020204" pitchFamily="34" charset="0"/>
              </a:rPr>
              <a:t>El proteccionismo</a:t>
            </a:r>
            <a:endParaRPr lang="es-MX" sz="2800" dirty="0"/>
          </a:p>
        </p:txBody>
      </p:sp>
      <p:sp>
        <p:nvSpPr>
          <p:cNvPr id="3" name="Marcador de texto 2">
            <a:extLst>
              <a:ext uri="{FF2B5EF4-FFF2-40B4-BE49-F238E27FC236}">
                <a16:creationId xmlns:a16="http://schemas.microsoft.com/office/drawing/2014/main" id="{9A91ACF8-58DE-41A4-B1AA-F57B724B407E}"/>
              </a:ext>
            </a:extLst>
          </p:cNvPr>
          <p:cNvSpPr>
            <a:spLocks noGrp="1"/>
          </p:cNvSpPr>
          <p:nvPr>
            <p:ph type="body" idx="1"/>
          </p:nvPr>
        </p:nvSpPr>
        <p:spPr/>
        <p:txBody>
          <a:bodyPr/>
          <a:lstStyle/>
          <a:p>
            <a:pPr algn="just"/>
            <a:r>
              <a:rPr lang="es-MX" sz="1800" b="0" i="0" u="none" strike="noStrike" baseline="0" dirty="0">
                <a:solidFill>
                  <a:srgbClr val="000000"/>
                </a:solidFill>
                <a:latin typeface="Arial" panose="020B0604020202020204" pitchFamily="34" charset="0"/>
              </a:rPr>
              <a:t>Los estados se preocupan por los efectos de la competencia internacional, lo que conlleva a las economías a establecer límites o barreras a las importaciones, pero la idea del comercio internacional es que genere ganancias, lo que genera contradicciones entre el librecambio y el proteccionismo, y esto es un tema fundamental de estudio de la política internacional</a:t>
            </a:r>
            <a:endParaRPr lang="es-MX" dirty="0"/>
          </a:p>
        </p:txBody>
      </p:sp>
      <p:sp>
        <p:nvSpPr>
          <p:cNvPr id="4" name="Marcador de número de diapositiva 3">
            <a:extLst>
              <a:ext uri="{FF2B5EF4-FFF2-40B4-BE49-F238E27FC236}">
                <a16:creationId xmlns:a16="http://schemas.microsoft.com/office/drawing/2014/main" id="{5BF8B837-485F-4197-A03C-5F44A6CEED2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7</a:t>
            </a:fld>
            <a:endParaRPr lang="es-MX"/>
          </a:p>
        </p:txBody>
      </p:sp>
    </p:spTree>
    <p:extLst>
      <p:ext uri="{BB962C8B-B14F-4D97-AF65-F5344CB8AC3E}">
        <p14:creationId xmlns:p14="http://schemas.microsoft.com/office/powerpoint/2010/main" val="714300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94960E-CFFB-4243-B13C-04C642A10E44}"/>
              </a:ext>
            </a:extLst>
          </p:cNvPr>
          <p:cNvSpPr>
            <a:spLocks noGrp="1"/>
          </p:cNvSpPr>
          <p:nvPr>
            <p:ph type="title"/>
          </p:nvPr>
        </p:nvSpPr>
        <p:spPr/>
        <p:txBody>
          <a:bodyPr/>
          <a:lstStyle/>
          <a:p>
            <a:r>
              <a:rPr lang="es-MX" dirty="0"/>
              <a:t>El propósito de las teorías y políticas de la economía internacional</a:t>
            </a:r>
          </a:p>
        </p:txBody>
      </p:sp>
      <p:sp>
        <p:nvSpPr>
          <p:cNvPr id="3" name="Marcador de texto 2">
            <a:extLst>
              <a:ext uri="{FF2B5EF4-FFF2-40B4-BE49-F238E27FC236}">
                <a16:creationId xmlns:a16="http://schemas.microsoft.com/office/drawing/2014/main" id="{4A52EE34-8055-403A-B032-22778A5B7235}"/>
              </a:ext>
            </a:extLst>
          </p:cNvPr>
          <p:cNvSpPr>
            <a:spLocks noGrp="1"/>
          </p:cNvSpPr>
          <p:nvPr>
            <p:ph type="body" idx="1"/>
          </p:nvPr>
        </p:nvSpPr>
        <p:spPr/>
        <p:txBody>
          <a:bodyPr/>
          <a:lstStyle/>
          <a:p>
            <a:r>
              <a:rPr lang="es-MX" dirty="0"/>
              <a:t>El propósito general es predecir y explicar. </a:t>
            </a:r>
          </a:p>
          <a:p>
            <a:r>
              <a:rPr lang="es-MX" dirty="0"/>
              <a:t>En la economía internacional generalmente se analizan dos naciones, dos bienes y dos factores. </a:t>
            </a:r>
          </a:p>
          <a:p>
            <a:r>
              <a:rPr lang="es-MX" dirty="0"/>
              <a:t>La teoría, aunque con modelos simples, llega a conclusiones sobre las consecuencias del comercio entre naciones. </a:t>
            </a:r>
          </a:p>
        </p:txBody>
      </p:sp>
      <p:sp>
        <p:nvSpPr>
          <p:cNvPr id="4" name="Marcador de número de diapositiva 3">
            <a:extLst>
              <a:ext uri="{FF2B5EF4-FFF2-40B4-BE49-F238E27FC236}">
                <a16:creationId xmlns:a16="http://schemas.microsoft.com/office/drawing/2014/main" id="{E6E33E73-9816-44F3-AF9F-44BC641027D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8</a:t>
            </a:fld>
            <a:endParaRPr lang="es-MX"/>
          </a:p>
        </p:txBody>
      </p:sp>
    </p:spTree>
    <p:extLst>
      <p:ext uri="{BB962C8B-B14F-4D97-AF65-F5344CB8AC3E}">
        <p14:creationId xmlns:p14="http://schemas.microsoft.com/office/powerpoint/2010/main" val="2149772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3DE566-C381-4579-A74C-0EF0098F0B3A}"/>
              </a:ext>
            </a:extLst>
          </p:cNvPr>
          <p:cNvSpPr>
            <a:spLocks noGrp="1"/>
          </p:cNvSpPr>
          <p:nvPr>
            <p:ph type="title"/>
          </p:nvPr>
        </p:nvSpPr>
        <p:spPr/>
        <p:txBody>
          <a:bodyPr/>
          <a:lstStyle/>
          <a:p>
            <a:r>
              <a:rPr lang="es-MX" dirty="0"/>
              <a:t>Problemas actuales de la economía internacional</a:t>
            </a:r>
          </a:p>
        </p:txBody>
      </p:sp>
      <p:sp>
        <p:nvSpPr>
          <p:cNvPr id="3" name="Marcador de texto 2">
            <a:extLst>
              <a:ext uri="{FF2B5EF4-FFF2-40B4-BE49-F238E27FC236}">
                <a16:creationId xmlns:a16="http://schemas.microsoft.com/office/drawing/2014/main" id="{0C1FF793-367D-4244-83A8-6099B464EB08}"/>
              </a:ext>
            </a:extLst>
          </p:cNvPr>
          <p:cNvSpPr>
            <a:spLocks noGrp="1"/>
          </p:cNvSpPr>
          <p:nvPr>
            <p:ph type="body" idx="1"/>
          </p:nvPr>
        </p:nvSpPr>
        <p:spPr/>
        <p:txBody>
          <a:bodyPr/>
          <a:lstStyle/>
          <a:p>
            <a:r>
              <a:rPr lang="es-MX" dirty="0"/>
              <a:t>Bajo crecimiento económico y altos niveles de desempleo en las economías avanzadas, después de la crisis 2011. 	</a:t>
            </a:r>
          </a:p>
          <a:p>
            <a:r>
              <a:rPr lang="es-MX" dirty="0"/>
              <a:t>El proteccionismo comercial que implementan algunos países en reacción a la rápida globalización de los mercados. </a:t>
            </a:r>
          </a:p>
          <a:p>
            <a:r>
              <a:rPr lang="es-MX" dirty="0"/>
              <a:t>Las excesivas fluctuaciones en los tipos de cambio y las crisis financieras. </a:t>
            </a:r>
          </a:p>
        </p:txBody>
      </p:sp>
      <p:sp>
        <p:nvSpPr>
          <p:cNvPr id="4" name="Marcador de número de diapositiva 3">
            <a:extLst>
              <a:ext uri="{FF2B5EF4-FFF2-40B4-BE49-F238E27FC236}">
                <a16:creationId xmlns:a16="http://schemas.microsoft.com/office/drawing/2014/main" id="{43B89D36-F4F8-47BF-A087-B1504EDAC66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9</a:t>
            </a:fld>
            <a:endParaRPr lang="es-MX"/>
          </a:p>
        </p:txBody>
      </p:sp>
    </p:spTree>
    <p:extLst>
      <p:ext uri="{BB962C8B-B14F-4D97-AF65-F5344CB8AC3E}">
        <p14:creationId xmlns:p14="http://schemas.microsoft.com/office/powerpoint/2010/main" val="2493846415"/>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822</TotalTime>
  <Words>902</Words>
  <Application>Microsoft Office PowerPoint</Application>
  <PresentationFormat>Presentación en pantalla (16:9)</PresentationFormat>
  <Paragraphs>81</Paragraphs>
  <Slides>21</Slides>
  <Notes>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Oswald</vt:lpstr>
      <vt:lpstr>Source Sans Pro</vt:lpstr>
      <vt:lpstr>Arial</vt:lpstr>
      <vt:lpstr>Quince template</vt:lpstr>
      <vt:lpstr>Economía Internacional</vt:lpstr>
      <vt:lpstr>¿Qué estudia?</vt:lpstr>
      <vt:lpstr>Temas de estudio de la economía internacional</vt:lpstr>
      <vt:lpstr>La teoría pura del comercio internacional (aspecto microeconómico):</vt:lpstr>
      <vt:lpstr>La política de comercio internacional (aspecto microeconómico):</vt:lpstr>
      <vt:lpstr>La balanza de pagos (aspecto macroeconómico):</vt:lpstr>
      <vt:lpstr>El proteccionismo</vt:lpstr>
      <vt:lpstr>El propósito de las teorías y políticas de la economía internacional</vt:lpstr>
      <vt:lpstr>Problemas actuales de la economía internacional</vt:lpstr>
      <vt:lpstr> ¿Qué es la ventaja absoluta? </vt:lpstr>
      <vt:lpstr> ¿Qué es la ventaja comparativa? </vt:lpstr>
      <vt:lpstr>Ejemplo</vt:lpstr>
      <vt:lpstr>Frontera de producción y costo de oportunidad</vt:lpstr>
      <vt:lpstr>Presentación de PowerPoint</vt:lpstr>
      <vt:lpstr>El costo de oportunidad</vt:lpstr>
      <vt:lpstr>Presentación de PowerPoint</vt:lpstr>
      <vt:lpstr>Presentación de PowerPoint</vt:lpstr>
      <vt:lpstr>¿Qué es la frontera de producción con costos crecientes? </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30</cp:revision>
  <dcterms:modified xsi:type="dcterms:W3CDTF">2022-03-16T06:25:10Z</dcterms:modified>
</cp:coreProperties>
</file>