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8"/>
  </p:notesMasterIdLst>
  <p:sldIdLst>
    <p:sldId id="256" r:id="rId2"/>
    <p:sldId id="259" r:id="rId3"/>
    <p:sldId id="295" r:id="rId4"/>
    <p:sldId id="332" r:id="rId5"/>
    <p:sldId id="333" r:id="rId6"/>
    <p:sldId id="334" r:id="rId7"/>
    <p:sldId id="335" r:id="rId8"/>
    <p:sldId id="338" r:id="rId9"/>
    <p:sldId id="336" r:id="rId10"/>
    <p:sldId id="362" r:id="rId11"/>
    <p:sldId id="337" r:id="rId12"/>
    <p:sldId id="340" r:id="rId13"/>
    <p:sldId id="341" r:id="rId14"/>
    <p:sldId id="342" r:id="rId15"/>
    <p:sldId id="343" r:id="rId16"/>
    <p:sldId id="298" r:id="rId17"/>
    <p:sldId id="363" r:id="rId18"/>
    <p:sldId id="344" r:id="rId19"/>
    <p:sldId id="345" r:id="rId20"/>
    <p:sldId id="346" r:id="rId21"/>
    <p:sldId id="347" r:id="rId22"/>
    <p:sldId id="348" r:id="rId23"/>
    <p:sldId id="349" r:id="rId24"/>
    <p:sldId id="29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Lst>
  <p:sldSz cx="9144000" cy="5143500" type="screen16x9"/>
  <p:notesSz cx="6858000" cy="9144000"/>
  <p:embeddedFontLst>
    <p:embeddedFont>
      <p:font typeface="Oswald" panose="00000500000000000000" pitchFamily="2" charset="0"/>
      <p:regular r:id="rId39"/>
      <p:bold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50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anxico.org.mx/IndicadoresGraficos/actions/contenidoPortal/mercadoValores/6/12" TargetMode="External"/><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banxico.org.mx/elib/mercado-valores-gub/OEBPS/Text/ii.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RcXyu2WeUh0"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Teoría Monetaria</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4FE4EE7-3EEF-C0C0-C66A-0EBC22F258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
        <p:nvSpPr>
          <p:cNvPr id="4" name="CuadroTexto 3">
            <a:extLst>
              <a:ext uri="{FF2B5EF4-FFF2-40B4-BE49-F238E27FC236}">
                <a16:creationId xmlns:a16="http://schemas.microsoft.com/office/drawing/2014/main" id="{17312886-125C-7D8E-F7AD-5BD4624D3446}"/>
              </a:ext>
            </a:extLst>
          </p:cNvPr>
          <p:cNvSpPr txBox="1"/>
          <p:nvPr/>
        </p:nvSpPr>
        <p:spPr>
          <a:xfrm>
            <a:off x="166254" y="199054"/>
            <a:ext cx="4613564" cy="523220"/>
          </a:xfrm>
          <a:prstGeom prst="rect">
            <a:avLst/>
          </a:prstGeom>
          <a:noFill/>
        </p:spPr>
        <p:txBody>
          <a:bodyPr wrap="square">
            <a:spAutoFit/>
          </a:bodyPr>
          <a:lstStyle/>
          <a:p>
            <a:r>
              <a:rPr lang="es-MX" dirty="0">
                <a:hlinkClick r:id="rId2"/>
              </a:rPr>
              <a:t>https://www.banxico.org.mx/IndicadoresGraficos/actions/contenidoPortal/mercadoValores/6/12</a:t>
            </a:r>
            <a:r>
              <a:rPr lang="es-MX" dirty="0"/>
              <a:t> </a:t>
            </a:r>
          </a:p>
        </p:txBody>
      </p:sp>
      <p:pic>
        <p:nvPicPr>
          <p:cNvPr id="6" name="Imagen 5">
            <a:extLst>
              <a:ext uri="{FF2B5EF4-FFF2-40B4-BE49-F238E27FC236}">
                <a16:creationId xmlns:a16="http://schemas.microsoft.com/office/drawing/2014/main" id="{C9F1E5BA-985D-2805-638A-F530E4E4208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10639" r="985" b="23098"/>
          <a:stretch/>
        </p:blipFill>
        <p:spPr>
          <a:xfrm>
            <a:off x="90055" y="1070474"/>
            <a:ext cx="9053945" cy="3408219"/>
          </a:xfrm>
          <a:prstGeom prst="rect">
            <a:avLst/>
          </a:prstGeom>
        </p:spPr>
      </p:pic>
    </p:spTree>
    <p:extLst>
      <p:ext uri="{BB962C8B-B14F-4D97-AF65-F5344CB8AC3E}">
        <p14:creationId xmlns:p14="http://schemas.microsoft.com/office/powerpoint/2010/main" val="401119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1C1A56-507E-4D4C-8318-716629C9BE6C}"/>
              </a:ext>
            </a:extLst>
          </p:cNvPr>
          <p:cNvSpPr>
            <a:spLocks noGrp="1"/>
          </p:cNvSpPr>
          <p:nvPr>
            <p:ph type="title"/>
          </p:nvPr>
        </p:nvSpPr>
        <p:spPr/>
        <p:txBody>
          <a:bodyPr/>
          <a:lstStyle/>
          <a:p>
            <a:endParaRPr lang="es-MX"/>
          </a:p>
        </p:txBody>
      </p:sp>
      <p:sp>
        <p:nvSpPr>
          <p:cNvPr id="6" name="Marcador de texto 5">
            <a:extLst>
              <a:ext uri="{FF2B5EF4-FFF2-40B4-BE49-F238E27FC236}">
                <a16:creationId xmlns:a16="http://schemas.microsoft.com/office/drawing/2014/main" id="{43E77CFB-CED8-4C27-A317-36BE05E139CD}"/>
              </a:ext>
            </a:extLst>
          </p:cNvPr>
          <p:cNvSpPr>
            <a:spLocks noGrp="1"/>
          </p:cNvSpPr>
          <p:nvPr>
            <p:ph type="body" idx="1"/>
          </p:nvPr>
        </p:nvSpPr>
        <p:spPr/>
        <p:txBody>
          <a:bodyPr/>
          <a:lstStyle/>
          <a:p>
            <a:endParaRPr lang="es-MX"/>
          </a:p>
        </p:txBody>
      </p:sp>
      <p:sp>
        <p:nvSpPr>
          <p:cNvPr id="2" name="Marcador de número de diapositiva 1">
            <a:extLst>
              <a:ext uri="{FF2B5EF4-FFF2-40B4-BE49-F238E27FC236}">
                <a16:creationId xmlns:a16="http://schemas.microsoft.com/office/drawing/2014/main" id="{2B22AE39-AC55-4CC7-9362-0553FF9D5E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pic>
        <p:nvPicPr>
          <p:cNvPr id="4" name="Imagen 3">
            <a:extLst>
              <a:ext uri="{FF2B5EF4-FFF2-40B4-BE49-F238E27FC236}">
                <a16:creationId xmlns:a16="http://schemas.microsoft.com/office/drawing/2014/main" id="{FC8B5A13-BCFC-44D4-A635-6DFA1DA2D216}"/>
              </a:ext>
            </a:extLst>
          </p:cNvPr>
          <p:cNvPicPr>
            <a:picLocks noChangeAspect="1"/>
          </p:cNvPicPr>
          <p:nvPr/>
        </p:nvPicPr>
        <p:blipFill rotWithShape="1">
          <a:blip r:embed="rId2"/>
          <a:srcRect t="8954" r="5048" b="7536"/>
          <a:stretch/>
        </p:blipFill>
        <p:spPr>
          <a:xfrm>
            <a:off x="461554" y="0"/>
            <a:ext cx="8682446" cy="4293326"/>
          </a:xfrm>
          <a:prstGeom prst="rect">
            <a:avLst/>
          </a:prstGeom>
        </p:spPr>
      </p:pic>
    </p:spTree>
    <p:extLst>
      <p:ext uri="{BB962C8B-B14F-4D97-AF65-F5344CB8AC3E}">
        <p14:creationId xmlns:p14="http://schemas.microsoft.com/office/powerpoint/2010/main" val="250206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069C9-2EA9-4367-80E0-056AEC9B3B19}"/>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41D0FCF-353E-4315-9E33-05C479E35532}"/>
              </a:ext>
            </a:extLst>
          </p:cNvPr>
          <p:cNvSpPr>
            <a:spLocks noGrp="1"/>
          </p:cNvSpPr>
          <p:nvPr>
            <p:ph type="body" idx="1"/>
          </p:nvPr>
        </p:nvSpPr>
        <p:spPr/>
        <p:txBody>
          <a:bodyPr/>
          <a:lstStyle/>
          <a:p>
            <a:r>
              <a:rPr lang="es-MX" dirty="0">
                <a:hlinkClick r:id="rId2"/>
              </a:rPr>
              <a:t>https://www.banxico.org.mx/elib/mercado-valores-gub/OEBPS/Text/ii.html</a:t>
            </a:r>
            <a:r>
              <a:rPr lang="es-MX" dirty="0"/>
              <a:t> </a:t>
            </a:r>
          </a:p>
        </p:txBody>
      </p:sp>
      <p:sp>
        <p:nvSpPr>
          <p:cNvPr id="4" name="Marcador de número de diapositiva 3">
            <a:extLst>
              <a:ext uri="{FF2B5EF4-FFF2-40B4-BE49-F238E27FC236}">
                <a16:creationId xmlns:a16="http://schemas.microsoft.com/office/drawing/2014/main" id="{2B569A70-CD84-4FE5-A51F-3BCA25F72C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326799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D3ABDDE-DC22-40FF-8D5C-5F8142DE24E5}"/>
              </a:ext>
            </a:extLst>
          </p:cNvPr>
          <p:cNvSpPr>
            <a:spLocks noGrp="1"/>
          </p:cNvSpPr>
          <p:nvPr>
            <p:ph type="body" idx="1"/>
          </p:nvPr>
        </p:nvSpPr>
        <p:spPr>
          <a:xfrm>
            <a:off x="1215187" y="207764"/>
            <a:ext cx="6996600" cy="1922100"/>
          </a:xfrm>
        </p:spPr>
        <p:txBody>
          <a:bodyPr/>
          <a:lstStyle/>
          <a:p>
            <a:pPr algn="just"/>
            <a:r>
              <a:rPr lang="es-MX" sz="1800" b="0" i="0" u="none" strike="noStrike" baseline="0" dirty="0">
                <a:latin typeface="TTdcr10"/>
              </a:rPr>
              <a:t>Adicionalmente, se observa un crecimiento en el vencimiento promedio de la deuda gubernamental (i.e. un aumento en la duración). En particular, en la última década se han desarrollado tanto el mercado primario como el secundario de los bonos gubernamentales con diferentes horizontes de vencimiento. Específicamente, el gobierno mexicano ha emitido bonos a tasa .ja con un horizonte de 3 meses desde el año 1978. Adicionalmente, en los últimos años ha tenido la capacidad de emitir bonos a tasa fija para vencimientos mucho más largos. Por ejemplo, posterior a la crisis de 1995, en el año 2000 se emitieron los primeros bonos con un horizonte de vencimiento superior a un año. Los bonos a 30 años se emitieron por primera vez en octubre de 2006.</a:t>
            </a:r>
            <a:endParaRPr lang="es-MX" sz="1800" dirty="0"/>
          </a:p>
        </p:txBody>
      </p:sp>
      <p:sp>
        <p:nvSpPr>
          <p:cNvPr id="4" name="Marcador de número de diapositiva 3">
            <a:extLst>
              <a:ext uri="{FF2B5EF4-FFF2-40B4-BE49-F238E27FC236}">
                <a16:creationId xmlns:a16="http://schemas.microsoft.com/office/drawing/2014/main" id="{51B7AAD4-62C4-40B0-8F74-21F18E3468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332346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7BEBE-0DA7-40EF-B3D0-99BACD9EC2B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AC88A6E1-BF45-4E97-90E0-BC3451554D6F}"/>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D3E4071-61FC-4166-A1F1-32AADA3846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pic>
        <p:nvPicPr>
          <p:cNvPr id="6" name="Imagen 5">
            <a:extLst>
              <a:ext uri="{FF2B5EF4-FFF2-40B4-BE49-F238E27FC236}">
                <a16:creationId xmlns:a16="http://schemas.microsoft.com/office/drawing/2014/main" id="{E1EE2D08-419F-4235-8696-8004657AB8B4}"/>
              </a:ext>
            </a:extLst>
          </p:cNvPr>
          <p:cNvPicPr>
            <a:picLocks noChangeAspect="1"/>
          </p:cNvPicPr>
          <p:nvPr/>
        </p:nvPicPr>
        <p:blipFill>
          <a:blip r:embed="rId2"/>
          <a:stretch>
            <a:fillRect/>
          </a:stretch>
        </p:blipFill>
        <p:spPr>
          <a:xfrm>
            <a:off x="1717486" y="475781"/>
            <a:ext cx="5858612" cy="4191938"/>
          </a:xfrm>
          <a:prstGeom prst="rect">
            <a:avLst/>
          </a:prstGeom>
        </p:spPr>
      </p:pic>
    </p:spTree>
    <p:extLst>
      <p:ext uri="{BB962C8B-B14F-4D97-AF65-F5344CB8AC3E}">
        <p14:creationId xmlns:p14="http://schemas.microsoft.com/office/powerpoint/2010/main" val="358441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B4059-8B20-42AE-8A35-105B34BBDBD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30E003F0-6B96-4E11-B683-B978A416E86F}"/>
              </a:ext>
            </a:extLst>
          </p:cNvPr>
          <p:cNvSpPr>
            <a:spLocks noGrp="1"/>
          </p:cNvSpPr>
          <p:nvPr>
            <p:ph type="body" idx="1"/>
          </p:nvPr>
        </p:nvSpPr>
        <p:spPr/>
        <p:txBody>
          <a:bodyPr/>
          <a:lstStyle/>
          <a:p>
            <a:r>
              <a:rPr lang="es-MX" dirty="0"/>
              <a:t>Tenencia </a:t>
            </a:r>
          </a:p>
          <a:p>
            <a:endParaRPr lang="es-MX" dirty="0"/>
          </a:p>
        </p:txBody>
      </p:sp>
      <p:sp>
        <p:nvSpPr>
          <p:cNvPr id="4" name="Marcador de número de diapositiva 3">
            <a:extLst>
              <a:ext uri="{FF2B5EF4-FFF2-40B4-BE49-F238E27FC236}">
                <a16:creationId xmlns:a16="http://schemas.microsoft.com/office/drawing/2014/main" id="{D4BBA937-D6B7-43B8-8B58-CDCE07FA47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pic>
        <p:nvPicPr>
          <p:cNvPr id="6" name="Imagen 5">
            <a:extLst>
              <a:ext uri="{FF2B5EF4-FFF2-40B4-BE49-F238E27FC236}">
                <a16:creationId xmlns:a16="http://schemas.microsoft.com/office/drawing/2014/main" id="{37BEBAAD-B05D-44CF-9FB1-AEB2F120238B}"/>
              </a:ext>
            </a:extLst>
          </p:cNvPr>
          <p:cNvPicPr>
            <a:picLocks noChangeAspect="1"/>
          </p:cNvPicPr>
          <p:nvPr/>
        </p:nvPicPr>
        <p:blipFill rotWithShape="1">
          <a:blip r:embed="rId2"/>
          <a:srcRect l="3524" t="10139" r="4190" b="8043"/>
          <a:stretch/>
        </p:blipFill>
        <p:spPr>
          <a:xfrm>
            <a:off x="452846" y="205114"/>
            <a:ext cx="8438606" cy="4206240"/>
          </a:xfrm>
          <a:prstGeom prst="rect">
            <a:avLst/>
          </a:prstGeom>
        </p:spPr>
      </p:pic>
    </p:spTree>
    <p:extLst>
      <p:ext uri="{BB962C8B-B14F-4D97-AF65-F5344CB8AC3E}">
        <p14:creationId xmlns:p14="http://schemas.microsoft.com/office/powerpoint/2010/main" val="264354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title"/>
          </p:nvPr>
        </p:nvSpPr>
        <p:spPr>
          <a:xfrm>
            <a:off x="1073700" y="1855950"/>
            <a:ext cx="6996600" cy="715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¿Qué es la Estructura Temporal de tasa de itnterés?</a:t>
            </a:r>
            <a:endParaRPr dirty="0"/>
          </a:p>
        </p:txBody>
      </p:sp>
      <p:sp>
        <p:nvSpPr>
          <p:cNvPr id="488" name="Google Shape;488;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76948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5EB00A0-D7A6-BE4A-A3C7-6176DCBEA5A9}"/>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5C670D1B-8912-A9D0-B1A6-B57D17B47F06}"/>
              </a:ext>
            </a:extLst>
          </p:cNvPr>
          <p:cNvSpPr>
            <a:spLocks noGrp="1"/>
          </p:cNvSpPr>
          <p:nvPr>
            <p:ph type="body" idx="1"/>
          </p:nvPr>
        </p:nvSpPr>
        <p:spPr/>
        <p:txBody>
          <a:bodyPr/>
          <a:lstStyle/>
          <a:p>
            <a:r>
              <a:rPr lang="es-MX" dirty="0">
                <a:hlinkClick r:id="rId2"/>
              </a:rPr>
              <a:t>https://www.youtube.com/watch?v=RcXyu2WeUh0</a:t>
            </a:r>
            <a:endParaRPr lang="es-MX" dirty="0"/>
          </a:p>
          <a:p>
            <a:r>
              <a:rPr lang="es-MX" dirty="0"/>
              <a:t>https://www.youtube.com/watch?v=2Hpkn4GQw2A</a:t>
            </a:r>
          </a:p>
        </p:txBody>
      </p:sp>
      <p:sp>
        <p:nvSpPr>
          <p:cNvPr id="3" name="Marcador de número de diapositiva 2">
            <a:extLst>
              <a:ext uri="{FF2B5EF4-FFF2-40B4-BE49-F238E27FC236}">
                <a16:creationId xmlns:a16="http://schemas.microsoft.com/office/drawing/2014/main" id="{9E38EC6D-596D-91F8-886E-5E099B84B0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extLst>
      <p:ext uri="{BB962C8B-B14F-4D97-AF65-F5344CB8AC3E}">
        <p14:creationId xmlns:p14="http://schemas.microsoft.com/office/powerpoint/2010/main" val="343342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0DC619A-4AFE-4876-8978-1A060DE73EA5}"/>
              </a:ext>
            </a:extLst>
          </p:cNvPr>
          <p:cNvSpPr>
            <a:spLocks noGrp="1"/>
          </p:cNvSpPr>
          <p:nvPr>
            <p:ph type="body" idx="1"/>
          </p:nvPr>
        </p:nvSpPr>
        <p:spPr>
          <a:xfrm>
            <a:off x="1180353" y="649650"/>
            <a:ext cx="6996600" cy="1922100"/>
          </a:xfrm>
        </p:spPr>
        <p:txBody>
          <a:bodyPr/>
          <a:lstStyle/>
          <a:p>
            <a:pPr algn="just"/>
            <a:r>
              <a:rPr lang="es-MX" sz="2000" b="0" i="0" u="none" strike="noStrike" baseline="0" dirty="0">
                <a:latin typeface="TTdcr10"/>
              </a:rPr>
              <a:t>La estructura temporal de tasas de interés es una medida del valor que los agentes económicos le asignan hoy a pagos nominales, que serán realizados en el futuro para diferentes plazos que, en el caso de que el emisor sea un gobierno, son en principio libres de riesgo crediticio. Más específicamente, la estructura temporal de tasas de interés es la representación gráfica de los horizontes de vencimiento y de las tasas de interés correspondientes, expresadas como si se tratase en todos los plazos de bonos gubernamentales cupón cero, en una fecha determinada.</a:t>
            </a:r>
            <a:endParaRPr lang="es-MX" dirty="0"/>
          </a:p>
        </p:txBody>
      </p:sp>
      <p:sp>
        <p:nvSpPr>
          <p:cNvPr id="4" name="Marcador de número de diapositiva 3">
            <a:extLst>
              <a:ext uri="{FF2B5EF4-FFF2-40B4-BE49-F238E27FC236}">
                <a16:creationId xmlns:a16="http://schemas.microsoft.com/office/drawing/2014/main" id="{AFBAEB34-7010-4D4A-A26F-862DD4A3E8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16902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24840-80CC-4850-8A58-0FAA8441051C}"/>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309BFCA3-917A-494C-89E2-6CB23AC82A40}"/>
              </a:ext>
            </a:extLst>
          </p:cNvPr>
          <p:cNvSpPr>
            <a:spLocks noGrp="1"/>
          </p:cNvSpPr>
          <p:nvPr>
            <p:ph type="body" idx="1"/>
          </p:nvPr>
        </p:nvSpPr>
        <p:spPr/>
        <p:txBody>
          <a:bodyPr/>
          <a:lstStyle/>
          <a:p>
            <a:pPr algn="just"/>
            <a:r>
              <a:rPr lang="es-MX" sz="2000" b="0" i="0" u="none" strike="noStrike" baseline="0" dirty="0">
                <a:latin typeface="TTdcr10"/>
              </a:rPr>
              <a:t>En general los bonos de corto plazo no pagan cupón, mientras que los de largo plazo sí pagan cupón. Lo anterior da lugar a la importante distinción entre la estructura temporal de tasas de interés (o curva cupón cero) y la curva de rendimientos (o curva de rendimientos con cupón). La diferencia entre ambas depende de la estructura temporal de los cupones y sus respectivos montos.</a:t>
            </a:r>
            <a:endParaRPr lang="es-MX" dirty="0"/>
          </a:p>
        </p:txBody>
      </p:sp>
      <p:sp>
        <p:nvSpPr>
          <p:cNvPr id="4" name="Marcador de número de diapositiva 3">
            <a:extLst>
              <a:ext uri="{FF2B5EF4-FFF2-40B4-BE49-F238E27FC236}">
                <a16:creationId xmlns:a16="http://schemas.microsoft.com/office/drawing/2014/main" id="{0A6D60BF-467E-46E6-A48E-C39DB5640B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243131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Unidad II. Mercados financieros</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CB3A0-93F9-422E-9770-087A7F12A4D7}"/>
              </a:ext>
            </a:extLst>
          </p:cNvPr>
          <p:cNvSpPr>
            <a:spLocks noGrp="1"/>
          </p:cNvSpPr>
          <p:nvPr>
            <p:ph type="title"/>
          </p:nvPr>
        </p:nvSpPr>
        <p:spPr/>
        <p:txBody>
          <a:bodyPr/>
          <a:lstStyle/>
          <a:p>
            <a:r>
              <a:rPr lang="es-MX" dirty="0"/>
              <a:t>Estadísticas observadas</a:t>
            </a:r>
          </a:p>
        </p:txBody>
      </p:sp>
      <p:sp>
        <p:nvSpPr>
          <p:cNvPr id="3" name="Marcador de texto 2">
            <a:extLst>
              <a:ext uri="{FF2B5EF4-FFF2-40B4-BE49-F238E27FC236}">
                <a16:creationId xmlns:a16="http://schemas.microsoft.com/office/drawing/2014/main" id="{8953EAFC-F858-4FB4-9CFB-CB0CAAF44923}"/>
              </a:ext>
            </a:extLst>
          </p:cNvPr>
          <p:cNvSpPr>
            <a:spLocks noGrp="1"/>
          </p:cNvSpPr>
          <p:nvPr>
            <p:ph type="body" idx="1"/>
          </p:nvPr>
        </p:nvSpPr>
        <p:spPr>
          <a:xfrm>
            <a:off x="387873" y="1548884"/>
            <a:ext cx="7850436" cy="1922100"/>
          </a:xfrm>
        </p:spPr>
        <p:txBody>
          <a:bodyPr/>
          <a:lstStyle/>
          <a:p>
            <a:pPr marL="558800" indent="-457200" algn="l">
              <a:buFont typeface="+mj-lt"/>
              <a:buAutoNum type="arabicPeriod"/>
            </a:pPr>
            <a:r>
              <a:rPr lang="es-MX" sz="2000" b="0" i="0" u="none" strike="noStrike" baseline="0" dirty="0">
                <a:latin typeface="TTdcr10"/>
              </a:rPr>
              <a:t>La tasa de interés de corto plazo guarda una relación con las tasas de interés de mayores plazos, dicha relación va disminuyendo conforme el plazo aumenta. En otras palabras, la correlación de la tasa de interés de corto plazo (1 mes) y las de mediano y largo plazos, disminuye conforme aumenta el horizonte de vencimiento entre las referidas tasas.</a:t>
            </a:r>
            <a:endParaRPr lang="es-MX" dirty="0"/>
          </a:p>
        </p:txBody>
      </p:sp>
      <p:sp>
        <p:nvSpPr>
          <p:cNvPr id="4" name="Marcador de número de diapositiva 3">
            <a:extLst>
              <a:ext uri="{FF2B5EF4-FFF2-40B4-BE49-F238E27FC236}">
                <a16:creationId xmlns:a16="http://schemas.microsoft.com/office/drawing/2014/main" id="{50E2CB2E-FD04-4A86-8BAE-DBE6CB5FC2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extLst>
      <p:ext uri="{BB962C8B-B14F-4D97-AF65-F5344CB8AC3E}">
        <p14:creationId xmlns:p14="http://schemas.microsoft.com/office/powerpoint/2010/main" val="86234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75537-DD04-406D-81E5-5CFD53A07B0F}"/>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B3A1F33F-88FE-41F0-BEA6-7BD880F008B2}"/>
              </a:ext>
            </a:extLst>
          </p:cNvPr>
          <p:cNvSpPr>
            <a:spLocks noGrp="1"/>
          </p:cNvSpPr>
          <p:nvPr>
            <p:ph type="body" idx="1"/>
          </p:nvPr>
        </p:nvSpPr>
        <p:spPr/>
        <p:txBody>
          <a:bodyPr/>
          <a:lstStyle/>
          <a:p>
            <a:pPr algn="l"/>
            <a:r>
              <a:rPr lang="es-MX" sz="2000" b="0" i="0" u="none" strike="noStrike" baseline="0" dirty="0">
                <a:latin typeface="TTdcr10"/>
              </a:rPr>
              <a:t>Las tasas de interés asociadas a los plazos más largos (</a:t>
            </a:r>
            <a:r>
              <a:rPr lang="es-MX" sz="2000" b="0" i="0" u="none" strike="noStrike" baseline="0" dirty="0" err="1">
                <a:latin typeface="TTdcr10"/>
              </a:rPr>
              <a:t>e.g</a:t>
            </a:r>
            <a:r>
              <a:rPr lang="es-MX" sz="2000" b="0" i="0" u="none" strike="noStrike" baseline="0" dirty="0">
                <a:latin typeface="TTdcr10"/>
              </a:rPr>
              <a:t>. 5, 7 y 10 años) tienen una dinámica similar entre sí a través del tiempo, reflejo de su alta correlación. Esto es consecuencia de los movimientos sincronizados de las referidas tasas a lo largo de los periodos considerados.</a:t>
            </a:r>
            <a:endParaRPr lang="es-MX" dirty="0"/>
          </a:p>
        </p:txBody>
      </p:sp>
      <p:sp>
        <p:nvSpPr>
          <p:cNvPr id="4" name="Marcador de número de diapositiva 3">
            <a:extLst>
              <a:ext uri="{FF2B5EF4-FFF2-40B4-BE49-F238E27FC236}">
                <a16:creationId xmlns:a16="http://schemas.microsoft.com/office/drawing/2014/main" id="{DC305DF8-3C74-4A9F-89A5-68C1E3A613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373067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583EF-0977-46F0-8FD6-2DB08025FCA9}"/>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67AE9FE5-717B-4F98-BEA5-78DD77992E91}"/>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90958E2E-A667-4F84-9664-BA978F70B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pic>
        <p:nvPicPr>
          <p:cNvPr id="6" name="Imagen 5">
            <a:extLst>
              <a:ext uri="{FF2B5EF4-FFF2-40B4-BE49-F238E27FC236}">
                <a16:creationId xmlns:a16="http://schemas.microsoft.com/office/drawing/2014/main" id="{B3C17340-BDE7-4569-9A7F-ACD2F403075E}"/>
              </a:ext>
            </a:extLst>
          </p:cNvPr>
          <p:cNvPicPr>
            <a:picLocks noChangeAspect="1"/>
          </p:cNvPicPr>
          <p:nvPr/>
        </p:nvPicPr>
        <p:blipFill>
          <a:blip r:embed="rId2"/>
          <a:stretch>
            <a:fillRect/>
          </a:stretch>
        </p:blipFill>
        <p:spPr>
          <a:xfrm>
            <a:off x="1222218" y="84332"/>
            <a:ext cx="6699564" cy="4173648"/>
          </a:xfrm>
          <a:prstGeom prst="rect">
            <a:avLst/>
          </a:prstGeom>
        </p:spPr>
      </p:pic>
    </p:spTree>
    <p:extLst>
      <p:ext uri="{BB962C8B-B14F-4D97-AF65-F5344CB8AC3E}">
        <p14:creationId xmlns:p14="http://schemas.microsoft.com/office/powerpoint/2010/main" val="1844047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B0D6C-CC14-4331-ABBC-D6F2FC99607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0C40CA9-D7A4-489B-934C-E1D50C7406C2}"/>
              </a:ext>
            </a:extLst>
          </p:cNvPr>
          <p:cNvSpPr>
            <a:spLocks noGrp="1"/>
          </p:cNvSpPr>
          <p:nvPr>
            <p:ph type="body" idx="1"/>
          </p:nvPr>
        </p:nvSpPr>
        <p:spPr/>
        <p:txBody>
          <a:bodyPr/>
          <a:lstStyle/>
          <a:p>
            <a:pPr algn="just"/>
            <a:r>
              <a:rPr lang="es-MX" sz="2000" b="0" i="0" u="none" strike="noStrike" baseline="0" dirty="0">
                <a:latin typeface="TTdcr10"/>
              </a:rPr>
              <a:t>Lo anterior es evidencia congruente con dos hechos: i) además de las tasas de interés de corto plazo, es posible que existan otros factores que jueguen un papel en la determinación de las tasas de largo plazo; y, </a:t>
            </a:r>
            <a:r>
              <a:rPr lang="es-MX" sz="2000" b="0" i="0" u="none" strike="noStrike" baseline="0" dirty="0" err="1">
                <a:latin typeface="TTdcr10"/>
              </a:rPr>
              <a:t>ii</a:t>
            </a:r>
            <a:r>
              <a:rPr lang="es-MX" sz="2000" b="0" i="0" u="none" strike="noStrike" baseline="0" dirty="0">
                <a:latin typeface="TTdcr10"/>
              </a:rPr>
              <a:t>) las tasas de interés con horizontes de vencimiento cercanos son probablemente influenciados por factores económicos comunes.</a:t>
            </a:r>
            <a:endParaRPr lang="es-MX" dirty="0"/>
          </a:p>
        </p:txBody>
      </p:sp>
      <p:sp>
        <p:nvSpPr>
          <p:cNvPr id="4" name="Marcador de número de diapositiva 3">
            <a:extLst>
              <a:ext uri="{FF2B5EF4-FFF2-40B4-BE49-F238E27FC236}">
                <a16:creationId xmlns:a16="http://schemas.microsoft.com/office/drawing/2014/main" id="{2893097A-3B8F-42B6-97A0-D02F9771EE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412880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5C89DE6-FFEC-4991-B3C5-A8AB98DAEDAA}"/>
              </a:ext>
            </a:extLst>
          </p:cNvPr>
          <p:cNvSpPr>
            <a:spLocks noGrp="1"/>
          </p:cNvSpPr>
          <p:nvPr>
            <p:ph type="title"/>
          </p:nvPr>
        </p:nvSpPr>
        <p:spPr>
          <a:xfrm>
            <a:off x="3078569" y="3090246"/>
            <a:ext cx="5884678" cy="715800"/>
          </a:xfrm>
        </p:spPr>
        <p:txBody>
          <a:bodyPr/>
          <a:lstStyle/>
          <a:p>
            <a:pPr algn="r"/>
            <a:r>
              <a:rPr lang="es-MX" sz="2800" b="0" i="0" u="none" strike="noStrike" baseline="0" dirty="0">
                <a:latin typeface="TTdcbx10"/>
              </a:rPr>
              <a:t>La Estructura Temporal de Tasas de Interés del Gobierno y su Relación con Algunas Variables Macroeconómicas</a:t>
            </a:r>
            <a:endParaRPr lang="es-MX" sz="2800" dirty="0"/>
          </a:p>
        </p:txBody>
      </p:sp>
      <p:sp>
        <p:nvSpPr>
          <p:cNvPr id="4" name="Marcador de número de diapositiva 3">
            <a:extLst>
              <a:ext uri="{FF2B5EF4-FFF2-40B4-BE49-F238E27FC236}">
                <a16:creationId xmlns:a16="http://schemas.microsoft.com/office/drawing/2014/main" id="{D1D4B754-1512-4C7D-A52A-526C9F4BDA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4261443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EB30E3CB-FF16-4770-B201-C102F433A1DB}"/>
              </a:ext>
            </a:extLst>
          </p:cNvPr>
          <p:cNvSpPr>
            <a:spLocks noGrp="1"/>
          </p:cNvSpPr>
          <p:nvPr>
            <p:ph type="body" idx="1"/>
          </p:nvPr>
        </p:nvSpPr>
        <p:spPr>
          <a:xfrm>
            <a:off x="980055" y="521272"/>
            <a:ext cx="6996600" cy="1922100"/>
          </a:xfrm>
        </p:spPr>
        <p:txBody>
          <a:bodyPr/>
          <a:lstStyle/>
          <a:p>
            <a:pPr algn="just"/>
            <a:r>
              <a:rPr lang="es-MX" sz="2000" b="0" i="0" u="none" strike="noStrike" baseline="0" dirty="0">
                <a:latin typeface="TTdcr10"/>
              </a:rPr>
              <a:t>Primero, para la conducción de la política monetaria es de relevancia que los movimientos en la tasa de interés de corto plazo se transmitan a las de mayor plazo, dado que éstas son las que en gran medida influyen en las decisiones de consumo y ahorro de los hogares y empresas. Por lo tanto, sería deseable que el nivel promedio de todas las tasas de interés de la estructura temporal de tasas, estuviera fuertemente relacionado con la tasa de interés de corto plazo, que es sobre la que tiene mayor influencia la autoridad monetaria.</a:t>
            </a:r>
            <a:endParaRPr lang="es-MX" dirty="0"/>
          </a:p>
        </p:txBody>
      </p:sp>
      <p:sp>
        <p:nvSpPr>
          <p:cNvPr id="3" name="Marcador de número de diapositiva 2">
            <a:extLst>
              <a:ext uri="{FF2B5EF4-FFF2-40B4-BE49-F238E27FC236}">
                <a16:creationId xmlns:a16="http://schemas.microsoft.com/office/drawing/2014/main" id="{94562619-5561-4486-945E-D6C87615DA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Tree>
    <p:extLst>
      <p:ext uri="{BB962C8B-B14F-4D97-AF65-F5344CB8AC3E}">
        <p14:creationId xmlns:p14="http://schemas.microsoft.com/office/powerpoint/2010/main" val="176370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197CBC9-0150-4840-9063-662210964910}"/>
              </a:ext>
            </a:extLst>
          </p:cNvPr>
          <p:cNvSpPr>
            <a:spLocks noGrp="1"/>
          </p:cNvSpPr>
          <p:nvPr>
            <p:ph type="body" idx="1"/>
          </p:nvPr>
        </p:nvSpPr>
        <p:spPr>
          <a:xfrm>
            <a:off x="1073700" y="249056"/>
            <a:ext cx="6996600" cy="1922100"/>
          </a:xfrm>
        </p:spPr>
        <p:txBody>
          <a:bodyPr/>
          <a:lstStyle/>
          <a:p>
            <a:pPr algn="l"/>
            <a:r>
              <a:rPr lang="es-MX" sz="2000" b="0" i="0" u="none" strike="noStrike" baseline="0" dirty="0">
                <a:latin typeface="TTdcr10"/>
              </a:rPr>
              <a:t>De manera más específica, las tasas de interés de mayor plazo constan de dos componentes, el real que se rige entre otros factores por movimientos de baja frecuencia (</a:t>
            </a:r>
            <a:r>
              <a:rPr lang="es-MX" sz="2000" b="0" i="0" u="none" strike="noStrike" baseline="0" dirty="0" err="1">
                <a:latin typeface="TTdcr10"/>
              </a:rPr>
              <a:t>e.g</a:t>
            </a:r>
            <a:r>
              <a:rPr lang="es-MX" sz="2000" b="0" i="0" u="none" strike="noStrike" baseline="0" dirty="0">
                <a:latin typeface="TTdcr10"/>
              </a:rPr>
              <a:t>. productividad, tecnología, etc.) y no es influenciado por la</a:t>
            </a:r>
          </a:p>
          <a:p>
            <a:pPr algn="just"/>
            <a:r>
              <a:rPr lang="es-MX" sz="2000" b="0" i="0" u="none" strike="noStrike" baseline="0" dirty="0">
                <a:latin typeface="TTdcr10"/>
              </a:rPr>
              <a:t>política monetaria (i.e. neutralidad del dinero en el largo plazo), y el componente puramente nominal (el cual a su vez consta de dos partes: la expectativa de inflación más una prima de riesgo inflacionario, ambas asociadas a un mismo plazo). Así, el hecho de que la tasa de interés de corto plazo esté estrechamente relacionada con el nivel de la estructura temporal de tasas, sería evidencia favorable a que las expectativas de inflación estén ancladas.</a:t>
            </a:r>
            <a:endParaRPr lang="es-MX" dirty="0"/>
          </a:p>
        </p:txBody>
      </p:sp>
      <p:sp>
        <p:nvSpPr>
          <p:cNvPr id="4" name="Marcador de número de diapositiva 3">
            <a:extLst>
              <a:ext uri="{FF2B5EF4-FFF2-40B4-BE49-F238E27FC236}">
                <a16:creationId xmlns:a16="http://schemas.microsoft.com/office/drawing/2014/main" id="{0A6E53A4-EDCC-4E9F-B178-2C7D87099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26169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2BEDCE0-EF92-4D1F-83B8-01519DC6ADD0}"/>
              </a:ext>
            </a:extLst>
          </p:cNvPr>
          <p:cNvSpPr>
            <a:spLocks noGrp="1"/>
          </p:cNvSpPr>
          <p:nvPr>
            <p:ph type="body" idx="1"/>
          </p:nvPr>
        </p:nvSpPr>
        <p:spPr>
          <a:xfrm>
            <a:off x="1073700" y="434186"/>
            <a:ext cx="6996600" cy="1922100"/>
          </a:xfrm>
        </p:spPr>
        <p:txBody>
          <a:bodyPr/>
          <a:lstStyle/>
          <a:p>
            <a:pPr algn="l"/>
            <a:r>
              <a:rPr lang="es-MX" sz="2000" b="0" i="0" u="none" strike="noStrike" baseline="0" dirty="0">
                <a:latin typeface="TTdcr10"/>
              </a:rPr>
              <a:t>A la luz de lo anterior, una correlación estimada de 0.84 entre la tasa de interés de corto plazo y el componente asociado al nivel de la estructura temporal de tasas de interés es congruente con una alta relación positiva entre las referidas variables. </a:t>
            </a:r>
          </a:p>
          <a:p>
            <a:pPr algn="l"/>
            <a:r>
              <a:rPr lang="es-MX" sz="2000" b="0" i="0" u="none" strike="noStrike" baseline="0" dirty="0">
                <a:latin typeface="TTdcr10"/>
              </a:rPr>
              <a:t>Complementariamente, considérese a la dinámica de dichas  variables es evidencia favorable a que las expectativas de inflación estén ancladas.</a:t>
            </a:r>
            <a:r>
              <a:rPr lang="es-MX" sz="800" b="0" i="0" u="none" strike="noStrike" baseline="0" dirty="0">
                <a:latin typeface="TTdcr10"/>
              </a:rPr>
              <a:t>34 </a:t>
            </a:r>
            <a:r>
              <a:rPr lang="es-MX" sz="2000" b="0" i="0" u="none" strike="noStrike" baseline="0" dirty="0">
                <a:latin typeface="TTdcr10"/>
              </a:rPr>
              <a:t>Asimismo, lo  anterior es congruente con la estabilidad y el anclaje de las expectativas de inflación de largo plazo.</a:t>
            </a:r>
            <a:endParaRPr lang="es-MX" dirty="0"/>
          </a:p>
        </p:txBody>
      </p:sp>
      <p:sp>
        <p:nvSpPr>
          <p:cNvPr id="4" name="Marcador de número de diapositiva 3">
            <a:extLst>
              <a:ext uri="{FF2B5EF4-FFF2-40B4-BE49-F238E27FC236}">
                <a16:creationId xmlns:a16="http://schemas.microsoft.com/office/drawing/2014/main" id="{93D1D648-B82A-49BC-9D1D-0AE6C2C4BC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Tree>
    <p:extLst>
      <p:ext uri="{BB962C8B-B14F-4D97-AF65-F5344CB8AC3E}">
        <p14:creationId xmlns:p14="http://schemas.microsoft.com/office/powerpoint/2010/main" val="139629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F254E-1A58-4E50-AE4A-0E77DA7DF88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AAB326E-7936-46A6-930E-213379551D31}"/>
              </a:ext>
            </a:extLst>
          </p:cNvPr>
          <p:cNvSpPr>
            <a:spLocks noGrp="1"/>
          </p:cNvSpPr>
          <p:nvPr>
            <p:ph type="body" idx="1"/>
          </p:nvPr>
        </p:nvSpPr>
        <p:spPr/>
        <p:txBody>
          <a:bodyPr/>
          <a:lstStyle/>
          <a:p>
            <a:pPr algn="l"/>
            <a:r>
              <a:rPr lang="es-MX" sz="2000" b="0" i="0" u="none" strike="noStrike" baseline="0" dirty="0">
                <a:latin typeface="TTdcr10"/>
              </a:rPr>
              <a:t>Por su parte, los desplazamientos de la pendiente de la estructura temporal de tasas de interés a lo largo del ciclo económico también se relacionan con variables macroeconómicas.</a:t>
            </a:r>
            <a:r>
              <a:rPr lang="es-MX" sz="800" b="0" i="0" u="none" strike="noStrike" baseline="0" dirty="0">
                <a:latin typeface="TTdcr10"/>
              </a:rPr>
              <a:t>35 </a:t>
            </a:r>
            <a:r>
              <a:rPr lang="es-MX" sz="2000" b="0" i="0" u="none" strike="noStrike" baseline="0" dirty="0">
                <a:latin typeface="TTdcr10"/>
              </a:rPr>
              <a:t>Específicamente, el indicador de la brecha del producto (haciendo uso del indicador mensual del IGAE para su estimación) tiene un movimiento a la par del ciclo económico.</a:t>
            </a:r>
          </a:p>
        </p:txBody>
      </p:sp>
      <p:sp>
        <p:nvSpPr>
          <p:cNvPr id="4" name="Marcador de número de diapositiva 3">
            <a:extLst>
              <a:ext uri="{FF2B5EF4-FFF2-40B4-BE49-F238E27FC236}">
                <a16:creationId xmlns:a16="http://schemas.microsoft.com/office/drawing/2014/main" id="{A04A8365-677E-4211-89BD-C26D9A6B51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extLst>
      <p:ext uri="{BB962C8B-B14F-4D97-AF65-F5344CB8AC3E}">
        <p14:creationId xmlns:p14="http://schemas.microsoft.com/office/powerpoint/2010/main" val="126128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98C90-CC94-4717-8AAF-7E051925D23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9378CFC-A537-4750-A20C-304EC7352F54}"/>
              </a:ext>
            </a:extLst>
          </p:cNvPr>
          <p:cNvSpPr>
            <a:spLocks noGrp="1"/>
          </p:cNvSpPr>
          <p:nvPr>
            <p:ph type="body" idx="1"/>
          </p:nvPr>
        </p:nvSpPr>
        <p:spPr/>
        <p:txBody>
          <a:bodyPr/>
          <a:lstStyle/>
          <a:p>
            <a:r>
              <a:rPr lang="es-MX" dirty="0">
                <a:latin typeface="TTdcr10"/>
              </a:rPr>
              <a:t>Cuando la economía se encuentra </a:t>
            </a:r>
            <a:r>
              <a:rPr lang="es-MX" sz="2000" b="0" i="0" u="none" strike="noStrike" baseline="0" dirty="0">
                <a:latin typeface="TTdcr10"/>
              </a:rPr>
              <a:t>saliendo de una recesión, es decir, cuando la brecha del producto es negativa pero se encuentra creciendo, se espera que la tasa de interés de  corto plazo esté en niveles relativamente bajos y la tasa de interés de largo plazo esté en niveles relativamente altos, presentando la estructura temporal de tasas de interés un empinamiento.</a:t>
            </a:r>
            <a:endParaRPr lang="es-MX" dirty="0"/>
          </a:p>
          <a:p>
            <a:endParaRPr lang="es-MX" dirty="0"/>
          </a:p>
        </p:txBody>
      </p:sp>
      <p:sp>
        <p:nvSpPr>
          <p:cNvPr id="4" name="Marcador de número de diapositiva 3">
            <a:extLst>
              <a:ext uri="{FF2B5EF4-FFF2-40B4-BE49-F238E27FC236}">
                <a16:creationId xmlns:a16="http://schemas.microsoft.com/office/drawing/2014/main" id="{4F3CA635-D713-450E-8799-2E828F15D4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extLst>
      <p:ext uri="{BB962C8B-B14F-4D97-AF65-F5344CB8AC3E}">
        <p14:creationId xmlns:p14="http://schemas.microsoft.com/office/powerpoint/2010/main" val="176027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46592A-370B-4569-8C4A-849B2EFC2373}"/>
              </a:ext>
            </a:extLst>
          </p:cNvPr>
          <p:cNvSpPr>
            <a:spLocks noGrp="1"/>
          </p:cNvSpPr>
          <p:nvPr>
            <p:ph type="title"/>
          </p:nvPr>
        </p:nvSpPr>
        <p:spPr>
          <a:xfrm>
            <a:off x="1047750" y="272618"/>
            <a:ext cx="6996600" cy="715800"/>
          </a:xfrm>
        </p:spPr>
        <p:txBody>
          <a:bodyPr/>
          <a:lstStyle/>
          <a:p>
            <a:r>
              <a:rPr lang="es-MX" dirty="0"/>
              <a:t>Estructura temporal de tasas de interés </a:t>
            </a:r>
          </a:p>
        </p:txBody>
      </p:sp>
      <p:sp>
        <p:nvSpPr>
          <p:cNvPr id="6" name="Marcador de texto 5">
            <a:extLst>
              <a:ext uri="{FF2B5EF4-FFF2-40B4-BE49-F238E27FC236}">
                <a16:creationId xmlns:a16="http://schemas.microsoft.com/office/drawing/2014/main" id="{69828FCD-E67F-4837-81F8-84E8F806681E}"/>
              </a:ext>
            </a:extLst>
          </p:cNvPr>
          <p:cNvSpPr>
            <a:spLocks noGrp="1"/>
          </p:cNvSpPr>
          <p:nvPr>
            <p:ph type="body" idx="1"/>
          </p:nvPr>
        </p:nvSpPr>
        <p:spPr>
          <a:xfrm>
            <a:off x="1047750" y="1201857"/>
            <a:ext cx="6996600" cy="1922100"/>
          </a:xfrm>
        </p:spPr>
        <p:txBody>
          <a:bodyPr/>
          <a:lstStyle/>
          <a:p>
            <a:r>
              <a:rPr lang="es-MX" sz="1800" dirty="0">
                <a:latin typeface="+mj-lt"/>
              </a:rPr>
              <a:t>Un tema de gran interés para los bancos centrales es entender cómo la parte corta de la estructura temporal de tasas, la cual es afectada directamente por el banco central, afecta a la parte larga, uno de los mecanismos de transmisión de la política monetaria.</a:t>
            </a:r>
          </a:p>
          <a:p>
            <a:pPr algn="just"/>
            <a:r>
              <a:rPr lang="es-MX" sz="1800" b="0" i="0" u="none" strike="noStrike" baseline="0" dirty="0">
                <a:latin typeface="+mj-lt"/>
              </a:rPr>
              <a:t>Una de las razones por la cual existe un interés de la macroeconomía y las finanzas por la hipótesis de expectativas se debe a que las desviaciones de las tasas de interés respecto a dicha hipótesis se pueden explicar por una prima de riesgo que pudiese ser función de variables macroeconómicas.</a:t>
            </a:r>
            <a:endParaRPr lang="es-MX" sz="1800" dirty="0">
              <a:latin typeface="+mj-lt"/>
            </a:endParaRPr>
          </a:p>
        </p:txBody>
      </p:sp>
      <p:sp>
        <p:nvSpPr>
          <p:cNvPr id="4" name="Marcador de número de diapositiva 3">
            <a:extLst>
              <a:ext uri="{FF2B5EF4-FFF2-40B4-BE49-F238E27FC236}">
                <a16:creationId xmlns:a16="http://schemas.microsoft.com/office/drawing/2014/main" id="{8CEF1A21-F89F-4976-8730-ACD853503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352055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67C7A-71E1-4BC1-A37C-32B8C0C2502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C9D0061-75DF-4C04-BD5E-DA59C3A4E064}"/>
              </a:ext>
            </a:extLst>
          </p:cNvPr>
          <p:cNvSpPr>
            <a:spLocks noGrp="1"/>
          </p:cNvSpPr>
          <p:nvPr>
            <p:ph type="body" idx="1"/>
          </p:nvPr>
        </p:nvSpPr>
        <p:spPr/>
        <p:txBody>
          <a:bodyPr/>
          <a:lstStyle/>
          <a:p>
            <a:pPr algn="just"/>
            <a:r>
              <a:rPr lang="es-MX" sz="2000" b="0" i="0" u="none" strike="noStrike" baseline="0" dirty="0">
                <a:latin typeface="TTdcr10"/>
              </a:rPr>
              <a:t>Una tasa de interés de corto plazo baja se explica por una política monetaria expansiva por parte de la autoridad monetaria durante un periodo recesivo, mientras que el mayor nivel de la tasa de interés de largo plazo resulta del alza en el componente real de la referida tasa debido a que los agentes en la economía tienen una mejor perspectiva de crecimiento económico en un futuro periodo, en comparación al periodo presente.</a:t>
            </a:r>
            <a:endParaRPr lang="es-MX" dirty="0"/>
          </a:p>
        </p:txBody>
      </p:sp>
      <p:sp>
        <p:nvSpPr>
          <p:cNvPr id="4" name="Marcador de número de diapositiva 3">
            <a:extLst>
              <a:ext uri="{FF2B5EF4-FFF2-40B4-BE49-F238E27FC236}">
                <a16:creationId xmlns:a16="http://schemas.microsoft.com/office/drawing/2014/main" id="{6D671E84-4E98-4D12-BAB3-10724E5D8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Tree>
    <p:extLst>
      <p:ext uri="{BB962C8B-B14F-4D97-AF65-F5344CB8AC3E}">
        <p14:creationId xmlns:p14="http://schemas.microsoft.com/office/powerpoint/2010/main" val="387111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D4F0B-8491-48FC-95A9-E3632D93A235}"/>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AD1EBD9-0A63-4D0F-91F0-2D86619758FB}"/>
              </a:ext>
            </a:extLst>
          </p:cNvPr>
          <p:cNvSpPr>
            <a:spLocks noGrp="1"/>
          </p:cNvSpPr>
          <p:nvPr>
            <p:ph type="body" idx="1"/>
          </p:nvPr>
        </p:nvSpPr>
        <p:spPr/>
        <p:txBody>
          <a:bodyPr/>
          <a:lstStyle/>
          <a:p>
            <a:pPr algn="just"/>
            <a:r>
              <a:rPr lang="es-MX" sz="2000" b="0" i="0" u="none" strike="noStrike" baseline="0" dirty="0">
                <a:latin typeface="TTdcr10"/>
              </a:rPr>
              <a:t>Por otro lado, en el caso en que la economía esté terminando una fase de expansión y la brecha del producto (utilizando el indicador del IGAE para su estimación) sea positiva empero se encuentre disminuyendo, uno esperaría que la tasa de interés de corto plazo se encuentre en niveles relativamente altos y, por el contrario, la de largo plazo esté en niveles relativamente bajos, haciendo que la estructura temporal de tasas de interés se aplane.</a:t>
            </a:r>
            <a:endParaRPr lang="es-MX" dirty="0"/>
          </a:p>
        </p:txBody>
      </p:sp>
      <p:sp>
        <p:nvSpPr>
          <p:cNvPr id="4" name="Marcador de número de diapositiva 3">
            <a:extLst>
              <a:ext uri="{FF2B5EF4-FFF2-40B4-BE49-F238E27FC236}">
                <a16:creationId xmlns:a16="http://schemas.microsoft.com/office/drawing/2014/main" id="{12393BE7-EA16-4FE3-AD5F-410E04B28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spTree>
    <p:extLst>
      <p:ext uri="{BB962C8B-B14F-4D97-AF65-F5344CB8AC3E}">
        <p14:creationId xmlns:p14="http://schemas.microsoft.com/office/powerpoint/2010/main" val="240597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3CDF4DE-7A6B-4453-B8AB-890E9CEF901D}"/>
              </a:ext>
            </a:extLst>
          </p:cNvPr>
          <p:cNvSpPr>
            <a:spLocks noGrp="1"/>
          </p:cNvSpPr>
          <p:nvPr>
            <p:ph type="body" idx="1"/>
          </p:nvPr>
        </p:nvSpPr>
        <p:spPr>
          <a:xfrm>
            <a:off x="1073700" y="826072"/>
            <a:ext cx="6996600" cy="1922100"/>
          </a:xfrm>
        </p:spPr>
        <p:txBody>
          <a:bodyPr/>
          <a:lstStyle/>
          <a:p>
            <a:pPr algn="just"/>
            <a:r>
              <a:rPr lang="es-MX" sz="2000" b="0" i="0" u="none" strike="noStrike" baseline="0" dirty="0">
                <a:latin typeface="TTdcr10"/>
              </a:rPr>
              <a:t>Un nivel de la tasa de interés de corto plazo refleja una política monetaria restrictiva determinada por el banco central en un periodo expansivo. Por su parte, el nivel bajo de la tasa de interés de largo plazo usualmente se asocia a una baja en las perspectivas de crecimiento económico de los agentes, en relación a su situación en el periodo actual. Esto, lleva a que la mayoría de los agentes prefieran ahorrar a mayores plazos, lo cual es conducente a una reducción en el componente real de las tasas de interés nominales de largo plazo.</a:t>
            </a:r>
            <a:endParaRPr lang="es-MX" dirty="0"/>
          </a:p>
        </p:txBody>
      </p:sp>
      <p:sp>
        <p:nvSpPr>
          <p:cNvPr id="4" name="Marcador de número de diapositiva 3">
            <a:extLst>
              <a:ext uri="{FF2B5EF4-FFF2-40B4-BE49-F238E27FC236}">
                <a16:creationId xmlns:a16="http://schemas.microsoft.com/office/drawing/2014/main" id="{9493C67D-468A-4EC8-BAE4-F72A65DD70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spTree>
    <p:extLst>
      <p:ext uri="{BB962C8B-B14F-4D97-AF65-F5344CB8AC3E}">
        <p14:creationId xmlns:p14="http://schemas.microsoft.com/office/powerpoint/2010/main" val="1701360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32C93-1B1B-4982-B661-BFB85639640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16058D4-3BD0-410E-8A37-FAA2CCC4F44B}"/>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E7008A3E-ABDC-4082-9DDB-EFE57518F0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33</a:t>
            </a:fld>
            <a:endParaRPr lang="es-MX"/>
          </a:p>
        </p:txBody>
      </p:sp>
      <p:pic>
        <p:nvPicPr>
          <p:cNvPr id="6" name="Imagen 5">
            <a:extLst>
              <a:ext uri="{FF2B5EF4-FFF2-40B4-BE49-F238E27FC236}">
                <a16:creationId xmlns:a16="http://schemas.microsoft.com/office/drawing/2014/main" id="{478ADF3D-A9E5-4157-8FBD-C062753384F2}"/>
              </a:ext>
            </a:extLst>
          </p:cNvPr>
          <p:cNvPicPr>
            <a:picLocks noChangeAspect="1"/>
          </p:cNvPicPr>
          <p:nvPr/>
        </p:nvPicPr>
        <p:blipFill>
          <a:blip r:embed="rId2"/>
          <a:stretch>
            <a:fillRect/>
          </a:stretch>
        </p:blipFill>
        <p:spPr>
          <a:xfrm>
            <a:off x="1348966" y="331017"/>
            <a:ext cx="6446067" cy="4481465"/>
          </a:xfrm>
          <a:prstGeom prst="rect">
            <a:avLst/>
          </a:prstGeom>
        </p:spPr>
      </p:pic>
    </p:spTree>
    <p:extLst>
      <p:ext uri="{BB962C8B-B14F-4D97-AF65-F5344CB8AC3E}">
        <p14:creationId xmlns:p14="http://schemas.microsoft.com/office/powerpoint/2010/main" val="1923040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B11E10A-402D-4BE2-9C74-E28A9883B559}"/>
              </a:ext>
            </a:extLst>
          </p:cNvPr>
          <p:cNvSpPr>
            <a:spLocks noGrp="1"/>
          </p:cNvSpPr>
          <p:nvPr>
            <p:ph type="ctrTitle"/>
          </p:nvPr>
        </p:nvSpPr>
        <p:spPr/>
        <p:txBody>
          <a:bodyPr/>
          <a:lstStyle/>
          <a:p>
            <a:r>
              <a:rPr lang="es-MX" dirty="0"/>
              <a:t>Importancia de la ETTI</a:t>
            </a:r>
          </a:p>
        </p:txBody>
      </p:sp>
      <p:sp>
        <p:nvSpPr>
          <p:cNvPr id="6" name="Subtítulo 5">
            <a:extLst>
              <a:ext uri="{FF2B5EF4-FFF2-40B4-BE49-F238E27FC236}">
                <a16:creationId xmlns:a16="http://schemas.microsoft.com/office/drawing/2014/main" id="{9FB6C723-7FA8-4B23-8F50-C1C7A42DADC1}"/>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82662069-C559-4114-830E-ECF7A372FD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34</a:t>
            </a:fld>
            <a:endParaRPr lang="es-MX"/>
          </a:p>
        </p:txBody>
      </p:sp>
    </p:spTree>
    <p:extLst>
      <p:ext uri="{BB962C8B-B14F-4D97-AF65-F5344CB8AC3E}">
        <p14:creationId xmlns:p14="http://schemas.microsoft.com/office/powerpoint/2010/main" val="168104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5C804-FFAC-4A66-9390-6040CE0D332F}"/>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8AE72CC-BE1C-4652-88D6-922EF2D4D55F}"/>
              </a:ext>
            </a:extLst>
          </p:cNvPr>
          <p:cNvSpPr>
            <a:spLocks noGrp="1"/>
          </p:cNvSpPr>
          <p:nvPr>
            <p:ph type="body" idx="1"/>
          </p:nvPr>
        </p:nvSpPr>
        <p:spPr/>
        <p:txBody>
          <a:bodyPr/>
          <a:lstStyle/>
          <a:p>
            <a:pPr algn="l"/>
            <a:r>
              <a:rPr lang="es-MX" sz="1800" b="0" i="0" u="none" strike="noStrike" baseline="0" dirty="0">
                <a:latin typeface="TrebuchetMS"/>
              </a:rPr>
              <a:t>Los profesionales del mercado, los inversores, los bancos centrales y las autoridades monetarias están interesados en conocer la ETTI, ya que esta estructura muestra la información del consenso del mercado sobre la futura evolución de los tipos de interés, es decir, permite cuantificar lo que piensa el mercado sobre lo que sucederá en el futuro con los tipos de interés.</a:t>
            </a:r>
            <a:endParaRPr lang="es-MX" dirty="0"/>
          </a:p>
        </p:txBody>
      </p:sp>
      <p:sp>
        <p:nvSpPr>
          <p:cNvPr id="4" name="Marcador de número de diapositiva 3">
            <a:extLst>
              <a:ext uri="{FF2B5EF4-FFF2-40B4-BE49-F238E27FC236}">
                <a16:creationId xmlns:a16="http://schemas.microsoft.com/office/drawing/2014/main" id="{03BC5C2C-ACFC-46DE-B4F0-1A99A873A2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35</a:t>
            </a:fld>
            <a:endParaRPr lang="es-MX"/>
          </a:p>
        </p:txBody>
      </p:sp>
    </p:spTree>
    <p:extLst>
      <p:ext uri="{BB962C8B-B14F-4D97-AF65-F5344CB8AC3E}">
        <p14:creationId xmlns:p14="http://schemas.microsoft.com/office/powerpoint/2010/main" val="3241228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90E8103-B395-4049-8132-63F2E936B43F}"/>
              </a:ext>
            </a:extLst>
          </p:cNvPr>
          <p:cNvSpPr>
            <a:spLocks noGrp="1"/>
          </p:cNvSpPr>
          <p:nvPr>
            <p:ph type="body" idx="1"/>
          </p:nvPr>
        </p:nvSpPr>
        <p:spPr>
          <a:xfrm>
            <a:off x="1256603" y="338696"/>
            <a:ext cx="6996600" cy="1922100"/>
          </a:xfrm>
        </p:spPr>
        <p:txBody>
          <a:bodyPr/>
          <a:lstStyle/>
          <a:p>
            <a:pPr algn="l"/>
            <a:r>
              <a:rPr lang="es-MX" sz="1800" b="0" i="0" u="none" strike="noStrike" baseline="0" dirty="0">
                <a:latin typeface="TrebuchetMS"/>
              </a:rPr>
              <a:t>De forma sintética cabría señalar que los principales usos de la ETTI son los siguientes:</a:t>
            </a:r>
          </a:p>
          <a:p>
            <a:pPr marL="101600" indent="0" algn="l">
              <a:buNone/>
            </a:pPr>
            <a:r>
              <a:rPr lang="es-MX" sz="1600" b="0" i="0" u="none" strike="noStrike" baseline="0" dirty="0">
                <a:latin typeface="MTSY"/>
              </a:rPr>
              <a:t>• </a:t>
            </a:r>
            <a:r>
              <a:rPr lang="es-MX" sz="1600" b="0" i="0" u="none" strike="noStrike" baseline="0" dirty="0">
                <a:latin typeface="TrebuchetMS"/>
              </a:rPr>
              <a:t>Establecer los rendimientos de todos los instrumentos del</a:t>
            </a:r>
          </a:p>
          <a:p>
            <a:pPr marL="101600" indent="0" algn="l">
              <a:buNone/>
            </a:pPr>
            <a:r>
              <a:rPr lang="es-MX" sz="1600" b="0" i="0" u="none" strike="noStrike" baseline="0" dirty="0">
                <a:latin typeface="TrebuchetMS"/>
              </a:rPr>
              <a:t>mercado de deuda.</a:t>
            </a:r>
          </a:p>
          <a:p>
            <a:pPr marL="101600" indent="0" algn="l">
              <a:buNone/>
            </a:pPr>
            <a:r>
              <a:rPr lang="es-MX" sz="1600" b="0" i="0" u="none" strike="noStrike" baseline="0" dirty="0">
                <a:latin typeface="MTSY"/>
              </a:rPr>
              <a:t>• </a:t>
            </a:r>
            <a:r>
              <a:rPr lang="es-MX" sz="1600" b="0" i="0" u="none" strike="noStrike" baseline="0" dirty="0">
                <a:latin typeface="TrebuchetMS"/>
              </a:rPr>
              <a:t>Actuar como indicador de futuros niveles de tipos de interés e instrumento esencial de la política monetaria.</a:t>
            </a:r>
          </a:p>
          <a:p>
            <a:pPr marL="101600" indent="0" algn="l">
              <a:buNone/>
            </a:pPr>
            <a:r>
              <a:rPr lang="es-MX" sz="1600" b="0" i="0" u="none" strike="noStrike" baseline="0" dirty="0">
                <a:latin typeface="MTSY"/>
              </a:rPr>
              <a:t>• </a:t>
            </a:r>
            <a:r>
              <a:rPr lang="es-MX" sz="1600" b="0" i="0" u="none" strike="noStrike" baseline="0" dirty="0">
                <a:latin typeface="TrebuchetMS"/>
              </a:rPr>
              <a:t>Valoración y comparación de rendimientos a lo largo del espectro de vencimientos.</a:t>
            </a:r>
          </a:p>
          <a:p>
            <a:pPr marL="101600" indent="0" algn="l">
              <a:buNone/>
            </a:pPr>
            <a:r>
              <a:rPr lang="es-MX" sz="1600" b="0" i="0" u="none" strike="noStrike" baseline="0" dirty="0">
                <a:latin typeface="MTSY"/>
              </a:rPr>
              <a:t>• </a:t>
            </a:r>
            <a:r>
              <a:rPr lang="es-MX" sz="1600" b="0" i="0" u="none" strike="noStrike" baseline="0" dirty="0">
                <a:latin typeface="TrebuchetMS"/>
              </a:rPr>
              <a:t>Indicar el valor relativo de diferentes bonos de similar vencimiento.</a:t>
            </a:r>
          </a:p>
          <a:p>
            <a:pPr marL="101600" indent="0" algn="l">
              <a:buNone/>
            </a:pPr>
            <a:r>
              <a:rPr lang="es-MX" sz="1600" b="0" i="0" u="none" strike="noStrike" baseline="0" dirty="0">
                <a:latin typeface="MTSY"/>
              </a:rPr>
              <a:t>• </a:t>
            </a:r>
            <a:r>
              <a:rPr lang="es-MX" sz="1600" b="0" i="0" u="none" strike="noStrike" baseline="0" dirty="0">
                <a:latin typeface="TrebuchetMS"/>
              </a:rPr>
              <a:t>Cobertura de riesgos y valoración de derivados sobre tipos de interés.</a:t>
            </a:r>
          </a:p>
          <a:p>
            <a:pPr marL="101600" indent="0" algn="l">
              <a:buNone/>
            </a:pPr>
            <a:r>
              <a:rPr lang="es-MX" sz="1600" b="0" i="0" u="none" strike="noStrike" baseline="0" dirty="0">
                <a:latin typeface="MTSY"/>
              </a:rPr>
              <a:t>• </a:t>
            </a:r>
            <a:r>
              <a:rPr lang="es-MX" sz="1600" b="0" i="0" u="none" strike="noStrike" baseline="0" dirty="0">
                <a:latin typeface="TrebuchetMS"/>
              </a:rPr>
              <a:t>Estrategias de negociación para la gestión de carteras de renta fija.</a:t>
            </a:r>
            <a:endParaRPr lang="es-MX" sz="1800" dirty="0"/>
          </a:p>
        </p:txBody>
      </p:sp>
      <p:sp>
        <p:nvSpPr>
          <p:cNvPr id="4" name="Marcador de número de diapositiva 3">
            <a:extLst>
              <a:ext uri="{FF2B5EF4-FFF2-40B4-BE49-F238E27FC236}">
                <a16:creationId xmlns:a16="http://schemas.microsoft.com/office/drawing/2014/main" id="{C49D5253-060E-45C1-9E22-CA4833F12B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36</a:t>
            </a:fld>
            <a:endParaRPr lang="es-MX"/>
          </a:p>
        </p:txBody>
      </p:sp>
    </p:spTree>
    <p:extLst>
      <p:ext uri="{BB962C8B-B14F-4D97-AF65-F5344CB8AC3E}">
        <p14:creationId xmlns:p14="http://schemas.microsoft.com/office/powerpoint/2010/main" val="224013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DC1A3-EEC9-4CDE-AA48-98975E857164}"/>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1E248C0-D02E-4B79-AB35-0F201699A946}"/>
              </a:ext>
            </a:extLst>
          </p:cNvPr>
          <p:cNvSpPr>
            <a:spLocks noGrp="1"/>
          </p:cNvSpPr>
          <p:nvPr>
            <p:ph type="body" idx="1"/>
          </p:nvPr>
        </p:nvSpPr>
        <p:spPr/>
        <p:txBody>
          <a:bodyPr/>
          <a:lstStyle/>
          <a:p>
            <a:pPr algn="just"/>
            <a:r>
              <a:rPr lang="es-MX" dirty="0"/>
              <a:t>En su caso, </a:t>
            </a:r>
            <a:r>
              <a:rPr lang="es-MX" dirty="0" err="1"/>
              <a:t>Piazzesi</a:t>
            </a:r>
            <a:r>
              <a:rPr lang="es-MX" dirty="0"/>
              <a:t> y Schneider (2006), y </a:t>
            </a:r>
            <a:r>
              <a:rPr lang="es-MX" dirty="0" err="1"/>
              <a:t>Wachter</a:t>
            </a:r>
            <a:r>
              <a:rPr lang="es-MX" dirty="0"/>
              <a:t> (2006) proponen modelos de la estructura temporal de tasas de interés basados en el crecimiento del consumo agregado.</a:t>
            </a:r>
          </a:p>
          <a:p>
            <a:pPr algn="just"/>
            <a:r>
              <a:rPr lang="es-MX" sz="2000" b="0" i="0" u="none" strike="noStrike" baseline="0" dirty="0">
                <a:latin typeface="TTdcr10"/>
              </a:rPr>
              <a:t>Estas contribuciones son importantes ya que hacen resurgir a los modelos de tasas de interés en función de variables macroeconómicas, con lo cual se quiere identificar, medir y entender las fuentes de riesgo no diversificable; es decir, de riesgo macroeconómico.</a:t>
            </a:r>
            <a:endParaRPr lang="es-MX" dirty="0"/>
          </a:p>
        </p:txBody>
      </p:sp>
      <p:sp>
        <p:nvSpPr>
          <p:cNvPr id="4" name="Marcador de número de diapositiva 3">
            <a:extLst>
              <a:ext uri="{FF2B5EF4-FFF2-40B4-BE49-F238E27FC236}">
                <a16:creationId xmlns:a16="http://schemas.microsoft.com/office/drawing/2014/main" id="{31827BF6-635F-4BD2-8E15-3F6B1A8BC1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232506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70689FD-E20E-4AC0-935D-10EBC6FF5C7A}"/>
              </a:ext>
            </a:extLst>
          </p:cNvPr>
          <p:cNvSpPr>
            <a:spLocks noGrp="1"/>
          </p:cNvSpPr>
          <p:nvPr>
            <p:ph type="body" idx="1"/>
          </p:nvPr>
        </p:nvSpPr>
        <p:spPr>
          <a:xfrm>
            <a:off x="1073700" y="913158"/>
            <a:ext cx="6996600" cy="1922100"/>
          </a:xfrm>
        </p:spPr>
        <p:txBody>
          <a:bodyPr/>
          <a:lstStyle/>
          <a:p>
            <a:pPr algn="l"/>
            <a:r>
              <a:rPr lang="es-MX" sz="1800" b="0" i="0" u="none" strike="noStrike" baseline="0" dirty="0">
                <a:latin typeface="TTdcr10"/>
              </a:rPr>
              <a:t>En suma, el uso de la hipótesis de expectativas, su posterior revisión y evidencia en contra fueron el parteaguas en la literatura de la estructura temporal de tasas de interés. Por lo mismo, un lugar natural dónde empezar un estudio de la estructura temporal de tasas de interés es realizar pruebas formales para explorar cuál es la evidencia sobre la hipótesis de expectativas para el caso mexicano. Finalmente, el análisis del comportamiento de la estructura temporal de tasas de interés y su comparación con las tasas de interés en mercados maduros tiene sentido si el mercado mexicano presenta un buen desarrollo.</a:t>
            </a:r>
            <a:endParaRPr lang="es-MX" sz="1800" dirty="0"/>
          </a:p>
        </p:txBody>
      </p:sp>
      <p:sp>
        <p:nvSpPr>
          <p:cNvPr id="4" name="Marcador de número de diapositiva 3">
            <a:extLst>
              <a:ext uri="{FF2B5EF4-FFF2-40B4-BE49-F238E27FC236}">
                <a16:creationId xmlns:a16="http://schemas.microsoft.com/office/drawing/2014/main" id="{87BD2A03-6BD5-4BDD-BFC1-458A54E1B7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157283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F5F21-6F41-442E-ADA8-AFAD5E5E0055}"/>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9499B535-FFEE-4420-AA7E-AD3DB83A1E37}"/>
              </a:ext>
            </a:extLst>
          </p:cNvPr>
          <p:cNvSpPr>
            <a:spLocks noGrp="1"/>
          </p:cNvSpPr>
          <p:nvPr>
            <p:ph type="body" idx="1"/>
          </p:nvPr>
        </p:nvSpPr>
        <p:spPr>
          <a:xfrm>
            <a:off x="1099650" y="1287627"/>
            <a:ext cx="6996600" cy="1922100"/>
          </a:xfrm>
        </p:spPr>
        <p:txBody>
          <a:bodyPr/>
          <a:lstStyle/>
          <a:p>
            <a:pPr algn="just"/>
            <a:r>
              <a:rPr lang="es-MX" sz="1800" dirty="0"/>
              <a:t>Entre los variados factores que han llevado al mercado de deuda a un equilibrado crecimiento se pueden destacar los siguientes: i) un esfuerzo por parte de las autoridades correspondientes a reducir las posibles vulnerabilidades a choques externos; </a:t>
            </a:r>
            <a:r>
              <a:rPr lang="es-MX" sz="1800" dirty="0" err="1"/>
              <a:t>ii</a:t>
            </a:r>
            <a:r>
              <a:rPr lang="es-MX" sz="1800" dirty="0"/>
              <a:t>) políticas económicas conducentes a una mayor estabilidad macroeconómica; </a:t>
            </a:r>
            <a:r>
              <a:rPr lang="es-MX" sz="1800" dirty="0" err="1"/>
              <a:t>iii</a:t>
            </a:r>
            <a:r>
              <a:rPr lang="es-MX" sz="1800" dirty="0"/>
              <a:t>) la disminución en las restricciones a la inversión extranjera; </a:t>
            </a:r>
            <a:r>
              <a:rPr lang="es-MX" sz="1800" dirty="0" err="1"/>
              <a:t>iv</a:t>
            </a:r>
            <a:r>
              <a:rPr lang="es-MX" sz="1800" dirty="0"/>
              <a:t>) un conjunto de procesos claro y predecible en la emisión de la deuda; y, v) el desarrollo de inversionistas institucionales, tales como las Afores.</a:t>
            </a:r>
          </a:p>
        </p:txBody>
      </p:sp>
      <p:sp>
        <p:nvSpPr>
          <p:cNvPr id="4" name="Marcador de número de diapositiva 3">
            <a:extLst>
              <a:ext uri="{FF2B5EF4-FFF2-40B4-BE49-F238E27FC236}">
                <a16:creationId xmlns:a16="http://schemas.microsoft.com/office/drawing/2014/main" id="{8B34000C-DDD1-41E7-9599-2D0CD4B9C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Tree>
    <p:extLst>
      <p:ext uri="{BB962C8B-B14F-4D97-AF65-F5344CB8AC3E}">
        <p14:creationId xmlns:p14="http://schemas.microsoft.com/office/powerpoint/2010/main" val="102831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E8BB8-2A7D-4169-8AEC-74ACB0A93B8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B2FC2BF5-A26E-4A0B-BEE4-5FCCA7A5009D}"/>
              </a:ext>
            </a:extLst>
          </p:cNvPr>
          <p:cNvSpPr>
            <a:spLocks noGrp="1"/>
          </p:cNvSpPr>
          <p:nvPr>
            <p:ph type="body" idx="1"/>
          </p:nvPr>
        </p:nvSpPr>
        <p:spPr/>
        <p:txBody>
          <a:bodyPr/>
          <a:lstStyle/>
          <a:p>
            <a:r>
              <a:rPr lang="es-MX" dirty="0"/>
              <a:t>En este contexto, el desarrollo del mercado de deuda gubernamental en México se ha caracterizado por los siguientes elementos:</a:t>
            </a:r>
          </a:p>
          <a:p>
            <a:pPr algn="l"/>
            <a:r>
              <a:rPr lang="es-MX" sz="2000" b="0" i="0" u="none" strike="noStrike" baseline="0" dirty="0">
                <a:latin typeface="TTdcr10"/>
              </a:rPr>
              <a:t>Un marcado aumento en el tamaño del mercado. Por ejemplo, en la Gráfica 1 se muestra el monto de los valores gubernamentales en circulación, el cual a partir del año 2001 ha presentado un claro crecimiento que ha llegado incluso a niveles mayores a los 4,500 miles de millones de pesos en los últimos meses.</a:t>
            </a:r>
            <a:endParaRPr lang="es-MX" dirty="0"/>
          </a:p>
        </p:txBody>
      </p:sp>
      <p:sp>
        <p:nvSpPr>
          <p:cNvPr id="4" name="Marcador de número de diapositiva 3">
            <a:extLst>
              <a:ext uri="{FF2B5EF4-FFF2-40B4-BE49-F238E27FC236}">
                <a16:creationId xmlns:a16="http://schemas.microsoft.com/office/drawing/2014/main" id="{0AF2C5A3-ABEF-4FF9-9FD2-38FEA99728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237199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BF857-5F34-4F6C-99D1-80EAB803C31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145BDF6-2292-4EEA-9F8D-F14CD1D4B570}"/>
              </a:ext>
            </a:extLst>
          </p:cNvPr>
          <p:cNvSpPr>
            <a:spLocks noGrp="1"/>
          </p:cNvSpPr>
          <p:nvPr>
            <p:ph type="body" idx="1"/>
          </p:nvPr>
        </p:nvSpPr>
        <p:spPr/>
        <p:txBody>
          <a:bodyPr/>
          <a:lstStyle/>
          <a:p>
            <a:pPr algn="just"/>
            <a:r>
              <a:rPr lang="es-MX" sz="1600" b="0" i="0" u="none" strike="noStrike" baseline="0" dirty="0">
                <a:latin typeface="TTdcr10"/>
              </a:rPr>
              <a:t>También se observa una variación en la composición de la deuda gubernamental, con un menor peso relativo en, por ejemplo, en los bonos indizados a la inflación (i.e. </a:t>
            </a:r>
            <a:r>
              <a:rPr lang="es-MX" sz="1600" b="0" i="0" u="none" strike="noStrike" baseline="0" dirty="0" err="1">
                <a:latin typeface="TTdcr10"/>
              </a:rPr>
              <a:t>Udibonos</a:t>
            </a:r>
            <a:r>
              <a:rPr lang="es-MX" sz="1600" b="0" i="0" u="none" strike="noStrike" baseline="0" dirty="0">
                <a:latin typeface="TTdcr10"/>
              </a:rPr>
              <a:t>) y un mayor peso relativo de bonos nominales. La Grá.ca 2 muestra un cambio en la composición del monto de los instrumentos gubernamentales hacia instrumentos con tasas de interés nominales. Lo anterior reduce la vulnerabilidad a choques externos, ya que la proporción de deuda en términos reales ha disminuido. No obstante, es conveniente destacar el hecho de que el mercado de los </a:t>
            </a:r>
            <a:r>
              <a:rPr lang="es-MX" sz="1600" b="0" i="0" u="none" strike="noStrike" baseline="0" dirty="0" err="1">
                <a:latin typeface="TTdcr10"/>
              </a:rPr>
              <a:t>Udibonos</a:t>
            </a:r>
            <a:r>
              <a:rPr lang="es-MX" sz="1600" b="0" i="0" u="none" strike="noStrike" baseline="0" dirty="0">
                <a:latin typeface="TTdcr10"/>
              </a:rPr>
              <a:t> es uno de los más líquidos en comparación con mercados de instrumentos gubernamentales indizados a la inflación en otras economías emergentes.</a:t>
            </a:r>
            <a:endParaRPr lang="es-MX" sz="1600" dirty="0"/>
          </a:p>
        </p:txBody>
      </p:sp>
      <p:sp>
        <p:nvSpPr>
          <p:cNvPr id="4" name="Marcador de número de diapositiva 3">
            <a:extLst>
              <a:ext uri="{FF2B5EF4-FFF2-40B4-BE49-F238E27FC236}">
                <a16:creationId xmlns:a16="http://schemas.microsoft.com/office/drawing/2014/main" id="{C46C8A19-52EB-468C-B2D8-233640CA8A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314666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47F11C-4A39-4E34-85DD-6BF45E5208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pic>
        <p:nvPicPr>
          <p:cNvPr id="6" name="Imagen 5">
            <a:extLst>
              <a:ext uri="{FF2B5EF4-FFF2-40B4-BE49-F238E27FC236}">
                <a16:creationId xmlns:a16="http://schemas.microsoft.com/office/drawing/2014/main" id="{744C016F-E563-4F3E-8983-8A3802611E1A}"/>
              </a:ext>
            </a:extLst>
          </p:cNvPr>
          <p:cNvPicPr>
            <a:picLocks noChangeAspect="1"/>
          </p:cNvPicPr>
          <p:nvPr/>
        </p:nvPicPr>
        <p:blipFill>
          <a:blip r:embed="rId2"/>
          <a:stretch>
            <a:fillRect/>
          </a:stretch>
        </p:blipFill>
        <p:spPr>
          <a:xfrm>
            <a:off x="957943" y="197870"/>
            <a:ext cx="5968303" cy="4550419"/>
          </a:xfrm>
          <a:prstGeom prst="rect">
            <a:avLst/>
          </a:prstGeom>
        </p:spPr>
      </p:pic>
    </p:spTree>
    <p:extLst>
      <p:ext uri="{BB962C8B-B14F-4D97-AF65-F5344CB8AC3E}">
        <p14:creationId xmlns:p14="http://schemas.microsoft.com/office/powerpoint/2010/main" val="2200804088"/>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2129</Words>
  <Application>Microsoft Office PowerPoint</Application>
  <PresentationFormat>Presentación en pantalla (16:9)</PresentationFormat>
  <Paragraphs>83</Paragraphs>
  <Slides>36</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Oswald</vt:lpstr>
      <vt:lpstr>TTdcr10</vt:lpstr>
      <vt:lpstr>Arial</vt:lpstr>
      <vt:lpstr>TrebuchetMS</vt:lpstr>
      <vt:lpstr>MTSY</vt:lpstr>
      <vt:lpstr>Source Sans Pro</vt:lpstr>
      <vt:lpstr>TTdcbx10</vt:lpstr>
      <vt:lpstr>Quince template</vt:lpstr>
      <vt:lpstr>Teoría Monetaria</vt:lpstr>
      <vt:lpstr>Unidad II. Mercados financieros</vt:lpstr>
      <vt:lpstr>Estructura temporal de tasas de interés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la Estructura Temporal de tasa de itnterés?</vt:lpstr>
      <vt:lpstr>Presentación de PowerPoint</vt:lpstr>
      <vt:lpstr>Presentación de PowerPoint</vt:lpstr>
      <vt:lpstr>Presentación de PowerPoint</vt:lpstr>
      <vt:lpstr>Estadísticas observadas</vt:lpstr>
      <vt:lpstr>Presentación de PowerPoint</vt:lpstr>
      <vt:lpstr>Presentación de PowerPoint</vt:lpstr>
      <vt:lpstr>Presentación de PowerPoint</vt:lpstr>
      <vt:lpstr>La Estructura Temporal de Tasas de Interés del Gobierno y su Relación con Algunas Variables Macroeconómicas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Importancia de la ETTI</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IBARRA ARMENTA CRISTINA ISABEL</cp:lastModifiedBy>
  <cp:revision>46</cp:revision>
  <dcterms:modified xsi:type="dcterms:W3CDTF">2023-02-02T15:10:59Z</dcterms:modified>
</cp:coreProperties>
</file>