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42"/>
  </p:notesMasterIdLst>
  <p:sldIdLst>
    <p:sldId id="256" r:id="rId2"/>
    <p:sldId id="259" r:id="rId3"/>
    <p:sldId id="348" r:id="rId4"/>
    <p:sldId id="349" r:id="rId5"/>
    <p:sldId id="350" r:id="rId6"/>
    <p:sldId id="351" r:id="rId7"/>
    <p:sldId id="354" r:id="rId8"/>
    <p:sldId id="352" r:id="rId9"/>
    <p:sldId id="353"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Lst>
  <p:sldSz cx="9144000" cy="5143500" type="screen16x9"/>
  <p:notesSz cx="6858000" cy="9144000"/>
  <p:embeddedFontLst>
    <p:embeddedFont>
      <p:font typeface="Oswald" panose="00000500000000000000" pitchFamily="2" charset="0"/>
      <p:regular r:id="rId43"/>
      <p:bold r:id="rId44"/>
    </p:embeddedFont>
    <p:embeddedFont>
      <p:font typeface="Source Sans Pro" panose="020B0503030403020204" pitchFamily="34" charset="0"/>
      <p:regular r:id="rId45"/>
      <p:bold r:id="rId46"/>
      <p:italic r:id="rId47"/>
      <p:boldItalic r:id="rId4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font" Target="fonts/font5.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2.fntdata"/><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font" Target="fonts/font6.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Economía Internacional</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DCE8C-CF49-4C8C-9FB1-CAEEF79B6658}"/>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4CF976C-B9BA-4CB9-B9EC-8DA805EA2908}"/>
              </a:ext>
            </a:extLst>
          </p:cNvPr>
          <p:cNvSpPr>
            <a:spLocks noGrp="1"/>
          </p:cNvSpPr>
          <p:nvPr>
            <p:ph type="body" idx="1"/>
          </p:nvPr>
        </p:nvSpPr>
        <p:spPr/>
        <p:txBody>
          <a:bodyPr/>
          <a:lstStyle/>
          <a:p>
            <a:r>
              <a:rPr lang="es-MX" dirty="0"/>
              <a:t>De acuerdo con la teoría comercial de rendimientos crecientes a escala, las naciones con una dotación de factores similar y, por tanto, diferencias de ventaja comparativa insignificantes, sin embargo, pueden encontrar benéfico comerciar porque toman ventaja de las economías de escala masivas, un fenómeno prevaleciente en diversas industrias.</a:t>
            </a:r>
            <a:endParaRPr lang="en-GB" dirty="0"/>
          </a:p>
        </p:txBody>
      </p:sp>
      <p:sp>
        <p:nvSpPr>
          <p:cNvPr id="4" name="Slide Number Placeholder 3">
            <a:extLst>
              <a:ext uri="{FF2B5EF4-FFF2-40B4-BE49-F238E27FC236}">
                <a16:creationId xmlns:a16="http://schemas.microsoft.com/office/drawing/2014/main" id="{B88ED19D-419E-4188-8DD3-00405611110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242422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C94EC-DB07-4A6D-B189-ECA1BB07994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2745CEC-F2CC-4C6A-B686-D8BFA6E13ED4}"/>
              </a:ext>
            </a:extLst>
          </p:cNvPr>
          <p:cNvSpPr>
            <a:spLocks noGrp="1"/>
          </p:cNvSpPr>
          <p:nvPr>
            <p:ph type="body" idx="1"/>
          </p:nvPr>
        </p:nvSpPr>
        <p:spPr/>
        <p:txBody>
          <a:bodyPr/>
          <a:lstStyle/>
          <a:p>
            <a:r>
              <a:rPr lang="es-MX" dirty="0"/>
              <a:t>Por ejemplo, en las industrias automotriz y farmacéutica, la primera unidad siempre es muy cara de producir, pero cada unidad subsecuente cuesta mucho menos que la anterior, porque los grandes costos de instalación se dividen entre todas las unidades. </a:t>
            </a:r>
          </a:p>
          <a:p>
            <a:r>
              <a:rPr lang="es-MX" dirty="0"/>
              <a:t>Compañías como Toyota y Honda reducen los costos al especializarse en maquinaria y trabajo y obtener descuentos por cantidad en la compra de insumos.</a:t>
            </a:r>
            <a:endParaRPr lang="en-GB" dirty="0"/>
          </a:p>
        </p:txBody>
      </p:sp>
      <p:sp>
        <p:nvSpPr>
          <p:cNvPr id="4" name="Slide Number Placeholder 3">
            <a:extLst>
              <a:ext uri="{FF2B5EF4-FFF2-40B4-BE49-F238E27FC236}">
                <a16:creationId xmlns:a16="http://schemas.microsoft.com/office/drawing/2014/main" id="{EF9653BA-693B-430C-A97C-6C33EC2DE1B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4062860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9AE211-FF52-4177-8CE6-CA461ED1B3C2}"/>
              </a:ext>
            </a:extLst>
          </p:cNvPr>
          <p:cNvSpPr>
            <a:spLocks noGrp="1"/>
          </p:cNvSpPr>
          <p:nvPr>
            <p:ph type="body" idx="1"/>
          </p:nvPr>
        </p:nvSpPr>
        <p:spPr>
          <a:xfrm>
            <a:off x="1073700" y="649650"/>
            <a:ext cx="6996600" cy="1922100"/>
          </a:xfrm>
        </p:spPr>
        <p:txBody>
          <a:bodyPr/>
          <a:lstStyle/>
          <a:p>
            <a:r>
              <a:rPr lang="es-MX" dirty="0"/>
              <a:t>La teoría principal de los rendimientos crecientes a escala asegura que una nación puede desarrollar una industria que tenga economías de escala, fabricar ese producto en una cantidad grande a costos unitarios promedio bajos, y luego comerciar los productos de bajo costo con otras naciones. </a:t>
            </a:r>
          </a:p>
          <a:p>
            <a:r>
              <a:rPr lang="es-MX" dirty="0"/>
              <a:t>Al hacer lo mismo para otros productos de rendimientos crecientes, todos los socios comerciales pueden tomar ventaja de las economías de escala a través de la especialización y el intercambio.</a:t>
            </a:r>
            <a:endParaRPr lang="en-GB" dirty="0"/>
          </a:p>
        </p:txBody>
      </p:sp>
      <p:sp>
        <p:nvSpPr>
          <p:cNvPr id="4" name="Slide Number Placeholder 3">
            <a:extLst>
              <a:ext uri="{FF2B5EF4-FFF2-40B4-BE49-F238E27FC236}">
                <a16:creationId xmlns:a16="http://schemas.microsoft.com/office/drawing/2014/main" id="{2E26913D-C1EE-4BD3-A52A-D9D272A555C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862163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F34E5-A6B2-4468-8FE9-31B470ECED4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3E71A60-8482-4A55-9874-2A2C657E316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BB9D837-81BE-4BB4-B539-92858838DC0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pic>
        <p:nvPicPr>
          <p:cNvPr id="6" name="Picture 5">
            <a:extLst>
              <a:ext uri="{FF2B5EF4-FFF2-40B4-BE49-F238E27FC236}">
                <a16:creationId xmlns:a16="http://schemas.microsoft.com/office/drawing/2014/main" id="{BF5303AE-404C-4060-A2C9-55875F2C8506}"/>
              </a:ext>
            </a:extLst>
          </p:cNvPr>
          <p:cNvPicPr>
            <a:picLocks noChangeAspect="1"/>
          </p:cNvPicPr>
          <p:nvPr/>
        </p:nvPicPr>
        <p:blipFill>
          <a:blip r:embed="rId2">
            <a:lum bright="-20000" contrast="40000"/>
          </a:blip>
          <a:stretch>
            <a:fillRect/>
          </a:stretch>
        </p:blipFill>
        <p:spPr>
          <a:xfrm>
            <a:off x="1348966" y="358177"/>
            <a:ext cx="6446067" cy="4427145"/>
          </a:xfrm>
          <a:prstGeom prst="rect">
            <a:avLst/>
          </a:prstGeom>
        </p:spPr>
      </p:pic>
    </p:spTree>
    <p:extLst>
      <p:ext uri="{BB962C8B-B14F-4D97-AF65-F5344CB8AC3E}">
        <p14:creationId xmlns:p14="http://schemas.microsoft.com/office/powerpoint/2010/main" val="2322672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9BAA96A-166E-436C-BB70-09A8FD3862D1}"/>
              </a:ext>
            </a:extLst>
          </p:cNvPr>
          <p:cNvSpPr>
            <a:spLocks noGrp="1"/>
          </p:cNvSpPr>
          <p:nvPr>
            <p:ph type="body" idx="1"/>
          </p:nvPr>
        </p:nvSpPr>
        <p:spPr>
          <a:xfrm>
            <a:off x="1073700" y="370594"/>
            <a:ext cx="6996600" cy="1922100"/>
          </a:xfrm>
        </p:spPr>
        <p:txBody>
          <a:bodyPr/>
          <a:lstStyle/>
          <a:p>
            <a:pPr algn="just"/>
            <a:r>
              <a:rPr lang="es-MX" sz="1800" dirty="0"/>
              <a:t>Al principio no hay una base para el comercio, porque cada empresa obtiene un costo de producción de 10,000 dólares por automóvil. Suponga que el ingreso creciente en Estados</a:t>
            </a:r>
          </a:p>
          <a:p>
            <a:pPr algn="just"/>
            <a:r>
              <a:rPr lang="es-MX" sz="1800" dirty="0"/>
              <a:t>Unidos resulta en una demanda de 200,000 automóviles, mientras que la demanda del automóvil mexicano permanece constante. La demanda más grande permite a la empresa estadounidense fabricar más producción y aprovechar las economías de escala. Las curvas de costos de la empresa se desplazan hacia abajo hasta que su costo es igual a 8,000 dólares por automóvil. </a:t>
            </a:r>
          </a:p>
          <a:p>
            <a:pPr algn="just"/>
            <a:r>
              <a:rPr lang="es-MX" sz="1800" dirty="0"/>
              <a:t>En comparación con la empresa mexicana, la empresa estadounidense puede producir automóviles a un costo más bajo. Con el libre comercio, Estados Unidos ahora exportará automóviles a México.</a:t>
            </a:r>
            <a:endParaRPr lang="en-GB" sz="1800" dirty="0"/>
          </a:p>
        </p:txBody>
      </p:sp>
      <p:sp>
        <p:nvSpPr>
          <p:cNvPr id="4" name="Slide Number Placeholder 3">
            <a:extLst>
              <a:ext uri="{FF2B5EF4-FFF2-40B4-BE49-F238E27FC236}">
                <a16:creationId xmlns:a16="http://schemas.microsoft.com/office/drawing/2014/main" id="{E8277194-8152-4B7F-B6B0-3147F338054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127892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12C7F-765F-472A-9AEF-BE28480CF4CE}"/>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481DFC0-0C2F-4D28-84B5-5E534E00FD65}"/>
              </a:ext>
            </a:extLst>
          </p:cNvPr>
          <p:cNvSpPr>
            <a:spLocks noGrp="1"/>
          </p:cNvSpPr>
          <p:nvPr>
            <p:ph type="body" idx="1"/>
          </p:nvPr>
        </p:nvSpPr>
        <p:spPr/>
        <p:txBody>
          <a:bodyPr/>
          <a:lstStyle/>
          <a:p>
            <a:r>
              <a:rPr lang="es-MX" dirty="0"/>
              <a:t>Un aspecto clave de la teoría del comercio de rendimientos crecientes a escala es el efecto de mercado interno: los países se especializarán en productos que tienen una demanda nacional fuerte ¿Por qué? </a:t>
            </a:r>
          </a:p>
          <a:p>
            <a:r>
              <a:rPr lang="es-MX" dirty="0"/>
              <a:t>Al ubicarse cerca de su mercado más grande, una industria de escala creciente puede minimizar el costo de embarcar sus productos a sus clientes mientras aprovecha las economías de escala.</a:t>
            </a:r>
            <a:endParaRPr lang="en-GB" dirty="0"/>
          </a:p>
        </p:txBody>
      </p:sp>
      <p:sp>
        <p:nvSpPr>
          <p:cNvPr id="4" name="Slide Number Placeholder 3">
            <a:extLst>
              <a:ext uri="{FF2B5EF4-FFF2-40B4-BE49-F238E27FC236}">
                <a16:creationId xmlns:a16="http://schemas.microsoft.com/office/drawing/2014/main" id="{5FE9064E-F5D6-4BA7-BD5A-7530071E40E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1374282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793C8-8D61-4DFA-AA89-E9138E183B9B}"/>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E004501C-8579-4E11-94CF-EEC2263DC723}"/>
              </a:ext>
            </a:extLst>
          </p:cNvPr>
          <p:cNvSpPr>
            <a:spLocks noGrp="1"/>
          </p:cNvSpPr>
          <p:nvPr>
            <p:ph type="body" idx="1"/>
          </p:nvPr>
        </p:nvSpPr>
        <p:spPr/>
        <p:txBody>
          <a:bodyPr/>
          <a:lstStyle/>
          <a:p>
            <a:r>
              <a:rPr lang="es-MX" dirty="0"/>
              <a:t>Pero el efecto del mercado interno también tiene una implicación preocupante. Si las industrias crecientes a escala tienden a ubicarse cerca de sus mercados más grandes, ¿qué pasa con las áreas de mercado pequeñas?</a:t>
            </a:r>
          </a:p>
          <a:p>
            <a:r>
              <a:rPr lang="es-MX" dirty="0"/>
              <a:t>Con las demás cosas sin cambio, es probable que se vuelvan no industrializadas al tiempo que las fábricas y las industrias se mueven para aprovechar las economías de escala y los costos bajos de transporte.</a:t>
            </a:r>
            <a:endParaRPr lang="en-GB" dirty="0"/>
          </a:p>
        </p:txBody>
      </p:sp>
      <p:sp>
        <p:nvSpPr>
          <p:cNvPr id="4" name="Slide Number Placeholder 3">
            <a:extLst>
              <a:ext uri="{FF2B5EF4-FFF2-40B4-BE49-F238E27FC236}">
                <a16:creationId xmlns:a16="http://schemas.microsoft.com/office/drawing/2014/main" id="{90EEDBE9-9DA4-4942-B7CD-8A3E8C208BC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3237080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6783A-D2A4-4B20-A9DF-33CBE094203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3D97881-6E63-46F7-A868-AF67415B63F6}"/>
              </a:ext>
            </a:extLst>
          </p:cNvPr>
          <p:cNvSpPr>
            <a:spLocks noGrp="1"/>
          </p:cNvSpPr>
          <p:nvPr>
            <p:ph type="body" idx="1"/>
          </p:nvPr>
        </p:nvSpPr>
        <p:spPr/>
        <p:txBody>
          <a:bodyPr/>
          <a:lstStyle/>
          <a:p>
            <a:r>
              <a:rPr lang="es-MX" sz="1800" dirty="0"/>
              <a:t>Por tanto, el comercio podría llevar a que los países pequeños y las áreas rurales se vuelvan periféricos al centro económico, los proveedores lejanos de productos. Como lo han expresado los críticos canadienses, “con el libre comercio, los canadienses se volverían trabajadores forestales y supervisores de agua”.</a:t>
            </a:r>
          </a:p>
          <a:p>
            <a:r>
              <a:rPr lang="es-MX" sz="1800" dirty="0"/>
              <a:t>Sin embargo, otras cosas no son estrictamente iguales: los efectos de la ventaja comparativa existen a lo largo de la influencia de los rendimientos crecientes a escala, así que el resultado final del libre comercio no es una conclusión conocida de antemano.</a:t>
            </a:r>
            <a:endParaRPr lang="en-GB" sz="1800" dirty="0"/>
          </a:p>
        </p:txBody>
      </p:sp>
      <p:sp>
        <p:nvSpPr>
          <p:cNvPr id="4" name="Slide Number Placeholder 3">
            <a:extLst>
              <a:ext uri="{FF2B5EF4-FFF2-40B4-BE49-F238E27FC236}">
                <a16:creationId xmlns:a16="http://schemas.microsoft.com/office/drawing/2014/main" id="{0B5A665E-7B99-4C75-BC06-99B8861C094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3717437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74696-6CDA-4FFF-A0C4-F8628B84F778}"/>
              </a:ext>
            </a:extLst>
          </p:cNvPr>
          <p:cNvSpPr>
            <a:spLocks noGrp="1"/>
          </p:cNvSpPr>
          <p:nvPr>
            <p:ph type="title"/>
          </p:nvPr>
        </p:nvSpPr>
        <p:spPr/>
        <p:txBody>
          <a:bodyPr/>
          <a:lstStyle/>
          <a:p>
            <a:r>
              <a:rPr lang="es-MX" dirty="0"/>
              <a:t>El comercio Intraindustrial</a:t>
            </a:r>
            <a:endParaRPr lang="en-GB" dirty="0"/>
          </a:p>
        </p:txBody>
      </p:sp>
      <p:sp>
        <p:nvSpPr>
          <p:cNvPr id="3" name="Text Placeholder 2">
            <a:extLst>
              <a:ext uri="{FF2B5EF4-FFF2-40B4-BE49-F238E27FC236}">
                <a16:creationId xmlns:a16="http://schemas.microsoft.com/office/drawing/2014/main" id="{05605C27-C2C8-4175-AFF6-DC6C5BF0299A}"/>
              </a:ext>
            </a:extLst>
          </p:cNvPr>
          <p:cNvSpPr>
            <a:spLocks noGrp="1"/>
          </p:cNvSpPr>
          <p:nvPr>
            <p:ph type="body" idx="1"/>
          </p:nvPr>
        </p:nvSpPr>
        <p:spPr/>
        <p:txBody>
          <a:bodyPr/>
          <a:lstStyle/>
          <a:p>
            <a:pPr algn="l"/>
            <a:r>
              <a:rPr lang="es-MX" b="0" i="0" u="none" strike="noStrike" baseline="0" dirty="0">
                <a:latin typeface="MeridienLTStd-Roman"/>
              </a:rPr>
              <a:t>Los modelos de comercio considerados hasta ahora han tratado con el </a:t>
            </a:r>
            <a:r>
              <a:rPr lang="es-MX" b="1" i="0" u="none" strike="noStrike" baseline="0" dirty="0">
                <a:latin typeface="MeridienLTStd-Bold"/>
              </a:rPr>
              <a:t>comercio interindustrial</a:t>
            </a:r>
            <a:r>
              <a:rPr lang="es-MX" b="0" i="0" u="none" strike="noStrike" baseline="0" dirty="0">
                <a:latin typeface="MeridienLTStd-Roman"/>
              </a:rPr>
              <a:t>: el intercambio entre naciones de productos de distintas industrias; algunos ejemplos incluyen computadoras y aviones comerciados por textiles y zapatos o productos manufacturados </a:t>
            </a:r>
            <a:r>
              <a:rPr lang="en-GB" b="0" i="0" u="none" strike="noStrike" baseline="0" dirty="0" err="1">
                <a:latin typeface="MeridienLTStd-Roman"/>
              </a:rPr>
              <a:t>terminados</a:t>
            </a:r>
            <a:r>
              <a:rPr lang="en-GB" b="0" i="0" u="none" strike="noStrike" baseline="0" dirty="0">
                <a:latin typeface="MeridienLTStd-Roman"/>
              </a:rPr>
              <a:t> </a:t>
            </a:r>
            <a:r>
              <a:rPr lang="en-GB" b="0" i="0" u="none" strike="noStrike" baseline="0" dirty="0" err="1">
                <a:latin typeface="MeridienLTStd-Roman"/>
              </a:rPr>
              <a:t>comerciados</a:t>
            </a:r>
            <a:r>
              <a:rPr lang="en-GB" b="0" i="0" u="none" strike="noStrike" baseline="0" dirty="0">
                <a:latin typeface="MeridienLTStd-Roman"/>
              </a:rPr>
              <a:t> </a:t>
            </a:r>
            <a:r>
              <a:rPr lang="en-GB" b="0" i="0" u="none" strike="noStrike" baseline="0" dirty="0" err="1">
                <a:latin typeface="MeridienLTStd-Roman"/>
              </a:rPr>
              <a:t>por</a:t>
            </a:r>
            <a:r>
              <a:rPr lang="en-GB" b="0" i="0" u="none" strike="noStrike" baseline="0" dirty="0">
                <a:latin typeface="MeridienLTStd-Roman"/>
              </a:rPr>
              <a:t> </a:t>
            </a:r>
            <a:r>
              <a:rPr lang="en-GB" b="0" i="0" u="none" strike="noStrike" baseline="0" dirty="0" err="1">
                <a:latin typeface="MeridienLTStd-Roman"/>
              </a:rPr>
              <a:t>materias</a:t>
            </a:r>
            <a:r>
              <a:rPr lang="en-GB" b="0" i="0" u="none" strike="noStrike" baseline="0" dirty="0">
                <a:latin typeface="MeridienLTStd-Roman"/>
              </a:rPr>
              <a:t> </a:t>
            </a:r>
            <a:r>
              <a:rPr lang="en-GB" b="0" i="0" u="none" strike="noStrike" baseline="0" dirty="0" err="1">
                <a:latin typeface="MeridienLTStd-Roman"/>
              </a:rPr>
              <a:t>primas</a:t>
            </a:r>
            <a:r>
              <a:rPr lang="en-GB" b="0" i="0" u="none" strike="noStrike" baseline="0" dirty="0">
                <a:latin typeface="MeridienLTStd-Roman"/>
              </a:rPr>
              <a:t>.</a:t>
            </a:r>
            <a:endParaRPr lang="en-GB" sz="2400" dirty="0"/>
          </a:p>
        </p:txBody>
      </p:sp>
      <p:sp>
        <p:nvSpPr>
          <p:cNvPr id="4" name="Slide Number Placeholder 3">
            <a:extLst>
              <a:ext uri="{FF2B5EF4-FFF2-40B4-BE49-F238E27FC236}">
                <a16:creationId xmlns:a16="http://schemas.microsoft.com/office/drawing/2014/main" id="{D4392A79-3DB9-452A-B0FE-2727F1ACAE7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2495130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DAEC8-4123-4AA7-8C29-7B87A85D0BF6}"/>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0BBBA51-A142-42E5-B854-140D24BC93CA}"/>
              </a:ext>
            </a:extLst>
          </p:cNvPr>
          <p:cNvSpPr>
            <a:spLocks noGrp="1"/>
          </p:cNvSpPr>
          <p:nvPr>
            <p:ph type="body" idx="1"/>
          </p:nvPr>
        </p:nvSpPr>
        <p:spPr/>
        <p:txBody>
          <a:bodyPr/>
          <a:lstStyle/>
          <a:p>
            <a:pPr algn="just"/>
            <a:r>
              <a:rPr lang="es-MX" dirty="0"/>
              <a:t>El comercio interindustrial se sustenta en una especialización interindustrial: cada nación se especializa en una industria particular (acero, por ejemplo) en la que disfruta una ventaja comparativa. Como los recursos cambian a la industria con una ventaja comparativa, otras industrias, que tienen desventajas comparativas (electrónica, por ejemplo), hacen contratos.</a:t>
            </a:r>
            <a:endParaRPr lang="en-GB" dirty="0"/>
          </a:p>
        </p:txBody>
      </p:sp>
      <p:sp>
        <p:nvSpPr>
          <p:cNvPr id="4" name="Slide Number Placeholder 3">
            <a:extLst>
              <a:ext uri="{FF2B5EF4-FFF2-40B4-BE49-F238E27FC236}">
                <a16:creationId xmlns:a16="http://schemas.microsoft.com/office/drawing/2014/main" id="{D743F65D-DC41-4BD6-AE57-0833D5FC687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2550226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s-MX" dirty="0"/>
              <a:t>Recursos y Comercio:</a:t>
            </a:r>
            <a:br>
              <a:rPr lang="es-MX" dirty="0"/>
            </a:br>
            <a:r>
              <a:rPr lang="es-MX" sz="2800" dirty="0"/>
              <a:t>El modelo de </a:t>
            </a:r>
            <a:r>
              <a:rPr lang="es-MX" sz="2800" dirty="0" err="1"/>
              <a:t>Heckscher-Ohilin</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2000" b="1" dirty="0">
                <a:solidFill>
                  <a:schemeClr val="accent2"/>
                </a:solidFill>
                <a:latin typeface="Oswald"/>
                <a:ea typeface="Oswald"/>
                <a:cs typeface="Oswald"/>
                <a:sym typeface="Oswald"/>
              </a:rPr>
              <a:t>3</a:t>
            </a: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FD61166-1C68-4F56-BA63-D9931DE78380}"/>
              </a:ext>
            </a:extLst>
          </p:cNvPr>
          <p:cNvSpPr>
            <a:spLocks noGrp="1"/>
          </p:cNvSpPr>
          <p:nvPr>
            <p:ph type="body" idx="1"/>
          </p:nvPr>
        </p:nvSpPr>
        <p:spPr>
          <a:xfrm>
            <a:off x="969525" y="649650"/>
            <a:ext cx="6996600" cy="1922100"/>
          </a:xfrm>
        </p:spPr>
        <p:txBody>
          <a:bodyPr/>
          <a:lstStyle/>
          <a:p>
            <a:pPr algn="just"/>
            <a:r>
              <a:rPr lang="es-MX" dirty="0"/>
              <a:t>Aunque ocurre alguna especialización interindustrial, no es del tipo que las naciones industrializadas han realizado en la era posterior a la Segunda Guerra Mundial. Más que enfatizar industrias completas, los países industriales han adoptado una forma más angosta de especialización. Han practicado una especialización intraindustrial, que se enfoca en la producción de productos particulares o grupos de productos dentro de una industria determinada (por ejemplo, los automóviles subcompactos más que sólo automóviles)</a:t>
            </a:r>
            <a:endParaRPr lang="en-GB" dirty="0"/>
          </a:p>
        </p:txBody>
      </p:sp>
      <p:sp>
        <p:nvSpPr>
          <p:cNvPr id="4" name="Slide Number Placeholder 3">
            <a:extLst>
              <a:ext uri="{FF2B5EF4-FFF2-40B4-BE49-F238E27FC236}">
                <a16:creationId xmlns:a16="http://schemas.microsoft.com/office/drawing/2014/main" id="{DB9CA026-9C89-44AB-A46A-4D6744F9275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677434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81662D-398D-400C-A51E-7B6CB5B435A3}"/>
              </a:ext>
            </a:extLst>
          </p:cNvPr>
          <p:cNvSpPr>
            <a:spLocks noGrp="1"/>
          </p:cNvSpPr>
          <p:nvPr>
            <p:ph type="body" idx="1"/>
          </p:nvPr>
        </p:nvSpPr>
        <p:spPr>
          <a:xfrm>
            <a:off x="1073700" y="572613"/>
            <a:ext cx="6996600" cy="1922100"/>
          </a:xfrm>
        </p:spPr>
        <p:txBody>
          <a:bodyPr/>
          <a:lstStyle/>
          <a:p>
            <a:r>
              <a:rPr lang="es-MX" dirty="0"/>
              <a:t>Con una especialización intraindustrial, la apertura del comercio no resulta en la eliminación o la contracción de industrias completas dentro de una nación; sin embargo, la gama de productos fabricados y vendidos por cada nación, cambia.</a:t>
            </a:r>
          </a:p>
          <a:p>
            <a:r>
              <a:rPr lang="es-MX" dirty="0"/>
              <a:t>Las naciones industriales avanzadas cada vez más han enfatizado el comercio intraindustrial; comercio de dos vías en un producto similar. Por ejemplo, las computadoras fabricadas por IBM se venden en el extranjero mientras que Estados Unidos importa computadoras producidas por Hitachi de Japón.</a:t>
            </a:r>
            <a:endParaRPr lang="en-GB" dirty="0"/>
          </a:p>
        </p:txBody>
      </p:sp>
      <p:sp>
        <p:nvSpPr>
          <p:cNvPr id="4" name="Slide Number Placeholder 3">
            <a:extLst>
              <a:ext uri="{FF2B5EF4-FFF2-40B4-BE49-F238E27FC236}">
                <a16:creationId xmlns:a16="http://schemas.microsoft.com/office/drawing/2014/main" id="{ABF9AC0D-6122-4C9F-82CA-31B0D7AE25A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214152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E57EF-5D20-4D4D-BB3E-57DA9BCD5DB3}"/>
              </a:ext>
            </a:extLst>
          </p:cNvPr>
          <p:cNvSpPr>
            <a:spLocks noGrp="1"/>
          </p:cNvSpPr>
          <p:nvPr>
            <p:ph type="title"/>
          </p:nvPr>
        </p:nvSpPr>
        <p:spPr/>
        <p:txBody>
          <a:bodyPr/>
          <a:lstStyle/>
          <a:p>
            <a:endParaRPr lang="en-GB"/>
          </a:p>
        </p:txBody>
      </p:sp>
      <p:sp>
        <p:nvSpPr>
          <p:cNvPr id="4" name="Slide Number Placeholder 3">
            <a:extLst>
              <a:ext uri="{FF2B5EF4-FFF2-40B4-BE49-F238E27FC236}">
                <a16:creationId xmlns:a16="http://schemas.microsoft.com/office/drawing/2014/main" id="{7E2B5903-3E49-4867-ACE9-812C701C641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pic>
        <p:nvPicPr>
          <p:cNvPr id="6" name="Picture 5">
            <a:extLst>
              <a:ext uri="{FF2B5EF4-FFF2-40B4-BE49-F238E27FC236}">
                <a16:creationId xmlns:a16="http://schemas.microsoft.com/office/drawing/2014/main" id="{BB93BFEC-98D8-4F01-9E70-85A5B9BA6D14}"/>
              </a:ext>
            </a:extLst>
          </p:cNvPr>
          <p:cNvPicPr>
            <a:picLocks noChangeAspect="1"/>
          </p:cNvPicPr>
          <p:nvPr/>
        </p:nvPicPr>
        <p:blipFill>
          <a:blip r:embed="rId2"/>
          <a:stretch>
            <a:fillRect/>
          </a:stretch>
        </p:blipFill>
        <p:spPr>
          <a:xfrm>
            <a:off x="2575820" y="253747"/>
            <a:ext cx="3992359" cy="3838807"/>
          </a:xfrm>
          <a:prstGeom prst="rect">
            <a:avLst/>
          </a:prstGeom>
        </p:spPr>
      </p:pic>
    </p:spTree>
    <p:extLst>
      <p:ext uri="{BB962C8B-B14F-4D97-AF65-F5344CB8AC3E}">
        <p14:creationId xmlns:p14="http://schemas.microsoft.com/office/powerpoint/2010/main" val="3428262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28C4C-0714-4B0C-94F4-6DB1A899EF2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9EBF1E23-99B5-4B96-B5DA-F20331DCEC94}"/>
              </a:ext>
            </a:extLst>
          </p:cNvPr>
          <p:cNvSpPr>
            <a:spLocks noGrp="1"/>
          </p:cNvSpPr>
          <p:nvPr>
            <p:ph type="body" idx="1"/>
          </p:nvPr>
        </p:nvSpPr>
        <p:spPr/>
        <p:txBody>
          <a:bodyPr/>
          <a:lstStyle/>
          <a:p>
            <a:r>
              <a:rPr lang="es-MX" dirty="0"/>
              <a:t>Gran parte del comercio intraindustrial se realiza entre los países industriales, en especial de Europa occidental, cuya dotación de recursos es similar. Las empresas que fabrican estos productos tienden a ser oligopolios, con unas cuantas empresas grandes que constituyen cada industria.</a:t>
            </a:r>
            <a:endParaRPr lang="en-GB" dirty="0"/>
          </a:p>
        </p:txBody>
      </p:sp>
      <p:sp>
        <p:nvSpPr>
          <p:cNvPr id="4" name="Slide Number Placeholder 3">
            <a:extLst>
              <a:ext uri="{FF2B5EF4-FFF2-40B4-BE49-F238E27FC236}">
                <a16:creationId xmlns:a16="http://schemas.microsoft.com/office/drawing/2014/main" id="{45F12B92-996C-475B-B644-141354D1C1B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spTree>
    <p:extLst>
      <p:ext uri="{BB962C8B-B14F-4D97-AF65-F5344CB8AC3E}">
        <p14:creationId xmlns:p14="http://schemas.microsoft.com/office/powerpoint/2010/main" val="3964996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DDD0-4B0A-47E0-896E-6889C8321D7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EDCBD9EB-15D2-47F8-AA07-05CD68E540CE}"/>
              </a:ext>
            </a:extLst>
          </p:cNvPr>
          <p:cNvSpPr>
            <a:spLocks noGrp="1"/>
          </p:cNvSpPr>
          <p:nvPr>
            <p:ph type="body" idx="1"/>
          </p:nvPr>
        </p:nvSpPr>
        <p:spPr/>
        <p:txBody>
          <a:bodyPr/>
          <a:lstStyle/>
          <a:p>
            <a:pPr algn="just"/>
            <a:r>
              <a:rPr lang="es-MX" dirty="0"/>
              <a:t>El comercio intraindustrial incluye el comercio en productos homogéneos así como en productos diferenciados. Para productos homogéneos las razones para un comercio intraindustrial son más fáciles de definir.</a:t>
            </a:r>
          </a:p>
          <a:p>
            <a:pPr algn="just"/>
            <a:r>
              <a:rPr lang="es-MX" dirty="0"/>
              <a:t>Una nación puede exportar e importar el mismo producto debido a los costos de transporte.</a:t>
            </a:r>
            <a:endParaRPr lang="en-GB" dirty="0"/>
          </a:p>
        </p:txBody>
      </p:sp>
      <p:sp>
        <p:nvSpPr>
          <p:cNvPr id="4" name="Slide Number Placeholder 3">
            <a:extLst>
              <a:ext uri="{FF2B5EF4-FFF2-40B4-BE49-F238E27FC236}">
                <a16:creationId xmlns:a16="http://schemas.microsoft.com/office/drawing/2014/main" id="{8004DC27-2201-4EC6-A70C-0E0120BF60A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24</a:t>
            </a:fld>
            <a:endParaRPr lang="en"/>
          </a:p>
        </p:txBody>
      </p:sp>
    </p:spTree>
    <p:extLst>
      <p:ext uri="{BB962C8B-B14F-4D97-AF65-F5344CB8AC3E}">
        <p14:creationId xmlns:p14="http://schemas.microsoft.com/office/powerpoint/2010/main" val="3084693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2E89F-0445-45F0-AE54-D00AAFBE16F4}"/>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AA774638-CCEB-4AF5-A260-49D0FF1A91DC}"/>
              </a:ext>
            </a:extLst>
          </p:cNvPr>
          <p:cNvSpPr>
            <a:spLocks noGrp="1"/>
          </p:cNvSpPr>
          <p:nvPr>
            <p:ph type="body" idx="1"/>
          </p:nvPr>
        </p:nvSpPr>
        <p:spPr/>
        <p:txBody>
          <a:bodyPr/>
          <a:lstStyle/>
          <a:p>
            <a:r>
              <a:rPr lang="es-MX" dirty="0"/>
              <a:t>Por ejemplo, Canadá y Estados Unidos comparten una frontera cuya longitud es de varios miles de kilómetros.</a:t>
            </a:r>
          </a:p>
          <a:p>
            <a:r>
              <a:rPr lang="es-MX" dirty="0"/>
              <a:t>Para minimizar los costos de transporte (y por tanto los costos totales), un comprador en Albany, Nueva York, puede importar cemento de una empresa en Montreal, Quebec, mientras que un fabricante en Seattle, Washington, vende cemento a un comprador en Vancouver, British Columbia. </a:t>
            </a:r>
            <a:endParaRPr lang="en-GB" dirty="0"/>
          </a:p>
        </p:txBody>
      </p:sp>
      <p:sp>
        <p:nvSpPr>
          <p:cNvPr id="4" name="Slide Number Placeholder 3">
            <a:extLst>
              <a:ext uri="{FF2B5EF4-FFF2-40B4-BE49-F238E27FC236}">
                <a16:creationId xmlns:a16="http://schemas.microsoft.com/office/drawing/2014/main" id="{C3E4D825-31A7-484C-AC90-36829FACD1A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25</a:t>
            </a:fld>
            <a:endParaRPr lang="en"/>
          </a:p>
        </p:txBody>
      </p:sp>
    </p:spTree>
    <p:extLst>
      <p:ext uri="{BB962C8B-B14F-4D97-AF65-F5344CB8AC3E}">
        <p14:creationId xmlns:p14="http://schemas.microsoft.com/office/powerpoint/2010/main" val="2039808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C414C-4E32-42C3-BED1-90951AFC1F8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5F0D8EB1-5887-4722-8A8B-89902224FBC2}"/>
              </a:ext>
            </a:extLst>
          </p:cNvPr>
          <p:cNvSpPr>
            <a:spLocks noGrp="1"/>
          </p:cNvSpPr>
          <p:nvPr>
            <p:ph type="body" idx="1"/>
          </p:nvPr>
        </p:nvSpPr>
        <p:spPr/>
        <p:txBody>
          <a:bodyPr/>
          <a:lstStyle/>
          <a:p>
            <a:r>
              <a:rPr lang="es-MX" dirty="0"/>
              <a:t>Otra razón para el comercio intraindustrial en productos homogéneos son las estaciones.</a:t>
            </a:r>
          </a:p>
          <a:p>
            <a:r>
              <a:rPr lang="es-MX" dirty="0"/>
              <a:t>Las estaciones en el hemisferio sur son opuestas a las del hemisferio norte. Brasil puede exportar productos de temporada (como productos agrícolas) a Estados Unidos en un momento del año e importarlos de Estados Unidos en otro momento durante el mismo año.</a:t>
            </a:r>
            <a:endParaRPr lang="en-GB" dirty="0"/>
          </a:p>
        </p:txBody>
      </p:sp>
      <p:sp>
        <p:nvSpPr>
          <p:cNvPr id="4" name="Slide Number Placeholder 3">
            <a:extLst>
              <a:ext uri="{FF2B5EF4-FFF2-40B4-BE49-F238E27FC236}">
                <a16:creationId xmlns:a16="http://schemas.microsoft.com/office/drawing/2014/main" id="{16F540EC-E276-41C5-82C4-6C448D215D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26</a:t>
            </a:fld>
            <a:endParaRPr lang="en"/>
          </a:p>
        </p:txBody>
      </p:sp>
    </p:spTree>
    <p:extLst>
      <p:ext uri="{BB962C8B-B14F-4D97-AF65-F5344CB8AC3E}">
        <p14:creationId xmlns:p14="http://schemas.microsoft.com/office/powerpoint/2010/main" val="753891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980AFEF-0449-42A1-A40B-944FBE63E70C}"/>
              </a:ext>
            </a:extLst>
          </p:cNvPr>
          <p:cNvSpPr>
            <a:spLocks noGrp="1"/>
          </p:cNvSpPr>
          <p:nvPr>
            <p:ph type="body" idx="1"/>
          </p:nvPr>
        </p:nvSpPr>
        <p:spPr>
          <a:xfrm>
            <a:off x="1073700" y="338696"/>
            <a:ext cx="7847016" cy="1922100"/>
          </a:xfrm>
        </p:spPr>
        <p:txBody>
          <a:bodyPr/>
          <a:lstStyle/>
          <a:p>
            <a:r>
              <a:rPr lang="es-MX" dirty="0"/>
              <a:t>Aunque cierto comercio intraindustrial ocurre en productos homogéneos, la evidencia disponible sugiere que la mayor parte del comercio intraindustrial ocurre en productos diferenciados.</a:t>
            </a:r>
          </a:p>
          <a:p>
            <a:r>
              <a:rPr lang="es-MX" dirty="0"/>
              <a:t>Dentro de la manufactura, los niveles del comercio intraindustrial parecen ser especialmente altos en maquinaria, químicos y equipo de transporte. Una porción significativa de la producción de las economías modernas consiste en los productos diferenciados dentro del mismo grupo amplio de producto. Dentro de la industria automotriz, un Ford no es idéntico a un Honda, un Toyota o un Chevrolet. Los flujos de dos vías pueden ocurrir en productos diferenciados dentro del mismo grupo amplio de producto.</a:t>
            </a:r>
            <a:endParaRPr lang="en-GB" dirty="0"/>
          </a:p>
        </p:txBody>
      </p:sp>
      <p:sp>
        <p:nvSpPr>
          <p:cNvPr id="4" name="Slide Number Placeholder 3">
            <a:extLst>
              <a:ext uri="{FF2B5EF4-FFF2-40B4-BE49-F238E27FC236}">
                <a16:creationId xmlns:a16="http://schemas.microsoft.com/office/drawing/2014/main" id="{3E7ADB94-CF67-4682-B7F6-AFDCBCA738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27</a:t>
            </a:fld>
            <a:endParaRPr lang="en"/>
          </a:p>
        </p:txBody>
      </p:sp>
    </p:spTree>
    <p:extLst>
      <p:ext uri="{BB962C8B-B14F-4D97-AF65-F5344CB8AC3E}">
        <p14:creationId xmlns:p14="http://schemas.microsoft.com/office/powerpoint/2010/main" val="2632663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51C426-39AD-4011-895B-161C8C9309F0}"/>
              </a:ext>
            </a:extLst>
          </p:cNvPr>
          <p:cNvSpPr>
            <a:spLocks noGrp="1"/>
          </p:cNvSpPr>
          <p:nvPr>
            <p:ph type="body" idx="1"/>
          </p:nvPr>
        </p:nvSpPr>
        <p:spPr>
          <a:xfrm>
            <a:off x="1043952" y="572613"/>
            <a:ext cx="7238810" cy="1922100"/>
          </a:xfrm>
        </p:spPr>
        <p:txBody>
          <a:bodyPr/>
          <a:lstStyle/>
          <a:p>
            <a:pPr algn="just"/>
            <a:r>
              <a:rPr lang="es-MX" dirty="0"/>
              <a:t>El comercio intraindustrial en los productos diferenciados también se explica por segmentos de demanda que coinciden en las naciones que comercian. Cuando los fabricantes estadounidenses buscan en el extranjero mercados para vender, con frecuencia los encuentran en países que tienen segmentos de mercado similares a los segmentos de mercado en los que venden en Estados Unidos, por ejemplo, los automóviles de lujo que se venden a los compradores de ingresos altos</a:t>
            </a:r>
            <a:endParaRPr lang="en-GB" dirty="0"/>
          </a:p>
        </p:txBody>
      </p:sp>
      <p:sp>
        <p:nvSpPr>
          <p:cNvPr id="4" name="Slide Number Placeholder 3">
            <a:extLst>
              <a:ext uri="{FF2B5EF4-FFF2-40B4-BE49-F238E27FC236}">
                <a16:creationId xmlns:a16="http://schemas.microsoft.com/office/drawing/2014/main" id="{376BC046-AAC7-42A3-A609-6C004437816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28</a:t>
            </a:fld>
            <a:endParaRPr lang="en"/>
          </a:p>
        </p:txBody>
      </p:sp>
    </p:spTree>
    <p:extLst>
      <p:ext uri="{BB962C8B-B14F-4D97-AF65-F5344CB8AC3E}">
        <p14:creationId xmlns:p14="http://schemas.microsoft.com/office/powerpoint/2010/main" val="73506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C53C-E1AC-4421-AF06-6FD3E7277C8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5788A792-1CA8-4468-86AE-4E00D3E05B59}"/>
              </a:ext>
            </a:extLst>
          </p:cNvPr>
          <p:cNvSpPr>
            <a:spLocks noGrp="1"/>
          </p:cNvSpPr>
          <p:nvPr>
            <p:ph type="body" idx="1"/>
          </p:nvPr>
        </p:nvSpPr>
        <p:spPr/>
        <p:txBody>
          <a:bodyPr/>
          <a:lstStyle/>
          <a:p>
            <a:pPr algn="just"/>
            <a:r>
              <a:rPr lang="es-MX" dirty="0"/>
              <a:t>Con la especialización intraindustrial, es probable que ocurran menos problemas de ajuste que con la especialización interindustrial, debido a que esta última requiere de un cambio de recursos dentro de una industria en lugar de entre industrias. La especialización interindustrial resulta en una transferencia de recursos de competencia en importaciones a sectores de expansión de exportaciones de la economía.</a:t>
            </a:r>
            <a:endParaRPr lang="en-GB" dirty="0"/>
          </a:p>
        </p:txBody>
      </p:sp>
      <p:sp>
        <p:nvSpPr>
          <p:cNvPr id="4" name="Slide Number Placeholder 3">
            <a:extLst>
              <a:ext uri="{FF2B5EF4-FFF2-40B4-BE49-F238E27FC236}">
                <a16:creationId xmlns:a16="http://schemas.microsoft.com/office/drawing/2014/main" id="{2A4F2B7E-F346-47C6-B782-1EB3FBAB86D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29</a:t>
            </a:fld>
            <a:endParaRPr lang="en"/>
          </a:p>
        </p:txBody>
      </p:sp>
    </p:spTree>
    <p:extLst>
      <p:ext uri="{BB962C8B-B14F-4D97-AF65-F5344CB8AC3E}">
        <p14:creationId xmlns:p14="http://schemas.microsoft.com/office/powerpoint/2010/main" val="128691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A71FC97-72D4-4D9D-823D-3F6925BAF9AD}"/>
              </a:ext>
            </a:extLst>
          </p:cNvPr>
          <p:cNvSpPr>
            <a:spLocks noGrp="1"/>
          </p:cNvSpPr>
          <p:nvPr>
            <p:ph type="title"/>
          </p:nvPr>
        </p:nvSpPr>
        <p:spPr/>
        <p:txBody>
          <a:bodyPr/>
          <a:lstStyle/>
          <a:p>
            <a:endParaRPr lang="es-MX"/>
          </a:p>
        </p:txBody>
      </p:sp>
      <p:sp>
        <p:nvSpPr>
          <p:cNvPr id="6" name="Marcador de texto 5">
            <a:extLst>
              <a:ext uri="{FF2B5EF4-FFF2-40B4-BE49-F238E27FC236}">
                <a16:creationId xmlns:a16="http://schemas.microsoft.com/office/drawing/2014/main" id="{BDBD07EE-5DBA-48C4-A807-1D6654D8BA37}"/>
              </a:ext>
            </a:extLst>
          </p:cNvPr>
          <p:cNvSpPr>
            <a:spLocks noGrp="1"/>
          </p:cNvSpPr>
          <p:nvPr>
            <p:ph type="body" idx="1"/>
          </p:nvPr>
        </p:nvSpPr>
        <p:spPr/>
        <p:txBody>
          <a:bodyPr/>
          <a:lstStyle/>
          <a:p>
            <a:r>
              <a:rPr lang="es-MX" dirty="0"/>
              <a:t>Si el trabajo fuera el único factor productivo, como supone el modelo Ricardiano, la ventaja comparativa podría surgir únicamente de las diferencias internacionales en la productividad del trabajo. </a:t>
            </a:r>
          </a:p>
          <a:p>
            <a:pPr algn="just"/>
            <a:r>
              <a:rPr lang="es-MX" dirty="0"/>
              <a:t>Sin embargo, aunque en parte las diferencias de productividad explican al comercio, también refleja diferencias en los recursos de los países. </a:t>
            </a:r>
          </a:p>
        </p:txBody>
      </p:sp>
      <p:sp>
        <p:nvSpPr>
          <p:cNvPr id="4" name="Marcador de número de diapositiva 3">
            <a:extLst>
              <a:ext uri="{FF2B5EF4-FFF2-40B4-BE49-F238E27FC236}">
                <a16:creationId xmlns:a16="http://schemas.microsoft.com/office/drawing/2014/main" id="{ED40676A-90DF-4297-BD08-BE5223FAE3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3155153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E07D78-C0EB-4EC5-9F1C-5736577D4301}"/>
              </a:ext>
            </a:extLst>
          </p:cNvPr>
          <p:cNvSpPr>
            <a:spLocks noGrp="1"/>
          </p:cNvSpPr>
          <p:nvPr>
            <p:ph type="body" idx="1"/>
          </p:nvPr>
        </p:nvSpPr>
        <p:spPr>
          <a:xfrm>
            <a:off x="1073700" y="391859"/>
            <a:ext cx="6996600" cy="1922100"/>
          </a:xfrm>
        </p:spPr>
        <p:txBody>
          <a:bodyPr/>
          <a:lstStyle/>
          <a:p>
            <a:pPr algn="just"/>
            <a:r>
              <a:rPr lang="es-MX" dirty="0"/>
              <a:t>Pueden ocurrir dificultades de ajustes cuando los factores productivos, notablemente el trabajo, son ocupacionales y geográficamente inmovibles a corto plazo; puede resultar en un desempleo estructural masivo. </a:t>
            </a:r>
          </a:p>
          <a:p>
            <a:pPr algn="just"/>
            <a:r>
              <a:rPr lang="es-MX" dirty="0"/>
              <a:t>En contraste, la especialización intraindustrial con frecuencia ocurre sin que se requiera que los trabajadores salgan de una región o industria en particular (como cuando los trabajadores son transferidos de la producción de automóviles de gran tamaño a los subcompactos); la  probabilidad de un desempleo estructural se reduce.</a:t>
            </a:r>
            <a:endParaRPr lang="en-GB" dirty="0"/>
          </a:p>
        </p:txBody>
      </p:sp>
      <p:sp>
        <p:nvSpPr>
          <p:cNvPr id="4" name="Slide Number Placeholder 3">
            <a:extLst>
              <a:ext uri="{FF2B5EF4-FFF2-40B4-BE49-F238E27FC236}">
                <a16:creationId xmlns:a16="http://schemas.microsoft.com/office/drawing/2014/main" id="{716BD180-19CC-4607-B7C1-921C2CA9E8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30</a:t>
            </a:fld>
            <a:endParaRPr lang="en"/>
          </a:p>
        </p:txBody>
      </p:sp>
    </p:spTree>
    <p:extLst>
      <p:ext uri="{BB962C8B-B14F-4D97-AF65-F5344CB8AC3E}">
        <p14:creationId xmlns:p14="http://schemas.microsoft.com/office/powerpoint/2010/main" val="1272969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75677-65DE-477D-8ADA-701A0C1EC1A7}"/>
              </a:ext>
            </a:extLst>
          </p:cNvPr>
          <p:cNvSpPr>
            <a:spLocks noGrp="1"/>
          </p:cNvSpPr>
          <p:nvPr>
            <p:ph type="ctrTitle"/>
          </p:nvPr>
        </p:nvSpPr>
        <p:spPr/>
        <p:txBody>
          <a:bodyPr/>
          <a:lstStyle/>
          <a:p>
            <a:r>
              <a:rPr lang="es-MX" dirty="0"/>
              <a:t>Teoría de ciclo de vida del producto</a:t>
            </a:r>
            <a:endParaRPr lang="en-GB" dirty="0"/>
          </a:p>
        </p:txBody>
      </p:sp>
      <p:sp>
        <p:nvSpPr>
          <p:cNvPr id="3" name="Subtitle 2">
            <a:extLst>
              <a:ext uri="{FF2B5EF4-FFF2-40B4-BE49-F238E27FC236}">
                <a16:creationId xmlns:a16="http://schemas.microsoft.com/office/drawing/2014/main" id="{70CB83E9-6809-48E9-882A-6F62833B9486}"/>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B35B73A2-7FD6-4C52-9243-97694A8F5D6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31</a:t>
            </a:fld>
            <a:endParaRPr lang="en"/>
          </a:p>
        </p:txBody>
      </p:sp>
    </p:spTree>
    <p:extLst>
      <p:ext uri="{BB962C8B-B14F-4D97-AF65-F5344CB8AC3E}">
        <p14:creationId xmlns:p14="http://schemas.microsoft.com/office/powerpoint/2010/main" val="2258722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9AA1A1-9C67-4BFF-8875-E565B3694BA9}"/>
              </a:ext>
            </a:extLst>
          </p:cNvPr>
          <p:cNvSpPr>
            <a:spLocks noGrp="1"/>
          </p:cNvSpPr>
          <p:nvPr>
            <p:ph type="title"/>
          </p:nvPr>
        </p:nvSpPr>
        <p:spPr/>
        <p:txBody>
          <a:bodyPr/>
          <a:lstStyle/>
          <a:p>
            <a:endParaRPr lang="en-GB"/>
          </a:p>
        </p:txBody>
      </p:sp>
      <p:sp>
        <p:nvSpPr>
          <p:cNvPr id="6" name="Text Placeholder 5">
            <a:extLst>
              <a:ext uri="{FF2B5EF4-FFF2-40B4-BE49-F238E27FC236}">
                <a16:creationId xmlns:a16="http://schemas.microsoft.com/office/drawing/2014/main" id="{F5F5DBB5-B4F6-4F64-8D86-6C77896283CB}"/>
              </a:ext>
            </a:extLst>
          </p:cNvPr>
          <p:cNvSpPr>
            <a:spLocks noGrp="1"/>
          </p:cNvSpPr>
          <p:nvPr>
            <p:ph type="body" idx="1"/>
          </p:nvPr>
        </p:nvSpPr>
        <p:spPr/>
        <p:txBody>
          <a:bodyPr/>
          <a:lstStyle/>
          <a:p>
            <a:pPr algn="l"/>
            <a:r>
              <a:rPr lang="es-MX" sz="1800" b="0" i="0" u="none" strike="noStrike" baseline="0" dirty="0">
                <a:latin typeface="MeridienLTStd-Roman"/>
              </a:rPr>
              <a:t>El reconocimiento de la importancia de los cambios </a:t>
            </a:r>
            <a:r>
              <a:rPr lang="es-MX" sz="1800" b="0" i="1" u="none" strike="noStrike" baseline="0" dirty="0">
                <a:latin typeface="MeridienLTStd-Italic"/>
              </a:rPr>
              <a:t>dinámicos </a:t>
            </a:r>
            <a:r>
              <a:rPr lang="es-MX" sz="1800" b="0" i="0" u="none" strike="noStrike" baseline="0" dirty="0">
                <a:latin typeface="MeridienLTStd-Roman"/>
              </a:rPr>
              <a:t>ha hecho surgir otra explicación del comercio internacional en los productos manufacturados: la </a:t>
            </a:r>
            <a:r>
              <a:rPr lang="es-MX" sz="1800" b="1" i="0" u="none" strike="noStrike" baseline="0" dirty="0">
                <a:latin typeface="MeridienLTStd-Bold"/>
              </a:rPr>
              <a:t>teoría del ciclo de vida del producto. </a:t>
            </a:r>
            <a:r>
              <a:rPr lang="es-MX" sz="1800" b="0" i="0" u="none" strike="noStrike" baseline="0" dirty="0">
                <a:latin typeface="MeridienLTStd-Roman"/>
              </a:rPr>
              <a:t>Esta teoría se enfoca en el papel de la innovación tecnológica como un determinante clave de los patrones comerciales en los productos manufacturados.</a:t>
            </a:r>
          </a:p>
          <a:p>
            <a:pPr algn="l"/>
            <a:endParaRPr lang="en-GB" dirty="0"/>
          </a:p>
        </p:txBody>
      </p:sp>
      <p:sp>
        <p:nvSpPr>
          <p:cNvPr id="4" name="Slide Number Placeholder 3">
            <a:extLst>
              <a:ext uri="{FF2B5EF4-FFF2-40B4-BE49-F238E27FC236}">
                <a16:creationId xmlns:a16="http://schemas.microsoft.com/office/drawing/2014/main" id="{36E72E5D-1028-4672-8C5F-43A5C20F61D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32</a:t>
            </a:fld>
            <a:endParaRPr lang="en"/>
          </a:p>
        </p:txBody>
      </p:sp>
    </p:spTree>
    <p:extLst>
      <p:ext uri="{BB962C8B-B14F-4D97-AF65-F5344CB8AC3E}">
        <p14:creationId xmlns:p14="http://schemas.microsoft.com/office/powerpoint/2010/main" val="15487580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93B33-4986-4731-B9D8-6F8DA9D13F0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44084294-5BE3-4083-B82D-E05238B3E635}"/>
              </a:ext>
            </a:extLst>
          </p:cNvPr>
          <p:cNvSpPr>
            <a:spLocks noGrp="1"/>
          </p:cNvSpPr>
          <p:nvPr>
            <p:ph type="body" idx="1"/>
          </p:nvPr>
        </p:nvSpPr>
        <p:spPr/>
        <p:txBody>
          <a:bodyPr/>
          <a:lstStyle/>
          <a:p>
            <a:pPr algn="l"/>
            <a:r>
              <a:rPr lang="es-MX" sz="2000" b="0" i="0" u="none" strike="noStrike" baseline="0" dirty="0">
                <a:latin typeface="MeridienLTStd-Roman"/>
              </a:rPr>
              <a:t>De acuerdo con esta teoría, muchos productos manufacturados como productos electrónicos y maquinaria de ofi cina pasan por un </a:t>
            </a:r>
            <a:r>
              <a:rPr lang="es-MX" sz="2000" b="0" i="1" u="none" strike="noStrike" baseline="0" dirty="0">
                <a:latin typeface="MeridienLTStd-Italic"/>
              </a:rPr>
              <a:t>ciclo comercial </a:t>
            </a:r>
            <a:r>
              <a:rPr lang="es-MX" sz="2000" b="0" i="0" u="none" strike="noStrike" baseline="0" dirty="0">
                <a:latin typeface="MeridienLTStd-Roman"/>
              </a:rPr>
              <a:t>predecible. Durante este ciclo, el país de origen primero es un exportador, luego pierde su ventaja competitiva frente a sus socios comerciales y eventualmente se puede volver un importador del producto. Las etapas por las que pasan muchos productos manufacturados incluyen las siguientes:</a:t>
            </a:r>
            <a:endParaRPr lang="en-GB" dirty="0"/>
          </a:p>
        </p:txBody>
      </p:sp>
      <p:sp>
        <p:nvSpPr>
          <p:cNvPr id="4" name="Slide Number Placeholder 3">
            <a:extLst>
              <a:ext uri="{FF2B5EF4-FFF2-40B4-BE49-F238E27FC236}">
                <a16:creationId xmlns:a16="http://schemas.microsoft.com/office/drawing/2014/main" id="{B58B8321-DBF2-470E-9AE3-B9451410571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33</a:t>
            </a:fld>
            <a:endParaRPr lang="en"/>
          </a:p>
        </p:txBody>
      </p:sp>
    </p:spTree>
    <p:extLst>
      <p:ext uri="{BB962C8B-B14F-4D97-AF65-F5344CB8AC3E}">
        <p14:creationId xmlns:p14="http://schemas.microsoft.com/office/powerpoint/2010/main" val="1483312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555BC-820B-40C1-B477-93670F030CC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2DA0EB5-B0AC-4D70-A281-1DC59F4C3A03}"/>
              </a:ext>
            </a:extLst>
          </p:cNvPr>
          <p:cNvSpPr>
            <a:spLocks noGrp="1"/>
          </p:cNvSpPr>
          <p:nvPr>
            <p:ph type="body" idx="1"/>
          </p:nvPr>
        </p:nvSpPr>
        <p:spPr/>
        <p:txBody>
          <a:bodyPr/>
          <a:lstStyle/>
          <a:p>
            <a:pPr algn="l"/>
            <a:r>
              <a:rPr lang="es-MX" sz="1800" b="0" i="0" u="none" strike="noStrike" baseline="0" dirty="0">
                <a:latin typeface="MeridienLTStd-Roman"/>
              </a:rPr>
              <a:t>1. El producto manufacturado se presenta al mercado de origen.</a:t>
            </a:r>
          </a:p>
          <a:p>
            <a:pPr algn="l"/>
            <a:r>
              <a:rPr lang="es-MX" sz="1800" b="0" i="0" u="none" strike="noStrike" baseline="0" dirty="0">
                <a:latin typeface="MeridienLTStd-Roman"/>
              </a:rPr>
              <a:t>2. La industria nacional muestra una fortaleza de exportación.</a:t>
            </a:r>
          </a:p>
          <a:p>
            <a:pPr algn="l"/>
            <a:r>
              <a:rPr lang="es-MX" sz="1800" b="0" i="0" u="none" strike="noStrike" baseline="0" dirty="0">
                <a:latin typeface="MeridienLTStd-Roman"/>
              </a:rPr>
              <a:t>3. Comienza la producción para el extranjero.</a:t>
            </a:r>
          </a:p>
          <a:p>
            <a:pPr algn="l"/>
            <a:r>
              <a:rPr lang="es-MX" sz="1800" b="0" i="0" u="none" strike="noStrike" baseline="0" dirty="0">
                <a:latin typeface="MeridienLTStd-Roman"/>
              </a:rPr>
              <a:t>4. La industria nacional pierde ventaja competitiva.</a:t>
            </a:r>
          </a:p>
          <a:p>
            <a:pPr algn="l"/>
            <a:r>
              <a:rPr lang="es-MX" sz="1800" b="0" i="0" u="none" strike="noStrike" baseline="0" dirty="0">
                <a:latin typeface="MeridienLTStd-Roman"/>
              </a:rPr>
              <a:t>5. Comienza la competencia de importación.</a:t>
            </a:r>
            <a:endParaRPr lang="en-GB" dirty="0"/>
          </a:p>
        </p:txBody>
      </p:sp>
      <p:sp>
        <p:nvSpPr>
          <p:cNvPr id="4" name="Slide Number Placeholder 3">
            <a:extLst>
              <a:ext uri="{FF2B5EF4-FFF2-40B4-BE49-F238E27FC236}">
                <a16:creationId xmlns:a16="http://schemas.microsoft.com/office/drawing/2014/main" id="{25592DAF-7B5E-461A-83E1-1F0A981EC4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34</a:t>
            </a:fld>
            <a:endParaRPr lang="en"/>
          </a:p>
        </p:txBody>
      </p:sp>
    </p:spTree>
    <p:extLst>
      <p:ext uri="{BB962C8B-B14F-4D97-AF65-F5344CB8AC3E}">
        <p14:creationId xmlns:p14="http://schemas.microsoft.com/office/powerpoint/2010/main" val="12302132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9BA6FD4-3EEA-45CA-AC12-5DD426CF7002}"/>
              </a:ext>
            </a:extLst>
          </p:cNvPr>
          <p:cNvSpPr>
            <a:spLocks noGrp="1"/>
          </p:cNvSpPr>
          <p:nvPr>
            <p:ph type="body" idx="1"/>
          </p:nvPr>
        </p:nvSpPr>
        <p:spPr>
          <a:xfrm>
            <a:off x="446567" y="540715"/>
            <a:ext cx="7623733" cy="1922100"/>
          </a:xfrm>
        </p:spPr>
        <p:txBody>
          <a:bodyPr/>
          <a:lstStyle/>
          <a:p>
            <a:pPr algn="just"/>
            <a:r>
              <a:rPr lang="es-MX" b="0" i="0" u="none" strike="noStrike" baseline="0" dirty="0">
                <a:latin typeface="MeridienLTStd-Roman"/>
              </a:rPr>
              <a:t>La etapa de producción del ciclo comercial comienza cuando un innovador establece un descubrimiento tecnológico en la fabricación de un producto manufacturado. Al principio, el mercado local relativamente pequeño para el producto y las incertidumbres tecnológicas implican que la producción en masa no es factible. El fabricante quizás operará cerca del mercado local para ganar una retroalimentación rápida en la calidad y el atractivo general del producto. La producción ocurre en una escala pequeña por medio de trabajadores de alta capacidad relativa. El precio un tanto alto del producto nuevo también ofrecerá rendimientos </a:t>
            </a:r>
            <a:r>
              <a:rPr lang="en-GB" b="0" i="0" u="none" strike="noStrike" baseline="0" dirty="0" err="1">
                <a:latin typeface="MeridienLTStd-Roman"/>
              </a:rPr>
              <a:t>relativamente</a:t>
            </a:r>
            <a:r>
              <a:rPr lang="en-GB" b="0" i="0" u="none" strike="noStrike" baseline="0" dirty="0">
                <a:latin typeface="MeridienLTStd-Roman"/>
              </a:rPr>
              <a:t> altos para las </a:t>
            </a:r>
            <a:r>
              <a:rPr lang="en-GB" b="0" i="0" u="none" strike="noStrike" baseline="0" dirty="0" err="1">
                <a:latin typeface="MeridienLTStd-Roman"/>
              </a:rPr>
              <a:t>existencias</a:t>
            </a:r>
            <a:r>
              <a:rPr lang="en-GB" b="0" i="0" u="none" strike="noStrike" baseline="0" dirty="0">
                <a:latin typeface="MeridienLTStd-Roman"/>
              </a:rPr>
              <a:t> de capital </a:t>
            </a:r>
            <a:r>
              <a:rPr lang="en-GB" b="0" i="0" u="none" strike="noStrike" baseline="0" dirty="0" err="1">
                <a:latin typeface="MeridienLTStd-Roman"/>
              </a:rPr>
              <a:t>especializado</a:t>
            </a:r>
            <a:r>
              <a:rPr lang="en-GB" b="0" i="0" u="none" strike="noStrike" baseline="0" dirty="0">
                <a:latin typeface="MeridienLTStd-Roman"/>
              </a:rPr>
              <a:t> que se </a:t>
            </a:r>
            <a:r>
              <a:rPr lang="en-GB" b="0" i="0" u="none" strike="noStrike" baseline="0" dirty="0" err="1">
                <a:latin typeface="MeridienLTStd-Roman"/>
              </a:rPr>
              <a:t>necesitan</a:t>
            </a:r>
            <a:r>
              <a:rPr lang="en-GB" b="0" i="0" u="none" strike="noStrike" baseline="0" dirty="0">
                <a:latin typeface="MeridienLTStd-Roman"/>
              </a:rPr>
              <a:t> para </a:t>
            </a:r>
            <a:r>
              <a:rPr lang="en-GB" b="0" i="0" u="none" strike="noStrike" baseline="0" dirty="0" err="1">
                <a:latin typeface="MeridienLTStd-Roman"/>
              </a:rPr>
              <a:t>fabricar</a:t>
            </a:r>
            <a:r>
              <a:rPr lang="en-GB" b="0" i="0" u="none" strike="noStrike" baseline="0" dirty="0">
                <a:latin typeface="MeridienLTStd-Roman"/>
              </a:rPr>
              <a:t> </a:t>
            </a:r>
            <a:r>
              <a:rPr lang="en-GB" b="0" i="0" u="none" strike="noStrike" baseline="0" dirty="0" err="1">
                <a:latin typeface="MeridienLTStd-Roman"/>
              </a:rPr>
              <a:t>el</a:t>
            </a:r>
            <a:r>
              <a:rPr lang="en-GB" b="0" i="0" u="none" strike="noStrike" baseline="0" dirty="0">
                <a:latin typeface="MeridienLTStd-Roman"/>
              </a:rPr>
              <a:t> </a:t>
            </a:r>
            <a:r>
              <a:rPr lang="en-GB" b="0" i="0" u="none" strike="noStrike" baseline="0" dirty="0" err="1">
                <a:latin typeface="MeridienLTStd-Roman"/>
              </a:rPr>
              <a:t>producto</a:t>
            </a:r>
            <a:r>
              <a:rPr lang="en-GB" b="0" i="0" u="none" strike="noStrike" baseline="0" dirty="0">
                <a:latin typeface="MeridienLTStd-Roman"/>
              </a:rPr>
              <a:t> nuevo.</a:t>
            </a:r>
            <a:endParaRPr lang="en-GB" sz="2400" dirty="0"/>
          </a:p>
        </p:txBody>
      </p:sp>
      <p:sp>
        <p:nvSpPr>
          <p:cNvPr id="4" name="Slide Number Placeholder 3">
            <a:extLst>
              <a:ext uri="{FF2B5EF4-FFF2-40B4-BE49-F238E27FC236}">
                <a16:creationId xmlns:a16="http://schemas.microsoft.com/office/drawing/2014/main" id="{EF807FC0-9C5E-453C-8495-C5A2C6496B0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35</a:t>
            </a:fld>
            <a:endParaRPr lang="en"/>
          </a:p>
        </p:txBody>
      </p:sp>
    </p:spTree>
    <p:extLst>
      <p:ext uri="{BB962C8B-B14F-4D97-AF65-F5344CB8AC3E}">
        <p14:creationId xmlns:p14="http://schemas.microsoft.com/office/powerpoint/2010/main" val="8000561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43899B0-0181-4F75-A2C0-11712D8F44B3}"/>
              </a:ext>
            </a:extLst>
          </p:cNvPr>
          <p:cNvSpPr>
            <a:spLocks noGrp="1"/>
          </p:cNvSpPr>
          <p:nvPr>
            <p:ph type="body" idx="1"/>
          </p:nvPr>
        </p:nvSpPr>
        <p:spPr>
          <a:xfrm>
            <a:off x="1073700" y="944752"/>
            <a:ext cx="7262226" cy="1922100"/>
          </a:xfrm>
        </p:spPr>
        <p:txBody>
          <a:bodyPr/>
          <a:lstStyle/>
          <a:p>
            <a:pPr algn="just"/>
            <a:r>
              <a:rPr lang="es-MX" dirty="0"/>
              <a:t>Durante la siguiente etapa del ciclo comercial, el fabricante nacional comienza a exportar su producto a mercados extranjeros que tienen gustos y niveles de ingresos similares. El fabricante local encuentra que, durante esta etapa de crecimiento y expansión, su mercado se vuelve lo suficientemente grande para expandir las operaciones de producción e identificar las técnicas de producción ineficiente. El fabricante del país de origen, por tanto es capaz de abastecer cada vez más cantidades en los mercados mundiales.</a:t>
            </a:r>
            <a:endParaRPr lang="en-GB" dirty="0"/>
          </a:p>
        </p:txBody>
      </p:sp>
      <p:sp>
        <p:nvSpPr>
          <p:cNvPr id="4" name="Slide Number Placeholder 3">
            <a:extLst>
              <a:ext uri="{FF2B5EF4-FFF2-40B4-BE49-F238E27FC236}">
                <a16:creationId xmlns:a16="http://schemas.microsoft.com/office/drawing/2014/main" id="{D69A5200-AE7C-4340-A1AD-2BCEFEB6FF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36</a:t>
            </a:fld>
            <a:endParaRPr lang="en"/>
          </a:p>
        </p:txBody>
      </p:sp>
    </p:spTree>
    <p:extLst>
      <p:ext uri="{BB962C8B-B14F-4D97-AF65-F5344CB8AC3E}">
        <p14:creationId xmlns:p14="http://schemas.microsoft.com/office/powerpoint/2010/main" val="1552056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B8B41-94E1-4DB0-9534-411B6D5EE11B}"/>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19102987-A1F6-40D7-A121-358C4AABAC13}"/>
              </a:ext>
            </a:extLst>
          </p:cNvPr>
          <p:cNvSpPr>
            <a:spLocks noGrp="1"/>
          </p:cNvSpPr>
          <p:nvPr>
            <p:ph type="body" idx="1"/>
          </p:nvPr>
        </p:nvSpPr>
        <p:spPr>
          <a:xfrm>
            <a:off x="1099650" y="992025"/>
            <a:ext cx="6996600" cy="1922100"/>
          </a:xfrm>
        </p:spPr>
        <p:txBody>
          <a:bodyPr/>
          <a:lstStyle/>
          <a:p>
            <a:pPr algn="l"/>
            <a:r>
              <a:rPr lang="es-MX" sz="1800" b="0" i="0" u="none" strike="noStrike" baseline="0" dirty="0">
                <a:latin typeface="MeridienLTStd-Roman"/>
              </a:rPr>
              <a:t>Conforme madura el producto y su precio cae, la capacidad para una producción estandarizada ocasiona la posibilidad de que una producción más eficiente pueda ocurrir al utilizar un trabajo de salarios bajos y una producción en masa. En esta etapa de la vida del producto, es probable que la producción se mueva hacia economías que tengan una dotación de recursos relativamente grande en trabajo de bajo salario, como China o Malasia. La industria nacional entra a su etapa de madurez conforme las empresas innovadoras establecen sucursales en el extranjero y cuando ocurre el outsourcing de empleos.</a:t>
            </a:r>
            <a:endParaRPr lang="en-GB" dirty="0"/>
          </a:p>
        </p:txBody>
      </p:sp>
      <p:sp>
        <p:nvSpPr>
          <p:cNvPr id="4" name="Slide Number Placeholder 3">
            <a:extLst>
              <a:ext uri="{FF2B5EF4-FFF2-40B4-BE49-F238E27FC236}">
                <a16:creationId xmlns:a16="http://schemas.microsoft.com/office/drawing/2014/main" id="{3A61E9B6-6017-420D-AD29-CDA31BB209E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37</a:t>
            </a:fld>
            <a:endParaRPr lang="en"/>
          </a:p>
        </p:txBody>
      </p:sp>
    </p:spTree>
    <p:extLst>
      <p:ext uri="{BB962C8B-B14F-4D97-AF65-F5344CB8AC3E}">
        <p14:creationId xmlns:p14="http://schemas.microsoft.com/office/powerpoint/2010/main" val="19433398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AFDD-5583-40C7-86F6-AF3E8CC6E9DB}"/>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A2F347FB-FE45-4D3D-84A9-FDDFB364AF9E}"/>
              </a:ext>
            </a:extLst>
          </p:cNvPr>
          <p:cNvSpPr>
            <a:spLocks noGrp="1"/>
          </p:cNvSpPr>
          <p:nvPr>
            <p:ph type="body" idx="1"/>
          </p:nvPr>
        </p:nvSpPr>
        <p:spPr>
          <a:xfrm>
            <a:off x="1075850" y="1540175"/>
            <a:ext cx="7238810" cy="1922100"/>
          </a:xfrm>
        </p:spPr>
        <p:txBody>
          <a:bodyPr/>
          <a:lstStyle/>
          <a:p>
            <a:pPr algn="l"/>
            <a:r>
              <a:rPr lang="es-MX" sz="1800" b="0" i="0" u="none" strike="noStrike" baseline="0" dirty="0">
                <a:latin typeface="MeridienLTStd-Roman"/>
              </a:rPr>
              <a:t>Aunque la posición de monopolio de una nación innovadora se puede prolongar por las patentes legales, es probable que se pierda con el paso del tiempo, ya que el conocimiento, a la larga, tiende a ser un producto libre. Los beneficios que alcanza una nación innovadora de su brecha tecnológica se disfrutan poco tiempo, ya que comienza la competencia de importaciones de los productores extranjeros. Una vez que la tecnología innovadora se vuelve común, los productores extranjeros comienzan a imitar el proceso de producción. La nación innovadora gradualmente pierde su ventaja comparativa y su ciclo de exportación ingresa en una fase de declinación.</a:t>
            </a:r>
            <a:endParaRPr lang="en-GB" dirty="0"/>
          </a:p>
        </p:txBody>
      </p:sp>
      <p:sp>
        <p:nvSpPr>
          <p:cNvPr id="4" name="Slide Number Placeholder 3">
            <a:extLst>
              <a:ext uri="{FF2B5EF4-FFF2-40B4-BE49-F238E27FC236}">
                <a16:creationId xmlns:a16="http://schemas.microsoft.com/office/drawing/2014/main" id="{5BF795A4-0A44-408F-A3AF-369851EAFF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38</a:t>
            </a:fld>
            <a:endParaRPr lang="en"/>
          </a:p>
        </p:txBody>
      </p:sp>
    </p:spTree>
    <p:extLst>
      <p:ext uri="{BB962C8B-B14F-4D97-AF65-F5344CB8AC3E}">
        <p14:creationId xmlns:p14="http://schemas.microsoft.com/office/powerpoint/2010/main" val="33357565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75D8B-683A-4F84-9059-1517C28B760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E00CC30-5874-4133-AAEC-92BDE2B94CD5}"/>
              </a:ext>
            </a:extLst>
          </p:cNvPr>
          <p:cNvSpPr>
            <a:spLocks noGrp="1"/>
          </p:cNvSpPr>
          <p:nvPr>
            <p:ph type="body" idx="1"/>
          </p:nvPr>
        </p:nvSpPr>
        <p:spPr/>
        <p:txBody>
          <a:bodyPr/>
          <a:lstStyle/>
          <a:p>
            <a:pPr algn="l"/>
            <a:r>
              <a:rPr lang="es-MX" sz="1800" b="0" i="0" u="none" strike="noStrike" baseline="0" dirty="0">
                <a:latin typeface="MeridienLTStd-Roman"/>
              </a:rPr>
              <a:t>El ciclo comercial está completo cuando el proceso de producción se vuelve tan estandarizado que puede utilizarse con facilidad por otras naciones. Por tanto, el descubrimiento tecnológico ya no benefi</a:t>
            </a:r>
            <a:r>
              <a:rPr lang="es-MX" sz="1800" dirty="0">
                <a:latin typeface="MeridienLTStd-Roman"/>
              </a:rPr>
              <a:t>c</a:t>
            </a:r>
            <a:r>
              <a:rPr lang="es-MX" sz="1800" b="0" i="0" u="none" strike="noStrike" baseline="0" dirty="0">
                <a:latin typeface="MeridienLTStd-Roman"/>
              </a:rPr>
              <a:t>ia sólo a la nación innovadora. De hecho, la nación innovadora puede convertirse en un importador neto del producto conforme la competencia extranjera elimina su posición de monopolio</a:t>
            </a:r>
            <a:endParaRPr lang="en-GB" dirty="0"/>
          </a:p>
        </p:txBody>
      </p:sp>
      <p:sp>
        <p:nvSpPr>
          <p:cNvPr id="4" name="Slide Number Placeholder 3">
            <a:extLst>
              <a:ext uri="{FF2B5EF4-FFF2-40B4-BE49-F238E27FC236}">
                <a16:creationId xmlns:a16="http://schemas.microsoft.com/office/drawing/2014/main" id="{201A909C-6FA7-492D-AB54-CBA07A76BA4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39</a:t>
            </a:fld>
            <a:endParaRPr lang="en"/>
          </a:p>
        </p:txBody>
      </p:sp>
    </p:spTree>
    <p:extLst>
      <p:ext uri="{BB962C8B-B14F-4D97-AF65-F5344CB8AC3E}">
        <p14:creationId xmlns:p14="http://schemas.microsoft.com/office/powerpoint/2010/main" val="486400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B09FE8-2037-4BE1-B622-85CFB10F8373}"/>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0736789D-70EC-4137-8ACB-A812574C91BB}"/>
              </a:ext>
            </a:extLst>
          </p:cNvPr>
          <p:cNvSpPr>
            <a:spLocks noGrp="1"/>
          </p:cNvSpPr>
          <p:nvPr>
            <p:ph type="body" idx="1"/>
          </p:nvPr>
        </p:nvSpPr>
        <p:spPr/>
        <p:txBody>
          <a:bodyPr/>
          <a:lstStyle/>
          <a:p>
            <a:r>
              <a:rPr lang="es-MX" dirty="0"/>
              <a:t>Canadá exporta muchos recursos forestales a los Estados Unidos. Sin embargo, ello no se debe a la alta productividad de los madereros canadienses, sino que dada la poca población en Canadá, éste cuenta con muchas recursos forestales, por lo que su patrón de comercio se explica en la productividad y en la dotación de recursos. </a:t>
            </a:r>
          </a:p>
        </p:txBody>
      </p:sp>
      <p:sp>
        <p:nvSpPr>
          <p:cNvPr id="4" name="Marcador de número de diapositiva 3">
            <a:extLst>
              <a:ext uri="{FF2B5EF4-FFF2-40B4-BE49-F238E27FC236}">
                <a16:creationId xmlns:a16="http://schemas.microsoft.com/office/drawing/2014/main" id="{4F672C5E-DA2C-4027-8BDE-D440FA99A26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42594008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199AA1D-C2AB-4E30-8E51-9120CD526D81}"/>
              </a:ext>
            </a:extLst>
          </p:cNvPr>
          <p:cNvSpPr>
            <a:spLocks noGrp="1"/>
          </p:cNvSpPr>
          <p:nvPr>
            <p:ph type="body" idx="1"/>
          </p:nvPr>
        </p:nvSpPr>
        <p:spPr>
          <a:xfrm>
            <a:off x="1073700" y="338696"/>
            <a:ext cx="6996600" cy="1922100"/>
          </a:xfrm>
        </p:spPr>
        <p:txBody>
          <a:bodyPr/>
          <a:lstStyle/>
          <a:p>
            <a:pPr algn="l"/>
            <a:r>
              <a:rPr lang="es-MX" sz="1800" b="0" i="0" u="none" strike="noStrike" baseline="0" dirty="0">
                <a:latin typeface="MeridienLTStd-Roman"/>
              </a:rPr>
              <a:t>El ciclo de vida del producto tiene implicaciones para los países innovadores como Estado</a:t>
            </a:r>
            <a:r>
              <a:rPr lang="en-GB" sz="1800" b="0" i="0" u="none" strike="noStrike" baseline="0">
                <a:latin typeface="MeridienLTStd-Roman"/>
              </a:rPr>
              <a:t> Unidos.</a:t>
            </a:r>
            <a:endParaRPr lang="es-MX" sz="1800" b="0" i="0" u="none" strike="noStrike" baseline="0" dirty="0">
              <a:latin typeface="MeridienLTStd-Roman"/>
            </a:endParaRPr>
          </a:p>
          <a:p>
            <a:pPr algn="l"/>
            <a:r>
              <a:rPr lang="es-MX" sz="1800" b="0" i="0" u="none" strike="noStrike" baseline="0" dirty="0">
                <a:latin typeface="MeridienLTStd-Roman"/>
              </a:rPr>
              <a:t>También se puede argumentar que el avance de la globalización acelera la tasa de difusión tecnológica. Lo que esto sugiere es que para preservar o aumentar las ganancias de la economía del comercio frente a la globalización se requerirá una aceleración del ritmo de innovación en actividades de producción </a:t>
            </a:r>
            <a:r>
              <a:rPr lang="en-GB" sz="1800" b="0" i="0" u="none" strike="noStrike" baseline="0" dirty="0">
                <a:latin typeface="MeridienLTStd-Roman"/>
              </a:rPr>
              <a:t>de </a:t>
            </a:r>
            <a:r>
              <a:rPr lang="en-GB" sz="1800" b="0" i="0" u="none" strike="noStrike" baseline="0" dirty="0" err="1">
                <a:latin typeface="MeridienLTStd-Roman"/>
              </a:rPr>
              <a:t>productos</a:t>
            </a:r>
            <a:r>
              <a:rPr lang="en-GB" sz="1800" b="0" i="0" u="none" strike="noStrike" baseline="0" dirty="0">
                <a:latin typeface="MeridienLTStd-Roman"/>
              </a:rPr>
              <a:t> y </a:t>
            </a:r>
            <a:r>
              <a:rPr lang="en-GB" sz="1800" b="0" i="0" u="none" strike="noStrike" baseline="0" dirty="0" err="1">
                <a:latin typeface="MeridienLTStd-Roman"/>
              </a:rPr>
              <a:t>servicios</a:t>
            </a:r>
            <a:r>
              <a:rPr lang="en-GB" sz="1800" b="0" i="0" u="none" strike="noStrike" baseline="0" dirty="0">
                <a:latin typeface="MeridienLTStd-Roman"/>
              </a:rPr>
              <a:t>.</a:t>
            </a:r>
          </a:p>
          <a:p>
            <a:pPr algn="l"/>
            <a:r>
              <a:rPr lang="es-MX" sz="1800" b="0" i="0" u="none" strike="noStrike" baseline="0" dirty="0">
                <a:latin typeface="MeridienLTStd-Roman"/>
              </a:rPr>
              <a:t>La teoría del ciclo de vida del producto también proporciona lecciones para una empresa que desee mantener su competitividad: para evitar que los rivales la alcancen, continuamente debe innovar para volverse más eficientes. </a:t>
            </a:r>
            <a:endParaRPr lang="en-GB" dirty="0"/>
          </a:p>
        </p:txBody>
      </p:sp>
      <p:sp>
        <p:nvSpPr>
          <p:cNvPr id="4" name="Slide Number Placeholder 3">
            <a:extLst>
              <a:ext uri="{FF2B5EF4-FFF2-40B4-BE49-F238E27FC236}">
                <a16:creationId xmlns:a16="http://schemas.microsoft.com/office/drawing/2014/main" id="{33BAB2D3-B0EF-4210-A147-F91D31B0970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40</a:t>
            </a:fld>
            <a:endParaRPr lang="en"/>
          </a:p>
        </p:txBody>
      </p:sp>
    </p:spTree>
    <p:extLst>
      <p:ext uri="{BB962C8B-B14F-4D97-AF65-F5344CB8AC3E}">
        <p14:creationId xmlns:p14="http://schemas.microsoft.com/office/powerpoint/2010/main" val="3097199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619E24-DE8B-44A3-A6D9-95B471A5CDF4}"/>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FF6833BF-6F82-451F-BED2-E9D587CABBA0}"/>
              </a:ext>
            </a:extLst>
          </p:cNvPr>
          <p:cNvSpPr>
            <a:spLocks noGrp="1"/>
          </p:cNvSpPr>
          <p:nvPr>
            <p:ph type="body" idx="1"/>
          </p:nvPr>
        </p:nvSpPr>
        <p:spPr/>
        <p:txBody>
          <a:bodyPr/>
          <a:lstStyle/>
          <a:p>
            <a:r>
              <a:rPr lang="es-MX" dirty="0"/>
              <a:t>En el modelo a exponer la ventaja comparativa se ve afectada por los recursos presentes en la naciones (abundancia de factores) y la tecnología de producción (intensidad relativa del uso de factores).</a:t>
            </a:r>
          </a:p>
          <a:p>
            <a:r>
              <a:rPr lang="es-MX" dirty="0"/>
              <a:t>El hecho de que el comercio internacional tiene su base en las diferentes dotaciones de recursos entre países es una de las teorías más influyentes en la economía internacional </a:t>
            </a:r>
          </a:p>
        </p:txBody>
      </p:sp>
      <p:sp>
        <p:nvSpPr>
          <p:cNvPr id="4" name="Marcador de número de diapositiva 3">
            <a:extLst>
              <a:ext uri="{FF2B5EF4-FFF2-40B4-BE49-F238E27FC236}">
                <a16:creationId xmlns:a16="http://schemas.microsoft.com/office/drawing/2014/main" id="{7B78B290-9F1B-4EFF-BA7D-2A2C7A0435B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1021635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04B839-4E65-4698-A410-8108AA8D3534}"/>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4A22E700-04CF-420D-9E54-640C7A682739}"/>
              </a:ext>
            </a:extLst>
          </p:cNvPr>
          <p:cNvSpPr>
            <a:spLocks noGrp="1"/>
          </p:cNvSpPr>
          <p:nvPr>
            <p:ph type="body" idx="1"/>
          </p:nvPr>
        </p:nvSpPr>
        <p:spPr/>
        <p:txBody>
          <a:bodyPr/>
          <a:lstStyle/>
          <a:p>
            <a:r>
              <a:rPr lang="es-MX" dirty="0"/>
              <a:t>Este modelo fue propuesto por dos economistas suecos Eli </a:t>
            </a:r>
            <a:r>
              <a:rPr lang="es-MX" dirty="0" err="1"/>
              <a:t>Heckhscher</a:t>
            </a:r>
            <a:r>
              <a:rPr lang="es-MX" dirty="0"/>
              <a:t> y Bertil </a:t>
            </a:r>
            <a:r>
              <a:rPr lang="es-MX" dirty="0" err="1"/>
              <a:t>Ohilin</a:t>
            </a:r>
            <a:r>
              <a:rPr lang="es-MX" dirty="0"/>
              <a:t>, éste último recibió un nobel de economía  en 1977.</a:t>
            </a:r>
          </a:p>
          <a:p>
            <a:r>
              <a:rPr lang="es-MX" dirty="0"/>
              <a:t>El conocido modelo </a:t>
            </a:r>
            <a:r>
              <a:rPr lang="es-MX" dirty="0" err="1"/>
              <a:t>Heckscher-Ohilin</a:t>
            </a:r>
            <a:r>
              <a:rPr lang="es-MX" dirty="0"/>
              <a:t> es también conocido como teoría de las proporciones factoriales porque pone de relieve la interacción entre la proporción de las factores disponibles en una nación y la proporción en que son empleados en la producción. </a:t>
            </a:r>
          </a:p>
        </p:txBody>
      </p:sp>
      <p:sp>
        <p:nvSpPr>
          <p:cNvPr id="4" name="Marcador de número de diapositiva 3">
            <a:extLst>
              <a:ext uri="{FF2B5EF4-FFF2-40B4-BE49-F238E27FC236}">
                <a16:creationId xmlns:a16="http://schemas.microsoft.com/office/drawing/2014/main" id="{E4BAFCF4-BA81-4106-BE3C-98B3009B8AC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3824553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5DD01-2054-4217-940D-FF26BAC7C1FD}"/>
              </a:ext>
            </a:extLst>
          </p:cNvPr>
          <p:cNvSpPr>
            <a:spLocks noGrp="1"/>
          </p:cNvSpPr>
          <p:nvPr>
            <p:ph type="ctrTitle"/>
          </p:nvPr>
        </p:nvSpPr>
        <p:spPr/>
        <p:txBody>
          <a:bodyPr/>
          <a:lstStyle/>
          <a:p>
            <a:r>
              <a:rPr lang="es-MX" dirty="0"/>
              <a:t>Los rendimientos crecientes a escala y la especialización </a:t>
            </a:r>
            <a:endParaRPr lang="en-GB" dirty="0"/>
          </a:p>
        </p:txBody>
      </p:sp>
      <p:sp>
        <p:nvSpPr>
          <p:cNvPr id="3" name="Subtitle 2">
            <a:extLst>
              <a:ext uri="{FF2B5EF4-FFF2-40B4-BE49-F238E27FC236}">
                <a16:creationId xmlns:a16="http://schemas.microsoft.com/office/drawing/2014/main" id="{55F20B98-360C-4C39-AB24-205BFD4EF5C2}"/>
              </a:ext>
            </a:extLst>
          </p:cNvPr>
          <p:cNvSpPr>
            <a:spLocks noGrp="1"/>
          </p:cNvSpPr>
          <p:nvPr>
            <p:ph type="subTitle" idx="1"/>
          </p:nvPr>
        </p:nvSpPr>
        <p:spPr/>
        <p:txBody>
          <a:bodyPr/>
          <a:lstStyle/>
          <a:p>
            <a:endParaRPr lang="en-GB"/>
          </a:p>
        </p:txBody>
      </p:sp>
      <p:sp>
        <p:nvSpPr>
          <p:cNvPr id="4" name="Slide Number Placeholder 3">
            <a:extLst>
              <a:ext uri="{FF2B5EF4-FFF2-40B4-BE49-F238E27FC236}">
                <a16:creationId xmlns:a16="http://schemas.microsoft.com/office/drawing/2014/main" id="{2123D222-9FE1-4EC8-B069-E406DD38C12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86243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88C499-50ED-491B-BCE4-9E4E15810B7B}"/>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F63DCC3C-B0AC-4E3C-8FF2-C1965FDC33FF}"/>
              </a:ext>
            </a:extLst>
          </p:cNvPr>
          <p:cNvSpPr>
            <a:spLocks noGrp="1"/>
          </p:cNvSpPr>
          <p:nvPr>
            <p:ph type="body" idx="1"/>
          </p:nvPr>
        </p:nvSpPr>
        <p:spPr/>
        <p:txBody>
          <a:bodyPr/>
          <a:lstStyle/>
          <a:p>
            <a:r>
              <a:rPr lang="es-MX" dirty="0"/>
              <a:t>Aunque la teoría de la ventaja comparativa tiene un gran atractivo es incapaz para explicar por qué las regiones con niveles de productividad similar comercian al grado en que lo hacen; por ejemplo, por qué Europa y Estados Unidos comercian en un volumen tan alto.</a:t>
            </a:r>
          </a:p>
          <a:p>
            <a:r>
              <a:rPr lang="es-MX" dirty="0"/>
              <a:t>Ni tampoco arroja luz sobre el comercio intraindustrial: el hecho de que Alemania y Japón comercien automóviles entre sí.</a:t>
            </a:r>
          </a:p>
        </p:txBody>
      </p:sp>
      <p:sp>
        <p:nvSpPr>
          <p:cNvPr id="4" name="Marcador de número de diapositiva 3">
            <a:extLst>
              <a:ext uri="{FF2B5EF4-FFF2-40B4-BE49-F238E27FC236}">
                <a16:creationId xmlns:a16="http://schemas.microsoft.com/office/drawing/2014/main" id="{5D9DD59F-51D2-41A4-ADF3-4A9DBB1749D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8</a:t>
            </a:fld>
            <a:endParaRPr lang="es-MX"/>
          </a:p>
        </p:txBody>
      </p:sp>
    </p:spTree>
    <p:extLst>
      <p:ext uri="{BB962C8B-B14F-4D97-AF65-F5344CB8AC3E}">
        <p14:creationId xmlns:p14="http://schemas.microsoft.com/office/powerpoint/2010/main" val="2372508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1756EF-3949-4578-893C-3FDDD85F0FB8}"/>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0CD54FD9-8F2C-44D4-AF51-28A7643596FB}"/>
              </a:ext>
            </a:extLst>
          </p:cNvPr>
          <p:cNvSpPr>
            <a:spLocks noGrp="1"/>
          </p:cNvSpPr>
          <p:nvPr>
            <p:ph type="body" idx="1"/>
          </p:nvPr>
        </p:nvSpPr>
        <p:spPr/>
        <p:txBody>
          <a:bodyPr/>
          <a:lstStyle/>
          <a:p>
            <a:r>
              <a:rPr lang="es-MX" dirty="0"/>
              <a:t>En respuesta a estas debilidades, los economistas desarrollaron una nueva teoría comercial en la década de los ochenta. </a:t>
            </a:r>
          </a:p>
          <a:p>
            <a:r>
              <a:rPr lang="es-MX" dirty="0"/>
              <a:t>Esta teoría se funda en la noción de rendimientos crecientes a escala, también conocida como economías de escala. La explicación de los rendimientos crecientes del comercio no intenta reemplazar la explicación de la ventaja comparativa; sólo la complementa.</a:t>
            </a:r>
          </a:p>
        </p:txBody>
      </p:sp>
      <p:sp>
        <p:nvSpPr>
          <p:cNvPr id="4" name="Marcador de número de diapositiva 3">
            <a:extLst>
              <a:ext uri="{FF2B5EF4-FFF2-40B4-BE49-F238E27FC236}">
                <a16:creationId xmlns:a16="http://schemas.microsoft.com/office/drawing/2014/main" id="{00430141-9A95-4664-90B0-6250B5E132A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1502684938"/>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TotalTime>
  <Words>2611</Words>
  <Application>Microsoft Office PowerPoint</Application>
  <PresentationFormat>On-screen Show (16:9)</PresentationFormat>
  <Paragraphs>105</Paragraphs>
  <Slides>40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MeridienLTStd-Roman</vt:lpstr>
      <vt:lpstr>Source Sans Pro</vt:lpstr>
      <vt:lpstr>MeridienLTStd-Bold</vt:lpstr>
      <vt:lpstr>Arial</vt:lpstr>
      <vt:lpstr>Oswald</vt:lpstr>
      <vt:lpstr>MeridienLTStd-Italic</vt:lpstr>
      <vt:lpstr>Quince template</vt:lpstr>
      <vt:lpstr>Economía Internacional</vt:lpstr>
      <vt:lpstr>Recursos y Comercio: El modelo de Heckscher-Ohilin</vt:lpstr>
      <vt:lpstr>PowerPoint Presentation</vt:lpstr>
      <vt:lpstr>PowerPoint Presentation</vt:lpstr>
      <vt:lpstr>PowerPoint Presentation</vt:lpstr>
      <vt:lpstr>PowerPoint Presentation</vt:lpstr>
      <vt:lpstr>Los rendimientos crecientes a escala y la especialización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 comercio Intraindustrial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Teoría de ciclo de vida del producto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49</cp:revision>
  <dcterms:modified xsi:type="dcterms:W3CDTF">2022-04-27T01:10:52Z</dcterms:modified>
</cp:coreProperties>
</file>