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67" r:id="rId3"/>
    <p:sldId id="268" r:id="rId4"/>
    <p:sldId id="257" r:id="rId5"/>
    <p:sldId id="258" r:id="rId6"/>
    <p:sldId id="275" r:id="rId7"/>
    <p:sldId id="276" r:id="rId8"/>
    <p:sldId id="277" r:id="rId9"/>
    <p:sldId id="259" r:id="rId10"/>
    <p:sldId id="278" r:id="rId11"/>
    <p:sldId id="279" r:id="rId12"/>
    <p:sldId id="260" r:id="rId13"/>
    <p:sldId id="261" r:id="rId14"/>
    <p:sldId id="269" r:id="rId15"/>
    <p:sldId id="270" r:id="rId16"/>
    <p:sldId id="264" r:id="rId17"/>
    <p:sldId id="273" r:id="rId18"/>
    <p:sldId id="265" r:id="rId19"/>
    <p:sldId id="271" r:id="rId20"/>
    <p:sldId id="280" r:id="rId21"/>
    <p:sldId id="281" r:id="rId22"/>
    <p:sldId id="272" r:id="rId2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9"/>
    <p:restoredTop sz="94667"/>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B7032B-2F2D-4416-9CE1-A8B65C4B1F7A}" type="datetimeFigureOut">
              <a:rPr lang="es-MX" smtClean="0"/>
              <a:t>29/03/2022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272A90-9C99-443B-A643-9C96C84DF2C3}" type="slidenum">
              <a:rPr lang="es-MX" smtClean="0"/>
              <a:t>‹#›</a:t>
            </a:fld>
            <a:endParaRPr lang="es-MX"/>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B7032B-2F2D-4416-9CE1-A8B65C4B1F7A}" type="datetimeFigureOut">
              <a:rPr lang="es-MX" smtClean="0"/>
              <a:t>29/03/2022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272A90-9C99-443B-A643-9C96C84DF2C3}" type="slidenum">
              <a:rPr lang="es-MX" smtClean="0"/>
              <a:t>‹#›</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B7032B-2F2D-4416-9CE1-A8B65C4B1F7A}" type="datetimeFigureOut">
              <a:rPr lang="es-MX" smtClean="0"/>
              <a:t>29/03/2022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272A90-9C99-443B-A643-9C96C84DF2C3}" type="slidenum">
              <a:rPr lang="es-MX" smtClean="0"/>
              <a:t>‹#›</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B7032B-2F2D-4416-9CE1-A8B65C4B1F7A}" type="datetimeFigureOut">
              <a:rPr lang="es-MX" smtClean="0"/>
              <a:t>29/03/2022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272A90-9C99-443B-A643-9C96C84DF2C3}" type="slidenum">
              <a:rPr lang="es-MX" smtClean="0"/>
              <a:t>‹#›</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B7032B-2F2D-4416-9CE1-A8B65C4B1F7A}" type="datetimeFigureOut">
              <a:rPr lang="es-MX" smtClean="0"/>
              <a:t>29/03/2022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272A90-9C99-443B-A643-9C96C84DF2C3}" type="slidenum">
              <a:rPr lang="es-MX" smtClean="0"/>
              <a:t>‹#›</a:t>
            </a:fld>
            <a:endParaRPr lang="es-MX"/>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B7032B-2F2D-4416-9CE1-A8B65C4B1F7A}" type="datetimeFigureOut">
              <a:rPr lang="es-MX" smtClean="0"/>
              <a:t>29/03/2022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3272A90-9C99-443B-A643-9C96C84DF2C3}" type="slidenum">
              <a:rPr lang="es-MX" smtClean="0"/>
              <a:t>‹#›</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B7032B-2F2D-4416-9CE1-A8B65C4B1F7A}" type="datetimeFigureOut">
              <a:rPr lang="es-MX" smtClean="0"/>
              <a:t>29/03/2022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A3272A90-9C99-443B-A643-9C96C84DF2C3}" type="slidenum">
              <a:rPr lang="es-MX" smtClean="0"/>
              <a:t>‹#›</a:t>
            </a:fld>
            <a:endParaRPr lang="es-MX"/>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B7032B-2F2D-4416-9CE1-A8B65C4B1F7A}" type="datetimeFigureOut">
              <a:rPr lang="es-MX" smtClean="0"/>
              <a:t>29/03/2022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A3272A90-9C99-443B-A643-9C96C84DF2C3}" type="slidenum">
              <a:rPr lang="es-MX" smtClean="0"/>
              <a:t>‹#›</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B7032B-2F2D-4416-9CE1-A8B65C4B1F7A}" type="datetimeFigureOut">
              <a:rPr lang="es-MX" smtClean="0"/>
              <a:t>29/03/2022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A3272A90-9C99-443B-A643-9C96C84DF2C3}" type="slidenum">
              <a:rPr lang="es-MX" smtClean="0"/>
              <a:t>‹#›</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B7032B-2F2D-4416-9CE1-A8B65C4B1F7A}" type="datetimeFigureOut">
              <a:rPr lang="es-MX" smtClean="0"/>
              <a:t>29/03/2022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3272A90-9C99-443B-A643-9C96C84DF2C3}" type="slidenum">
              <a:rPr lang="es-MX" smtClean="0"/>
              <a:t>‹#›</a:t>
            </a:fld>
            <a:endParaRPr lang="es-MX"/>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B7032B-2F2D-4416-9CE1-A8B65C4B1F7A}" type="datetimeFigureOut">
              <a:rPr lang="es-MX" smtClean="0"/>
              <a:t>29/03/2022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3272A90-9C99-443B-A643-9C96C84DF2C3}" type="slidenum">
              <a:rPr lang="es-MX" smtClean="0"/>
              <a:t>‹#›</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CB7032B-2F2D-4416-9CE1-A8B65C4B1F7A}" type="datetimeFigureOut">
              <a:rPr lang="es-MX" smtClean="0"/>
              <a:t>29/03/2022</a:t>
            </a:fld>
            <a:endParaRPr lang="es-MX"/>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MX"/>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3272A90-9C99-443B-A643-9C96C84DF2C3}" type="slidenum">
              <a:rPr lang="es-MX" smtClean="0"/>
              <a:t>‹#›</a:t>
            </a:fld>
            <a:endParaRPr lang="es-MX"/>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764704"/>
            <a:ext cx="7772400" cy="2485836"/>
          </a:xfrm>
        </p:spPr>
        <p:txBody>
          <a:bodyPr>
            <a:normAutofit fontScale="90000"/>
          </a:bodyPr>
          <a:lstStyle/>
          <a:p>
            <a:r>
              <a:rPr lang="es-MX" dirty="0"/>
              <a:t>Bancos ligados a grupos económicos en México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endParaRPr lang="es-MX" dirty="0"/>
          </a:p>
          <a:p>
            <a:pPr algn="just"/>
            <a:r>
              <a:rPr lang="es-MX" dirty="0"/>
              <a:t>El proceso de reprivatización volvió a trasladar la propiedad y control de la mayoría de los bancos hacia grupos económicos. Con la excepción de Banamex, que mediante su consejo de administración estaba relacionado con un conjunto amplio y diverso de intereses empresariales, el resto de los grandes bancos estaba integrado a un grupo económico específico. </a:t>
            </a:r>
          </a:p>
        </p:txBody>
      </p:sp>
    </p:spTree>
    <p:extLst>
      <p:ext uri="{BB962C8B-B14F-4D97-AF65-F5344CB8AC3E}">
        <p14:creationId xmlns:p14="http://schemas.microsoft.com/office/powerpoint/2010/main" val="4139522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endParaRPr lang="es-MX" dirty="0"/>
          </a:p>
          <a:p>
            <a:pPr algn="just"/>
            <a:r>
              <a:rPr lang="es-MX" dirty="0"/>
              <a:t>Por ejemplo, a fines de 1992, dentro del grupo de bancos de mayor escala, Bancomer era parte del Grupo VISA, dedicado principalmente a la producción de cerveza y refrescos; </a:t>
            </a:r>
            <a:r>
              <a:rPr lang="es-MX" dirty="0" err="1"/>
              <a:t>Serfín</a:t>
            </a:r>
            <a:r>
              <a:rPr lang="es-MX" dirty="0"/>
              <a:t> era parte del Grupo VITRO, dedicado a elaborar productos de vidrio y cristal; y </a:t>
            </a:r>
            <a:r>
              <a:rPr lang="es-MX" dirty="0" err="1"/>
              <a:t>Multibanco</a:t>
            </a:r>
            <a:r>
              <a:rPr lang="es-MX" dirty="0"/>
              <a:t> </a:t>
            </a:r>
            <a:r>
              <a:rPr lang="es-MX" dirty="0" err="1"/>
              <a:t>Comermex</a:t>
            </a:r>
            <a:r>
              <a:rPr lang="es-MX" dirty="0"/>
              <a:t> estaba relacionado con Corporación Industrial San Luis, un grupo económico con negocios de autopartes y, en ese tiempo, de minería (</a:t>
            </a:r>
            <a:r>
              <a:rPr lang="es-MX" dirty="0" err="1"/>
              <a:t>Chavarín</a:t>
            </a:r>
            <a:r>
              <a:rPr lang="es-MX" dirty="0"/>
              <a:t>, 2010). </a:t>
            </a:r>
          </a:p>
        </p:txBody>
      </p:sp>
    </p:spTree>
    <p:extLst>
      <p:ext uri="{BB962C8B-B14F-4D97-AF65-F5344CB8AC3E}">
        <p14:creationId xmlns:p14="http://schemas.microsoft.com/office/powerpoint/2010/main" val="2941986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fontScale="92500"/>
          </a:bodyPr>
          <a:lstStyle/>
          <a:p>
            <a:pPr algn="just"/>
            <a:r>
              <a:rPr lang="es-MX" dirty="0"/>
              <a:t>Con la crisis de mediados de los noventa varios bancos fueron intervenidos por el gobierno federal y quedaron desligados de sus accionistas privados. Esta etapa se complementó con las adquisiciones y fusiones realizadas sobre todo por los bancos extranjeros, las cuales incluyeron a los bancos de mayor escala. Este proceso concluyó en 2002.</a:t>
            </a:r>
          </a:p>
          <a:p>
            <a:pPr algn="just"/>
            <a:r>
              <a:rPr lang="es-MX" dirty="0"/>
              <a:t>Al final de 2002, los bancos con mas activos dentro del sistema eran (todos subsidiarias de bancos extranjeros):</a:t>
            </a:r>
          </a:p>
          <a:p>
            <a:pPr lvl="1" algn="just">
              <a:buFont typeface="Wingdings" pitchFamily="2" charset="2"/>
              <a:buChar char="ü"/>
            </a:pPr>
            <a:r>
              <a:rPr lang="es-MX" dirty="0"/>
              <a:t>Banamex (</a:t>
            </a:r>
            <a:r>
              <a:rPr lang="es-MX" i="1" dirty="0"/>
              <a:t>Citigroup</a:t>
            </a:r>
            <a:r>
              <a:rPr lang="es-MX" dirty="0"/>
              <a:t>)</a:t>
            </a:r>
          </a:p>
          <a:p>
            <a:pPr lvl="1" algn="just">
              <a:buFont typeface="Wingdings" pitchFamily="2" charset="2"/>
              <a:buChar char="ü"/>
            </a:pPr>
            <a:r>
              <a:rPr lang="es-MX" dirty="0"/>
              <a:t>BBVA Bancomer</a:t>
            </a:r>
          </a:p>
          <a:p>
            <a:pPr lvl="1" algn="just">
              <a:buFont typeface="Wingdings" pitchFamily="2" charset="2"/>
              <a:buChar char="ü"/>
            </a:pPr>
            <a:r>
              <a:rPr lang="es-MX" dirty="0"/>
              <a:t>Santander</a:t>
            </a:r>
          </a:p>
          <a:p>
            <a:pPr lvl="1" algn="just">
              <a:buFont typeface="Wingdings" pitchFamily="2" charset="2"/>
              <a:buChar char="ü"/>
            </a:pPr>
            <a:r>
              <a:rPr lang="es-MX" dirty="0"/>
              <a:t>HSBC</a:t>
            </a:r>
          </a:p>
          <a:p>
            <a:pPr lvl="1" algn="just">
              <a:buFont typeface="Wingdings" pitchFamily="2" charset="2"/>
              <a:buChar char="ü"/>
            </a:pPr>
            <a:r>
              <a:rPr lang="es-MX" dirty="0" err="1"/>
              <a:t>Scotiabank</a:t>
            </a:r>
            <a:endParaRPr lang="es-MX" dirty="0"/>
          </a:p>
          <a:p>
            <a:pPr algn="just"/>
            <a:r>
              <a:rPr lang="es-MX" dirty="0"/>
              <a:t>A partir de entonces, la mayor parte de la concentración se debe a bancos de propiedad extranjera.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24744"/>
            <a:ext cx="8229600" cy="4104456"/>
          </a:xfrm>
        </p:spPr>
        <p:txBody>
          <a:bodyPr>
            <a:normAutofit/>
          </a:bodyPr>
          <a:lstStyle/>
          <a:p>
            <a:pPr algn="just"/>
            <a:r>
              <a:rPr lang="es-MX" dirty="0"/>
              <a:t>Se ha ido conformando un conjunto de bancos de creación reciente, varios de ellos ligados a grupos económicos de capital nacional.</a:t>
            </a:r>
          </a:p>
          <a:p>
            <a:pPr algn="just"/>
            <a:r>
              <a:rPr lang="es-MX" dirty="0"/>
              <a:t>Estos bancos son de escala pequeña, con la excepción de Banorte, que es un banco que procede del proceso de privatización, y que  ha crecido a la par de los mayores bancos del sistema.</a:t>
            </a:r>
          </a:p>
          <a:p>
            <a:pPr algn="just"/>
            <a:r>
              <a:rPr lang="es-MX" dirty="0"/>
              <a:t>En años recientes ha habido un conjunto de 16 bancos ligados a grupos económicos, cinco de los cuales fueron creados apenas en 2007.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70622571"/>
              </p:ext>
            </p:extLst>
          </p:nvPr>
        </p:nvGraphicFramePr>
        <p:xfrm>
          <a:off x="251520" y="692696"/>
          <a:ext cx="8784976" cy="6090630"/>
        </p:xfrm>
        <a:graphic>
          <a:graphicData uri="http://schemas.openxmlformats.org/drawingml/2006/table">
            <a:tbl>
              <a:tblPr firstRow="1" bandRow="1">
                <a:tableStyleId>{5C22544A-7EE6-4342-B048-85BDC9FD1C3A}</a:tableStyleId>
              </a:tblPr>
              <a:tblGrid>
                <a:gridCol w="1969046">
                  <a:extLst>
                    <a:ext uri="{9D8B030D-6E8A-4147-A177-3AD203B41FA5}">
                      <a16:colId xmlns:a16="http://schemas.microsoft.com/office/drawing/2014/main" val="20000"/>
                    </a:ext>
                  </a:extLst>
                </a:gridCol>
                <a:gridCol w="2989034">
                  <a:extLst>
                    <a:ext uri="{9D8B030D-6E8A-4147-A177-3AD203B41FA5}">
                      <a16:colId xmlns:a16="http://schemas.microsoft.com/office/drawing/2014/main" val="20001"/>
                    </a:ext>
                  </a:extLst>
                </a:gridCol>
                <a:gridCol w="3826896">
                  <a:extLst>
                    <a:ext uri="{9D8B030D-6E8A-4147-A177-3AD203B41FA5}">
                      <a16:colId xmlns:a16="http://schemas.microsoft.com/office/drawing/2014/main" val="20002"/>
                    </a:ext>
                  </a:extLst>
                </a:gridCol>
              </a:tblGrid>
              <a:tr h="584389">
                <a:tc>
                  <a:txBody>
                    <a:bodyPr/>
                    <a:lstStyle/>
                    <a:p>
                      <a:r>
                        <a:rPr lang="es-MX" sz="1200" dirty="0"/>
                        <a:t>Banco (inicio de operaciones)</a:t>
                      </a:r>
                      <a:endParaRPr lang="en-US" sz="1200" dirty="0"/>
                    </a:p>
                  </a:txBody>
                  <a:tcPr/>
                </a:tc>
                <a:tc>
                  <a:txBody>
                    <a:bodyPr/>
                    <a:lstStyle/>
                    <a:p>
                      <a:r>
                        <a:rPr lang="es-MX" sz="1200" dirty="0"/>
                        <a:t>Grupo  económico</a:t>
                      </a:r>
                      <a:endParaRPr lang="en-US" sz="1200" dirty="0"/>
                    </a:p>
                  </a:txBody>
                  <a:tcPr/>
                </a:tc>
                <a:tc>
                  <a:txBody>
                    <a:bodyPr/>
                    <a:lstStyle/>
                    <a:p>
                      <a:r>
                        <a:rPr lang="es-MX" sz="1200" dirty="0"/>
                        <a:t>Actividades principales del grupo</a:t>
                      </a:r>
                      <a:endParaRPr lang="en-US" sz="1200" dirty="0"/>
                    </a:p>
                  </a:txBody>
                  <a:tcPr/>
                </a:tc>
                <a:extLst>
                  <a:ext uri="{0D108BD9-81ED-4DB2-BD59-A6C34878D82A}">
                    <a16:rowId xmlns:a16="http://schemas.microsoft.com/office/drawing/2014/main" val="10000"/>
                  </a:ext>
                </a:extLst>
              </a:tr>
              <a:tr h="584389">
                <a:tc>
                  <a:txBody>
                    <a:bodyPr/>
                    <a:lstStyle/>
                    <a:p>
                      <a:r>
                        <a:rPr lang="es-MX" sz="1200" dirty="0"/>
                        <a:t>Afirme (1995)</a:t>
                      </a:r>
                      <a:endParaRPr lang="en-US" sz="1200" dirty="0"/>
                    </a:p>
                  </a:txBody>
                  <a:tcPr/>
                </a:tc>
                <a:tc>
                  <a:txBody>
                    <a:bodyPr/>
                    <a:lstStyle/>
                    <a:p>
                      <a:r>
                        <a:rPr lang="es-MX" sz="1200" dirty="0" err="1"/>
                        <a:t>Villacero</a:t>
                      </a:r>
                      <a:endParaRPr lang="en-US" sz="1200" dirty="0"/>
                    </a:p>
                  </a:txBody>
                  <a:tcPr/>
                </a:tc>
                <a:tc>
                  <a:txBody>
                    <a:bodyPr/>
                    <a:lstStyle/>
                    <a:p>
                      <a:r>
                        <a:rPr lang="es-MX" sz="1200" dirty="0"/>
                        <a:t>Producción, distribución y comercialización de productos de acero.</a:t>
                      </a:r>
                      <a:endParaRPr lang="en-US" sz="1200" dirty="0"/>
                    </a:p>
                  </a:txBody>
                  <a:tcPr/>
                </a:tc>
                <a:extLst>
                  <a:ext uri="{0D108BD9-81ED-4DB2-BD59-A6C34878D82A}">
                    <a16:rowId xmlns:a16="http://schemas.microsoft.com/office/drawing/2014/main" val="10001"/>
                  </a:ext>
                </a:extLst>
              </a:tr>
              <a:tr h="584389">
                <a:tc>
                  <a:txBody>
                    <a:bodyPr/>
                    <a:lstStyle/>
                    <a:p>
                      <a:r>
                        <a:rPr lang="es-MX" sz="1200" dirty="0"/>
                        <a:t>Ahorro</a:t>
                      </a:r>
                      <a:r>
                        <a:rPr lang="es-MX" sz="1200" baseline="0" dirty="0"/>
                        <a:t> </a:t>
                      </a:r>
                      <a:r>
                        <a:rPr lang="es-MX" sz="1200" baseline="0" dirty="0" err="1"/>
                        <a:t>Famsa</a:t>
                      </a:r>
                      <a:r>
                        <a:rPr lang="es-MX" sz="1200" baseline="0" dirty="0"/>
                        <a:t> (2007)</a:t>
                      </a:r>
                      <a:endParaRPr lang="en-US" sz="1200" dirty="0"/>
                    </a:p>
                  </a:txBody>
                  <a:tcPr/>
                </a:tc>
                <a:tc>
                  <a:txBody>
                    <a:bodyPr/>
                    <a:lstStyle/>
                    <a:p>
                      <a:r>
                        <a:rPr lang="es-MX" sz="1200" dirty="0" err="1"/>
                        <a:t>Famsa</a:t>
                      </a:r>
                      <a:endParaRPr lang="en-US" sz="1200" dirty="0"/>
                    </a:p>
                  </a:txBody>
                  <a:tcPr/>
                </a:tc>
                <a:tc>
                  <a:txBody>
                    <a:bodyPr/>
                    <a:lstStyle/>
                    <a:p>
                      <a:r>
                        <a:rPr lang="es-MX" sz="1200" dirty="0"/>
                        <a:t>Comercialización</a:t>
                      </a:r>
                      <a:r>
                        <a:rPr lang="es-MX" sz="1200" baseline="0" dirty="0"/>
                        <a:t> de electrodomésticos, muebles y ropa.</a:t>
                      </a:r>
                      <a:endParaRPr lang="en-US" sz="1200" dirty="0"/>
                    </a:p>
                  </a:txBody>
                  <a:tcPr/>
                </a:tc>
                <a:extLst>
                  <a:ext uri="{0D108BD9-81ED-4DB2-BD59-A6C34878D82A}">
                    <a16:rowId xmlns:a16="http://schemas.microsoft.com/office/drawing/2014/main" val="10002"/>
                  </a:ext>
                </a:extLst>
              </a:tr>
              <a:tr h="818144">
                <a:tc>
                  <a:txBody>
                    <a:bodyPr/>
                    <a:lstStyle/>
                    <a:p>
                      <a:r>
                        <a:rPr lang="es-MX" sz="1200" dirty="0"/>
                        <a:t>Amigo (2007)</a:t>
                      </a:r>
                      <a:endParaRPr lang="en-US" sz="1200" dirty="0"/>
                    </a:p>
                  </a:txBody>
                  <a:tcPr/>
                </a:tc>
                <a:tc>
                  <a:txBody>
                    <a:bodyPr/>
                    <a:lstStyle/>
                    <a:p>
                      <a:r>
                        <a:rPr lang="es-MX" sz="1200" dirty="0"/>
                        <a:t>Grupo Inmobiliario </a:t>
                      </a:r>
                      <a:r>
                        <a:rPr lang="es-MX" sz="1200" dirty="0" err="1"/>
                        <a:t>Landus</a:t>
                      </a:r>
                      <a:r>
                        <a:rPr lang="es-MX" sz="1200" dirty="0"/>
                        <a:t> (en marzo de 2011fue</a:t>
                      </a:r>
                      <a:r>
                        <a:rPr lang="es-MX" sz="1200" baseline="0" dirty="0"/>
                        <a:t> adquirido por ABC Holding y una subsidiaria de Cemex)</a:t>
                      </a:r>
                      <a:endParaRPr lang="en-US" sz="1200" dirty="0"/>
                    </a:p>
                  </a:txBody>
                  <a:tcPr/>
                </a:tc>
                <a:tc>
                  <a:txBody>
                    <a:bodyPr/>
                    <a:lstStyle/>
                    <a:p>
                      <a:r>
                        <a:rPr lang="es-MX" sz="1200" dirty="0"/>
                        <a:t>Negocios inmobiliarios</a:t>
                      </a:r>
                      <a:endParaRPr lang="en-US" sz="1200" dirty="0"/>
                    </a:p>
                  </a:txBody>
                  <a:tcPr/>
                </a:tc>
                <a:extLst>
                  <a:ext uri="{0D108BD9-81ED-4DB2-BD59-A6C34878D82A}">
                    <a16:rowId xmlns:a16="http://schemas.microsoft.com/office/drawing/2014/main" val="10003"/>
                  </a:ext>
                </a:extLst>
              </a:tr>
              <a:tr h="584389">
                <a:tc>
                  <a:txBody>
                    <a:bodyPr/>
                    <a:lstStyle/>
                    <a:p>
                      <a:r>
                        <a:rPr lang="es-MX" sz="1200" dirty="0" err="1"/>
                        <a:t>Autofin</a:t>
                      </a:r>
                      <a:r>
                        <a:rPr lang="es-MX" sz="1200" baseline="0" dirty="0"/>
                        <a:t> México (2006)</a:t>
                      </a:r>
                      <a:endParaRPr lang="en-US" sz="1200" dirty="0"/>
                    </a:p>
                  </a:txBody>
                  <a:tcPr/>
                </a:tc>
                <a:tc>
                  <a:txBody>
                    <a:bodyPr/>
                    <a:lstStyle/>
                    <a:p>
                      <a:r>
                        <a:rPr lang="es-MX" sz="1200" dirty="0" err="1"/>
                        <a:t>Autofin</a:t>
                      </a:r>
                      <a:endParaRPr lang="en-US" sz="1200" dirty="0"/>
                    </a:p>
                  </a:txBody>
                  <a:tcPr/>
                </a:tc>
                <a:tc>
                  <a:txBody>
                    <a:bodyPr/>
                    <a:lstStyle/>
                    <a:p>
                      <a:r>
                        <a:rPr lang="es-MX" sz="1200" dirty="0"/>
                        <a:t>Comercialización y arrendamiento de automóviles, negocios inmobiliarios y gasolineras.</a:t>
                      </a:r>
                      <a:endParaRPr lang="en-US" sz="1200" dirty="0"/>
                    </a:p>
                  </a:txBody>
                  <a:tcPr/>
                </a:tc>
                <a:extLst>
                  <a:ext uri="{0D108BD9-81ED-4DB2-BD59-A6C34878D82A}">
                    <a16:rowId xmlns:a16="http://schemas.microsoft.com/office/drawing/2014/main" val="10004"/>
                  </a:ext>
                </a:extLst>
              </a:tr>
              <a:tr h="584389">
                <a:tc>
                  <a:txBody>
                    <a:bodyPr/>
                    <a:lstStyle/>
                    <a:p>
                      <a:r>
                        <a:rPr lang="es-MX" sz="1200" dirty="0"/>
                        <a:t>Azteca (2002)</a:t>
                      </a:r>
                      <a:endParaRPr lang="en-US" sz="1200" dirty="0"/>
                    </a:p>
                  </a:txBody>
                  <a:tcPr/>
                </a:tc>
                <a:tc>
                  <a:txBody>
                    <a:bodyPr/>
                    <a:lstStyle/>
                    <a:p>
                      <a:r>
                        <a:rPr lang="es-MX" sz="1200" dirty="0"/>
                        <a:t>Elektra</a:t>
                      </a:r>
                    </a:p>
                    <a:p>
                      <a:r>
                        <a:rPr lang="es-MX" sz="1200" dirty="0"/>
                        <a:t>TV</a:t>
                      </a:r>
                      <a:r>
                        <a:rPr lang="es-MX" sz="1200" baseline="0" dirty="0"/>
                        <a:t> Azteca</a:t>
                      </a:r>
                      <a:endParaRPr lang="en-US" sz="1200" dirty="0"/>
                    </a:p>
                  </a:txBody>
                  <a:tcPr/>
                </a:tc>
                <a:tc>
                  <a:txBody>
                    <a:bodyPr/>
                    <a:lstStyle/>
                    <a:p>
                      <a:r>
                        <a:rPr lang="es-MX" sz="1200" dirty="0"/>
                        <a:t>Comercialización de electrodomésticos y muebles, tv abierta y negocios de</a:t>
                      </a:r>
                      <a:r>
                        <a:rPr lang="es-MX" sz="1200" baseline="0" dirty="0"/>
                        <a:t> telefonía inalámbrica.</a:t>
                      </a:r>
                      <a:endParaRPr lang="en-US" sz="1200" dirty="0"/>
                    </a:p>
                  </a:txBody>
                  <a:tcPr/>
                </a:tc>
                <a:extLst>
                  <a:ext uri="{0D108BD9-81ED-4DB2-BD59-A6C34878D82A}">
                    <a16:rowId xmlns:a16="http://schemas.microsoft.com/office/drawing/2014/main" val="10005"/>
                  </a:ext>
                </a:extLst>
              </a:tr>
              <a:tr h="584389">
                <a:tc>
                  <a:txBody>
                    <a:bodyPr/>
                    <a:lstStyle/>
                    <a:p>
                      <a:r>
                        <a:rPr lang="es-MX" sz="1200" dirty="0" err="1"/>
                        <a:t>Bancoppel</a:t>
                      </a:r>
                      <a:r>
                        <a:rPr lang="es-MX" sz="1200" dirty="0"/>
                        <a:t> (2007)</a:t>
                      </a:r>
                      <a:endParaRPr lang="en-US" sz="1200" dirty="0"/>
                    </a:p>
                  </a:txBody>
                  <a:tcPr/>
                </a:tc>
                <a:tc>
                  <a:txBody>
                    <a:bodyPr/>
                    <a:lstStyle/>
                    <a:p>
                      <a:r>
                        <a:rPr lang="es-MX" sz="1200" dirty="0"/>
                        <a:t>Coppel</a:t>
                      </a:r>
                      <a:endParaRPr lang="en-US" sz="1200" dirty="0"/>
                    </a:p>
                  </a:txBody>
                  <a:tcPr/>
                </a:tc>
                <a:tc>
                  <a:txBody>
                    <a:bodyPr/>
                    <a:lstStyle/>
                    <a:p>
                      <a:r>
                        <a:rPr lang="es-MX" sz="1200" dirty="0"/>
                        <a:t>Comercialización de electrodomésticos, muebles y ropa.</a:t>
                      </a:r>
                      <a:endParaRPr lang="en-US" sz="1200" dirty="0"/>
                    </a:p>
                  </a:txBody>
                  <a:tcPr/>
                </a:tc>
                <a:extLst>
                  <a:ext uri="{0D108BD9-81ED-4DB2-BD59-A6C34878D82A}">
                    <a16:rowId xmlns:a16="http://schemas.microsoft.com/office/drawing/2014/main" val="10006"/>
                  </a:ext>
                </a:extLst>
              </a:tr>
              <a:tr h="818144">
                <a:tc>
                  <a:txBody>
                    <a:bodyPr/>
                    <a:lstStyle/>
                    <a:p>
                      <a:r>
                        <a:rPr lang="es-MX" sz="1200" dirty="0"/>
                        <a:t>Banorte (privatizado en 1992)</a:t>
                      </a:r>
                      <a:endParaRPr lang="en-US" sz="1200" dirty="0"/>
                    </a:p>
                  </a:txBody>
                  <a:tcPr/>
                </a:tc>
                <a:tc>
                  <a:txBody>
                    <a:bodyPr/>
                    <a:lstStyle/>
                    <a:p>
                      <a:r>
                        <a:rPr lang="es-MX" sz="1200" dirty="0" err="1"/>
                        <a:t>Gruma</a:t>
                      </a:r>
                      <a:endParaRPr lang="en-US" sz="1200" dirty="0"/>
                    </a:p>
                  </a:txBody>
                  <a:tcPr/>
                </a:tc>
                <a:tc>
                  <a:txBody>
                    <a:bodyPr/>
                    <a:lstStyle/>
                    <a:p>
                      <a:r>
                        <a:rPr lang="es-MX" sz="1200" dirty="0"/>
                        <a:t>Producción, distribución y comercialización de harina de maíz, tortillas empacadas y equipo para la producción de harina y tortillas.</a:t>
                      </a:r>
                      <a:endParaRPr lang="en-US" sz="1200" dirty="0"/>
                    </a:p>
                  </a:txBody>
                  <a:tcPr/>
                </a:tc>
                <a:extLst>
                  <a:ext uri="{0D108BD9-81ED-4DB2-BD59-A6C34878D82A}">
                    <a16:rowId xmlns:a16="http://schemas.microsoft.com/office/drawing/2014/main" val="10007"/>
                  </a:ext>
                </a:extLst>
              </a:tr>
              <a:tr h="474004">
                <a:tc>
                  <a:txBody>
                    <a:bodyPr/>
                    <a:lstStyle/>
                    <a:p>
                      <a:r>
                        <a:rPr lang="es-MX" sz="1200" dirty="0"/>
                        <a:t>Del Bajío</a:t>
                      </a:r>
                      <a:r>
                        <a:rPr lang="es-MX" sz="1200" baseline="0" dirty="0"/>
                        <a:t> (1995)</a:t>
                      </a:r>
                      <a:endParaRPr lang="en-US" sz="1200" dirty="0"/>
                    </a:p>
                  </a:txBody>
                  <a:tcPr/>
                </a:tc>
                <a:tc>
                  <a:txBody>
                    <a:bodyPr/>
                    <a:lstStyle/>
                    <a:p>
                      <a:r>
                        <a:rPr lang="es-MX" sz="1200" dirty="0"/>
                        <a:t>Grupo </a:t>
                      </a:r>
                      <a:r>
                        <a:rPr lang="es-MX" sz="1200" dirty="0" err="1"/>
                        <a:t>Soni</a:t>
                      </a:r>
                      <a:endParaRPr lang="en-US" sz="1200" dirty="0"/>
                    </a:p>
                  </a:txBody>
                  <a:tcPr/>
                </a:tc>
                <a:tc>
                  <a:txBody>
                    <a:bodyPr/>
                    <a:lstStyle/>
                    <a:p>
                      <a:r>
                        <a:rPr lang="es-MX" sz="1200" dirty="0"/>
                        <a:t>Distribución de gas y agencias de automóviles.</a:t>
                      </a:r>
                      <a:endParaRPr lang="en-US" sz="1200" dirty="0"/>
                    </a:p>
                  </a:txBody>
                  <a:tcPr/>
                </a:tc>
                <a:extLst>
                  <a:ext uri="{0D108BD9-81ED-4DB2-BD59-A6C34878D82A}">
                    <a16:rowId xmlns:a16="http://schemas.microsoft.com/office/drawing/2014/main" val="10008"/>
                  </a:ext>
                </a:extLst>
              </a:tr>
              <a:tr h="474004">
                <a:tc>
                  <a:txBody>
                    <a:bodyPr/>
                    <a:lstStyle/>
                    <a:p>
                      <a:r>
                        <a:rPr lang="es-MX" sz="1200" dirty="0"/>
                        <a:t>Banco</a:t>
                      </a:r>
                      <a:r>
                        <a:rPr lang="es-MX" sz="1200" baseline="0" dirty="0"/>
                        <a:t> </a:t>
                      </a:r>
                      <a:r>
                        <a:rPr lang="es-MX" sz="1200" baseline="0" dirty="0" err="1"/>
                        <a:t>Walmart</a:t>
                      </a:r>
                      <a:r>
                        <a:rPr lang="es-MX" sz="1200" baseline="0" dirty="0"/>
                        <a:t> (2007)</a:t>
                      </a:r>
                      <a:endParaRPr lang="en-US" sz="1200" dirty="0"/>
                    </a:p>
                  </a:txBody>
                  <a:tcPr/>
                </a:tc>
                <a:tc>
                  <a:txBody>
                    <a:bodyPr/>
                    <a:lstStyle/>
                    <a:p>
                      <a:r>
                        <a:rPr lang="es-MX" sz="1200" dirty="0" err="1"/>
                        <a:t>Walmart</a:t>
                      </a:r>
                      <a:r>
                        <a:rPr lang="es-MX" sz="1200" dirty="0"/>
                        <a:t>;</a:t>
                      </a:r>
                      <a:r>
                        <a:rPr lang="es-MX" sz="1200" baseline="0" dirty="0"/>
                        <a:t> </a:t>
                      </a:r>
                      <a:r>
                        <a:rPr lang="es-MX" sz="1200" baseline="0" dirty="0" err="1"/>
                        <a:t>S</a:t>
                      </a:r>
                      <a:r>
                        <a:rPr lang="es-MX" sz="1200" dirty="0" err="1"/>
                        <a:t>ams</a:t>
                      </a:r>
                      <a:r>
                        <a:rPr lang="es-MX" sz="1200" dirty="0"/>
                        <a:t> Club;</a:t>
                      </a:r>
                      <a:r>
                        <a:rPr lang="es-MX" sz="1200" baseline="0" dirty="0"/>
                        <a:t> Bodega </a:t>
                      </a:r>
                      <a:r>
                        <a:rPr lang="es-MX" sz="1200" baseline="0" dirty="0" err="1"/>
                        <a:t>Ahurrerá</a:t>
                      </a:r>
                      <a:r>
                        <a:rPr lang="es-MX" sz="1200" baseline="0" dirty="0"/>
                        <a:t>; </a:t>
                      </a:r>
                      <a:r>
                        <a:rPr lang="es-MX" sz="1200" baseline="0" dirty="0" err="1"/>
                        <a:t>Suburbia</a:t>
                      </a:r>
                      <a:r>
                        <a:rPr lang="es-MX" sz="1200" baseline="0" dirty="0"/>
                        <a:t>; Vips; </a:t>
                      </a:r>
                      <a:r>
                        <a:rPr lang="es-MX" sz="1200" baseline="0" dirty="0" err="1"/>
                        <a:t>Superama</a:t>
                      </a:r>
                      <a:r>
                        <a:rPr lang="es-MX" sz="1200" baseline="0" dirty="0"/>
                        <a:t>.</a:t>
                      </a:r>
                      <a:endParaRPr lang="en-US" sz="1200" dirty="0"/>
                    </a:p>
                  </a:txBody>
                  <a:tcPr/>
                </a:tc>
                <a:tc>
                  <a:txBody>
                    <a:bodyPr/>
                    <a:lstStyle/>
                    <a:p>
                      <a:r>
                        <a:rPr lang="es-MX" sz="1200" dirty="0"/>
                        <a:t>Tiendas de autoservicio</a:t>
                      </a:r>
                      <a:r>
                        <a:rPr lang="es-MX" sz="1200" baseline="0" dirty="0"/>
                        <a:t> y restaurantes.</a:t>
                      </a:r>
                      <a:endParaRPr lang="en-US" sz="1200" dirty="0"/>
                    </a:p>
                  </a:txBody>
                  <a:tcPr/>
                </a:tc>
                <a:extLst>
                  <a:ext uri="{0D108BD9-81ED-4DB2-BD59-A6C34878D82A}">
                    <a16:rowId xmlns:a16="http://schemas.microsoft.com/office/drawing/2014/main" val="10009"/>
                  </a:ext>
                </a:extLst>
              </a:tr>
            </a:tbl>
          </a:graphicData>
        </a:graphic>
      </p:graphicFrame>
      <p:sp>
        <p:nvSpPr>
          <p:cNvPr id="5" name="Rectangle 4"/>
          <p:cNvSpPr/>
          <p:nvPr/>
        </p:nvSpPr>
        <p:spPr>
          <a:xfrm>
            <a:off x="251520" y="332656"/>
            <a:ext cx="8784976"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Bancos ligados a grupos económicos en México (16)</a:t>
            </a:r>
            <a:endParaRPr lang="en-US" dirty="0"/>
          </a:p>
        </p:txBody>
      </p:sp>
    </p:spTree>
    <p:extLst>
      <p:ext uri="{BB962C8B-B14F-4D97-AF65-F5344CB8AC3E}">
        <p14:creationId xmlns:p14="http://schemas.microsoft.com/office/powerpoint/2010/main" val="1947424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37989631"/>
              </p:ext>
            </p:extLst>
          </p:nvPr>
        </p:nvGraphicFramePr>
        <p:xfrm>
          <a:off x="179512" y="692696"/>
          <a:ext cx="8784976" cy="6131560"/>
        </p:xfrm>
        <a:graphic>
          <a:graphicData uri="http://schemas.openxmlformats.org/drawingml/2006/table">
            <a:tbl>
              <a:tblPr firstRow="1" bandRow="1">
                <a:tableStyleId>{5C22544A-7EE6-4342-B048-85BDC9FD1C3A}</a:tableStyleId>
              </a:tblPr>
              <a:tblGrid>
                <a:gridCol w="1969046">
                  <a:extLst>
                    <a:ext uri="{9D8B030D-6E8A-4147-A177-3AD203B41FA5}">
                      <a16:colId xmlns:a16="http://schemas.microsoft.com/office/drawing/2014/main" val="20000"/>
                    </a:ext>
                  </a:extLst>
                </a:gridCol>
                <a:gridCol w="2855490">
                  <a:extLst>
                    <a:ext uri="{9D8B030D-6E8A-4147-A177-3AD203B41FA5}">
                      <a16:colId xmlns:a16="http://schemas.microsoft.com/office/drawing/2014/main" val="20001"/>
                    </a:ext>
                  </a:extLst>
                </a:gridCol>
                <a:gridCol w="3960440">
                  <a:extLst>
                    <a:ext uri="{9D8B030D-6E8A-4147-A177-3AD203B41FA5}">
                      <a16:colId xmlns:a16="http://schemas.microsoft.com/office/drawing/2014/main" val="20002"/>
                    </a:ext>
                  </a:extLst>
                </a:gridCol>
              </a:tblGrid>
              <a:tr h="370840">
                <a:tc>
                  <a:txBody>
                    <a:bodyPr/>
                    <a:lstStyle/>
                    <a:p>
                      <a:r>
                        <a:rPr lang="es-MX" sz="1200" dirty="0"/>
                        <a:t>Banco (inicio de operaciones)</a:t>
                      </a:r>
                      <a:endParaRPr lang="en-US" sz="1200" dirty="0"/>
                    </a:p>
                  </a:txBody>
                  <a:tcPr/>
                </a:tc>
                <a:tc>
                  <a:txBody>
                    <a:bodyPr/>
                    <a:lstStyle/>
                    <a:p>
                      <a:r>
                        <a:rPr lang="es-MX" sz="1200" dirty="0"/>
                        <a:t>Grupo  económico</a:t>
                      </a:r>
                      <a:endParaRPr lang="en-US" sz="1200" dirty="0"/>
                    </a:p>
                  </a:txBody>
                  <a:tcPr/>
                </a:tc>
                <a:tc>
                  <a:txBody>
                    <a:bodyPr/>
                    <a:lstStyle/>
                    <a:p>
                      <a:r>
                        <a:rPr lang="es-MX" sz="1200" dirty="0"/>
                        <a:t>Actividades principales del grupo</a:t>
                      </a:r>
                      <a:endParaRPr lang="en-US" sz="1200" dirty="0"/>
                    </a:p>
                  </a:txBody>
                  <a:tcPr/>
                </a:tc>
                <a:extLst>
                  <a:ext uri="{0D108BD9-81ED-4DB2-BD59-A6C34878D82A}">
                    <a16:rowId xmlns:a16="http://schemas.microsoft.com/office/drawing/2014/main" val="10000"/>
                  </a:ext>
                </a:extLst>
              </a:tr>
              <a:tr h="370840">
                <a:tc>
                  <a:txBody>
                    <a:bodyPr/>
                    <a:lstStyle/>
                    <a:p>
                      <a:r>
                        <a:rPr lang="es-MX" sz="1200" dirty="0"/>
                        <a:t>Fácil (2007)</a:t>
                      </a:r>
                      <a:endParaRPr lang="en-US" sz="1200" dirty="0"/>
                    </a:p>
                  </a:txBody>
                  <a:tcPr/>
                </a:tc>
                <a:tc>
                  <a:txBody>
                    <a:bodyPr/>
                    <a:lstStyle/>
                    <a:p>
                      <a:r>
                        <a:rPr lang="es-MX" sz="1200" dirty="0"/>
                        <a:t>Chedraui</a:t>
                      </a:r>
                      <a:endParaRPr lang="en-US" sz="1200" dirty="0"/>
                    </a:p>
                  </a:txBody>
                  <a:tcPr/>
                </a:tc>
                <a:tc>
                  <a:txBody>
                    <a:bodyPr/>
                    <a:lstStyle/>
                    <a:p>
                      <a:r>
                        <a:rPr lang="es-MX" sz="1200" dirty="0"/>
                        <a:t>Tiendas de autoservicio</a:t>
                      </a:r>
                      <a:r>
                        <a:rPr lang="es-MX" sz="1200" baseline="0" dirty="0"/>
                        <a:t> y negocios inmobiliarios. Nota: anunció su cierre en 2009, aunque el negocio de tarjetas de crédito relacionada con Chedraui sigue operando</a:t>
                      </a:r>
                      <a:endParaRPr lang="en-US" sz="1200" dirty="0"/>
                    </a:p>
                  </a:txBody>
                  <a:tcPr/>
                </a:tc>
                <a:extLst>
                  <a:ext uri="{0D108BD9-81ED-4DB2-BD59-A6C34878D82A}">
                    <a16:rowId xmlns:a16="http://schemas.microsoft.com/office/drawing/2014/main" val="10001"/>
                  </a:ext>
                </a:extLst>
              </a:tr>
              <a:tr h="370840">
                <a:tc>
                  <a:txBody>
                    <a:bodyPr/>
                    <a:lstStyle/>
                    <a:p>
                      <a:r>
                        <a:rPr lang="es-MX" sz="1200" dirty="0"/>
                        <a:t>Inbursa</a:t>
                      </a:r>
                      <a:r>
                        <a:rPr lang="es-MX" sz="1200" baseline="0" dirty="0"/>
                        <a:t> (1994)</a:t>
                      </a:r>
                      <a:endParaRPr lang="en-US" sz="1200" dirty="0"/>
                    </a:p>
                  </a:txBody>
                  <a:tcPr/>
                </a:tc>
                <a:tc>
                  <a:txBody>
                    <a:bodyPr/>
                    <a:lstStyle/>
                    <a:p>
                      <a:r>
                        <a:rPr lang="es-MX" sz="1200" dirty="0"/>
                        <a:t>Grupo </a:t>
                      </a:r>
                      <a:r>
                        <a:rPr lang="es-MX" sz="1200" dirty="0" err="1"/>
                        <a:t>Carso</a:t>
                      </a:r>
                      <a:endParaRPr lang="es-MX" sz="1200" dirty="0"/>
                    </a:p>
                    <a:p>
                      <a:r>
                        <a:rPr lang="es-MX" sz="1200" dirty="0"/>
                        <a:t>América Móvil</a:t>
                      </a:r>
                    </a:p>
                    <a:p>
                      <a:r>
                        <a:rPr lang="es-MX" sz="1200" dirty="0"/>
                        <a:t>Ideal</a:t>
                      </a:r>
                      <a:endParaRPr lang="en-US" sz="1200" dirty="0"/>
                    </a:p>
                  </a:txBody>
                  <a:tcPr/>
                </a:tc>
                <a:tc>
                  <a:txBody>
                    <a:bodyPr/>
                    <a:lstStyle/>
                    <a:p>
                      <a:r>
                        <a:rPr lang="es-MX" sz="1200" dirty="0"/>
                        <a:t>Telefonía fija e inalámbrica; producción de insumos para electrónica y energía;</a:t>
                      </a:r>
                      <a:r>
                        <a:rPr lang="es-MX" sz="1200" baseline="0" dirty="0"/>
                        <a:t> construcción y operación de infraestructura; tiendas departamentales; hoteles; producción de cigarros; entre otras.</a:t>
                      </a:r>
                      <a:endParaRPr lang="en-US" sz="1200" dirty="0"/>
                    </a:p>
                  </a:txBody>
                  <a:tcPr/>
                </a:tc>
                <a:extLst>
                  <a:ext uri="{0D108BD9-81ED-4DB2-BD59-A6C34878D82A}">
                    <a16:rowId xmlns:a16="http://schemas.microsoft.com/office/drawing/2014/main" val="10002"/>
                  </a:ext>
                </a:extLst>
              </a:tr>
              <a:tr h="370840">
                <a:tc>
                  <a:txBody>
                    <a:bodyPr/>
                    <a:lstStyle/>
                    <a:p>
                      <a:r>
                        <a:rPr lang="es-MX" sz="1200" dirty="0" err="1"/>
                        <a:t>Invex</a:t>
                      </a:r>
                      <a:r>
                        <a:rPr lang="es-MX" sz="1200" dirty="0"/>
                        <a:t> (1994)</a:t>
                      </a:r>
                    </a:p>
                    <a:p>
                      <a:r>
                        <a:rPr lang="es-MX" sz="1200" dirty="0"/>
                        <a:t>(incluye sólo 2 de las 4 familias que controlan el </a:t>
                      </a:r>
                      <a:r>
                        <a:rPr lang="es-MX" sz="1200" baseline="0" dirty="0"/>
                        <a:t>grupo Liverpool)</a:t>
                      </a:r>
                      <a:r>
                        <a:rPr lang="es-MX" sz="1200" dirty="0"/>
                        <a:t> </a:t>
                      </a:r>
                      <a:endParaRPr lang="en-US" sz="1200" dirty="0"/>
                    </a:p>
                  </a:txBody>
                  <a:tcPr/>
                </a:tc>
                <a:tc>
                  <a:txBody>
                    <a:bodyPr/>
                    <a:lstStyle/>
                    <a:p>
                      <a:r>
                        <a:rPr lang="es-MX" sz="1200" dirty="0"/>
                        <a:t>Liverpool</a:t>
                      </a:r>
                      <a:endParaRPr lang="en-US" sz="1200" dirty="0"/>
                    </a:p>
                  </a:txBody>
                  <a:tcPr/>
                </a:tc>
                <a:tc>
                  <a:txBody>
                    <a:bodyPr/>
                    <a:lstStyle/>
                    <a:p>
                      <a:r>
                        <a:rPr lang="es-MX" sz="1200" dirty="0"/>
                        <a:t>Tiendas departamentales y negocios inmobiliarios.</a:t>
                      </a:r>
                      <a:endParaRPr lang="en-US" sz="1200" dirty="0"/>
                    </a:p>
                  </a:txBody>
                  <a:tcPr/>
                </a:tc>
                <a:extLst>
                  <a:ext uri="{0D108BD9-81ED-4DB2-BD59-A6C34878D82A}">
                    <a16:rowId xmlns:a16="http://schemas.microsoft.com/office/drawing/2014/main" val="10003"/>
                  </a:ext>
                </a:extLst>
              </a:tr>
              <a:tr h="370840">
                <a:tc>
                  <a:txBody>
                    <a:bodyPr/>
                    <a:lstStyle/>
                    <a:p>
                      <a:r>
                        <a:rPr lang="es-MX" sz="1200" dirty="0"/>
                        <a:t>Interacciones (1993)</a:t>
                      </a:r>
                      <a:endParaRPr lang="en-US" sz="1200" dirty="0"/>
                    </a:p>
                  </a:txBody>
                  <a:tcPr/>
                </a:tc>
                <a:tc>
                  <a:txBody>
                    <a:bodyPr/>
                    <a:lstStyle/>
                    <a:p>
                      <a:r>
                        <a:rPr lang="es-MX" sz="1200" dirty="0"/>
                        <a:t>Hermes</a:t>
                      </a:r>
                    </a:p>
                    <a:p>
                      <a:r>
                        <a:rPr lang="es-MX" sz="1200" dirty="0"/>
                        <a:t>Transportes</a:t>
                      </a:r>
                      <a:endParaRPr lang="en-US" sz="1200" dirty="0"/>
                    </a:p>
                  </a:txBody>
                  <a:tcPr/>
                </a:tc>
                <a:tc>
                  <a:txBody>
                    <a:bodyPr/>
                    <a:lstStyle/>
                    <a:p>
                      <a:r>
                        <a:rPr lang="es-MX" sz="1200" dirty="0"/>
                        <a:t>Construcción y operación de infraestructura, negocios inmobiliarios, transporte de productos</a:t>
                      </a:r>
                      <a:r>
                        <a:rPr lang="es-MX" sz="1200" baseline="0" dirty="0"/>
                        <a:t> petroleros, producción de calderas industriales, entre otras.</a:t>
                      </a:r>
                      <a:endParaRPr lang="en-US" sz="1200" dirty="0"/>
                    </a:p>
                  </a:txBody>
                  <a:tcPr/>
                </a:tc>
                <a:extLst>
                  <a:ext uri="{0D108BD9-81ED-4DB2-BD59-A6C34878D82A}">
                    <a16:rowId xmlns:a16="http://schemas.microsoft.com/office/drawing/2014/main" val="10004"/>
                  </a:ext>
                </a:extLst>
              </a:tr>
              <a:tr h="370840">
                <a:tc>
                  <a:txBody>
                    <a:bodyPr/>
                    <a:lstStyle/>
                    <a:p>
                      <a:r>
                        <a:rPr lang="es-MX" sz="1200" dirty="0"/>
                        <a:t>Ixe (1994)</a:t>
                      </a:r>
                    </a:p>
                    <a:p>
                      <a:r>
                        <a:rPr lang="es-MX" sz="1200" dirty="0"/>
                        <a:t>(fue creado como Banco </a:t>
                      </a:r>
                      <a:r>
                        <a:rPr lang="es-MX" sz="1200" dirty="0" err="1"/>
                        <a:t>Fimsa</a:t>
                      </a:r>
                      <a:r>
                        <a:rPr lang="es-MX" sz="1200" baseline="0" dirty="0"/>
                        <a:t> y en 1995 cambió de nombre a Ixe) </a:t>
                      </a:r>
                      <a:endParaRPr lang="en-US" sz="1200" dirty="0"/>
                    </a:p>
                  </a:txBody>
                  <a:tcPr/>
                </a:tc>
                <a:tc>
                  <a:txBody>
                    <a:bodyPr/>
                    <a:lstStyle/>
                    <a:p>
                      <a:r>
                        <a:rPr lang="es-MX" sz="1200" dirty="0"/>
                        <a:t>Gigante</a:t>
                      </a:r>
                    </a:p>
                    <a:p>
                      <a:r>
                        <a:rPr lang="es-MX" sz="1200" dirty="0" err="1"/>
                        <a:t>Xtra-Saba</a:t>
                      </a:r>
                      <a:endParaRPr lang="es-MX" sz="1200" dirty="0"/>
                    </a:p>
                    <a:p>
                      <a:r>
                        <a:rPr lang="es-MX" sz="1200" dirty="0"/>
                        <a:t>Soriana</a:t>
                      </a:r>
                    </a:p>
                    <a:p>
                      <a:r>
                        <a:rPr lang="es-MX" sz="1200" dirty="0"/>
                        <a:t>(en noviembre de 2010 fue comprado por Banorte, aunque siguen operando por separado)</a:t>
                      </a:r>
                      <a:endParaRPr lang="en-US" sz="1200" dirty="0"/>
                    </a:p>
                  </a:txBody>
                  <a:tcPr/>
                </a:tc>
                <a:tc>
                  <a:txBody>
                    <a:bodyPr/>
                    <a:lstStyle/>
                    <a:p>
                      <a:r>
                        <a:rPr lang="es-MX" sz="1200" dirty="0"/>
                        <a:t>Gigante: tiendas de autoservicio y</a:t>
                      </a:r>
                      <a:r>
                        <a:rPr lang="es-MX" sz="1200" baseline="0" dirty="0"/>
                        <a:t> negocios inmobiliarios.</a:t>
                      </a:r>
                    </a:p>
                    <a:p>
                      <a:r>
                        <a:rPr lang="es-MX" sz="1200" baseline="0" dirty="0" err="1"/>
                        <a:t>Xtra-Saba</a:t>
                      </a:r>
                      <a:r>
                        <a:rPr lang="es-MX" sz="1200" baseline="0" dirty="0"/>
                        <a:t>: productos químicos, distribución de productos farmacéuticos, hoteles y negocios inmobiliarios.</a:t>
                      </a:r>
                    </a:p>
                    <a:p>
                      <a:r>
                        <a:rPr lang="es-MX" sz="1200" baseline="0" dirty="0"/>
                        <a:t>Soriana: tiendas de autoservicio.</a:t>
                      </a:r>
                      <a:endParaRPr lang="en-US" sz="1200" dirty="0"/>
                    </a:p>
                  </a:txBody>
                  <a:tcPr/>
                </a:tc>
                <a:extLst>
                  <a:ext uri="{0D108BD9-81ED-4DB2-BD59-A6C34878D82A}">
                    <a16:rowId xmlns:a16="http://schemas.microsoft.com/office/drawing/2014/main" val="10005"/>
                  </a:ext>
                </a:extLst>
              </a:tr>
              <a:tr h="370840">
                <a:tc>
                  <a:txBody>
                    <a:bodyPr/>
                    <a:lstStyle/>
                    <a:p>
                      <a:r>
                        <a:rPr lang="es-MX" sz="1200" dirty="0" err="1"/>
                        <a:t>Multiva</a:t>
                      </a:r>
                      <a:r>
                        <a:rPr lang="es-MX" sz="1200" dirty="0"/>
                        <a:t> (2007)</a:t>
                      </a:r>
                      <a:endParaRPr lang="en-US" sz="1200" dirty="0"/>
                    </a:p>
                  </a:txBody>
                  <a:tcPr/>
                </a:tc>
                <a:tc>
                  <a:txBody>
                    <a:bodyPr/>
                    <a:lstStyle/>
                    <a:p>
                      <a:r>
                        <a:rPr lang="es-MX" sz="1200" dirty="0"/>
                        <a:t>Ángeles</a:t>
                      </a:r>
                      <a:endParaRPr lang="en-US" sz="1200" dirty="0"/>
                    </a:p>
                  </a:txBody>
                  <a:tcPr/>
                </a:tc>
                <a:tc>
                  <a:txBody>
                    <a:bodyPr/>
                    <a:lstStyle/>
                    <a:p>
                      <a:r>
                        <a:rPr lang="es-MX" sz="1200" dirty="0"/>
                        <a:t>Hospitales, hoteles</a:t>
                      </a:r>
                      <a:r>
                        <a:rPr lang="es-MX" sz="1200" baseline="0" dirty="0"/>
                        <a:t> y medios masivos de comunicación.</a:t>
                      </a:r>
                      <a:endParaRPr lang="en-US" sz="1200" dirty="0"/>
                    </a:p>
                  </a:txBody>
                  <a:tcPr/>
                </a:tc>
                <a:extLst>
                  <a:ext uri="{0D108BD9-81ED-4DB2-BD59-A6C34878D82A}">
                    <a16:rowId xmlns:a16="http://schemas.microsoft.com/office/drawing/2014/main" val="10006"/>
                  </a:ext>
                </a:extLst>
              </a:tr>
              <a:tr h="370840">
                <a:tc>
                  <a:txBody>
                    <a:bodyPr/>
                    <a:lstStyle/>
                    <a:p>
                      <a:r>
                        <a:rPr lang="es-MX" sz="1200" dirty="0"/>
                        <a:t>Ve por Más (2003)</a:t>
                      </a:r>
                    </a:p>
                    <a:p>
                      <a:r>
                        <a:rPr lang="es-MX" sz="1200" dirty="0"/>
                        <a:t>(nació de la compra y cambio de nombre de </a:t>
                      </a:r>
                      <a:r>
                        <a:rPr lang="es-MX" sz="1200" dirty="0" err="1"/>
                        <a:t>Dresdner</a:t>
                      </a:r>
                      <a:r>
                        <a:rPr lang="es-MX" sz="1200" dirty="0"/>
                        <a:t> Bank, que había nacido en 1995) </a:t>
                      </a:r>
                      <a:endParaRPr lang="en-US" sz="1200" dirty="0"/>
                    </a:p>
                  </a:txBody>
                  <a:tcPr/>
                </a:tc>
                <a:tc>
                  <a:txBody>
                    <a:bodyPr/>
                    <a:lstStyle/>
                    <a:p>
                      <a:r>
                        <a:rPr lang="es-MX" sz="1200" dirty="0" err="1"/>
                        <a:t>Mexichem</a:t>
                      </a:r>
                      <a:endParaRPr lang="en-US" sz="1200" dirty="0"/>
                    </a:p>
                  </a:txBody>
                  <a:tcPr/>
                </a:tc>
                <a:tc>
                  <a:txBody>
                    <a:bodyPr/>
                    <a:lstStyle/>
                    <a:p>
                      <a:r>
                        <a:rPr lang="es-MX" sz="1200" dirty="0"/>
                        <a:t>Productos químicos y petroquímicos.</a:t>
                      </a:r>
                      <a:endParaRPr lang="en-US" sz="1200" dirty="0"/>
                    </a:p>
                  </a:txBody>
                  <a:tcPr/>
                </a:tc>
                <a:extLst>
                  <a:ext uri="{0D108BD9-81ED-4DB2-BD59-A6C34878D82A}">
                    <a16:rowId xmlns:a16="http://schemas.microsoft.com/office/drawing/2014/main" val="10007"/>
                  </a:ext>
                </a:extLst>
              </a:tr>
            </a:tbl>
          </a:graphicData>
        </a:graphic>
      </p:graphicFrame>
      <p:sp>
        <p:nvSpPr>
          <p:cNvPr id="5" name="Rectangle 4"/>
          <p:cNvSpPr/>
          <p:nvPr/>
        </p:nvSpPr>
        <p:spPr>
          <a:xfrm>
            <a:off x="179512" y="332656"/>
            <a:ext cx="8784976"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Bancos ligados a grupos económicos en México (16)</a:t>
            </a:r>
            <a:endParaRPr lang="en-US" dirty="0"/>
          </a:p>
        </p:txBody>
      </p:sp>
    </p:spTree>
    <p:extLst>
      <p:ext uri="{BB962C8B-B14F-4D97-AF65-F5344CB8AC3E}">
        <p14:creationId xmlns:p14="http://schemas.microsoft.com/office/powerpoint/2010/main" val="1218079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04664"/>
            <a:ext cx="8534400" cy="1080120"/>
          </a:xfrm>
        </p:spPr>
        <p:txBody>
          <a:bodyPr>
            <a:normAutofit fontScale="90000"/>
          </a:bodyPr>
          <a:lstStyle/>
          <a:p>
            <a:r>
              <a:rPr lang="es-MX" dirty="0"/>
              <a:t>Implicaciones de la distribución de la concentración </a:t>
            </a:r>
          </a:p>
        </p:txBody>
      </p:sp>
      <p:sp>
        <p:nvSpPr>
          <p:cNvPr id="3" name="2 Marcador de contenido"/>
          <p:cNvSpPr>
            <a:spLocks noGrp="1"/>
          </p:cNvSpPr>
          <p:nvPr>
            <p:ph idx="1"/>
          </p:nvPr>
        </p:nvSpPr>
        <p:spPr>
          <a:xfrm>
            <a:off x="457200" y="1648544"/>
            <a:ext cx="8229600" cy="4444752"/>
          </a:xfrm>
        </p:spPr>
        <p:txBody>
          <a:bodyPr>
            <a:normAutofit/>
          </a:bodyPr>
          <a:lstStyle/>
          <a:p>
            <a:pPr>
              <a:buNone/>
            </a:pPr>
            <a:r>
              <a:rPr lang="es-MX" dirty="0"/>
              <a:t>El sistema de banca comercial México puede dividirse en 3 partes:</a:t>
            </a:r>
          </a:p>
          <a:p>
            <a:pPr marL="624078" indent="-514350">
              <a:buFont typeface="+mj-lt"/>
              <a:buAutoNum type="arabicParenR"/>
            </a:pPr>
            <a:r>
              <a:rPr lang="es-MX" dirty="0"/>
              <a:t>Los 5 grandes bancos de propiedad extranjera: Banamex (USA), BBVA Bancomer (España), Santander (España), HSBC (Inglés) y </a:t>
            </a:r>
            <a:r>
              <a:rPr lang="es-MX" dirty="0" err="1"/>
              <a:t>Scotiabank</a:t>
            </a:r>
            <a:r>
              <a:rPr lang="es-MX" dirty="0"/>
              <a:t> (Canadá), todos ellos subsidiarias de bancos extranjeros.</a:t>
            </a:r>
          </a:p>
          <a:p>
            <a:pPr marL="624078" indent="-514350">
              <a:buFont typeface="+mj-lt"/>
              <a:buAutoNum type="arabicParenR"/>
            </a:pPr>
            <a:r>
              <a:rPr lang="es-MX" dirty="0"/>
              <a:t>Los 16 bancos ligados a grupos económicos  de capital nacional (nichos de mercado).</a:t>
            </a:r>
          </a:p>
          <a:p>
            <a:pPr marL="624078" indent="-514350">
              <a:buFont typeface="+mj-lt"/>
              <a:buAutoNum type="arabicParenR"/>
            </a:pPr>
            <a:r>
              <a:rPr lang="es-MX" dirty="0"/>
              <a:t>El resto  de los bancos, que son 24, y que incluye bancos de propiedad nacional y extranjera.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148064" y="1844824"/>
            <a:ext cx="3960440" cy="3293209"/>
          </a:xfrm>
          <a:prstGeom prst="rect">
            <a:avLst/>
          </a:prstGeom>
          <a:noFill/>
        </p:spPr>
        <p:txBody>
          <a:bodyPr wrap="square" rtlCol="0">
            <a:spAutoFit/>
          </a:bodyPr>
          <a:lstStyle/>
          <a:p>
            <a:pPr marL="342900" indent="-342900">
              <a:buFont typeface="+mj-lt"/>
              <a:buAutoNum type="arabicParenR" startAt="13"/>
            </a:pPr>
            <a:r>
              <a:rPr lang="en-US" sz="1600" dirty="0"/>
              <a:t>BANCO MONEX, S.A.</a:t>
            </a:r>
          </a:p>
          <a:p>
            <a:pPr marL="342900" indent="-342900">
              <a:buFont typeface="+mj-lt"/>
              <a:buAutoNum type="arabicParenR" startAt="13"/>
            </a:pPr>
            <a:r>
              <a:rPr lang="en-US" sz="1600" dirty="0"/>
              <a:t>BANCA MIFEL, S.A.</a:t>
            </a:r>
          </a:p>
          <a:p>
            <a:pPr marL="342900" indent="-342900">
              <a:buFont typeface="+mj-lt"/>
              <a:buAutoNum type="arabicParenR" startAt="13"/>
            </a:pPr>
            <a:r>
              <a:rPr lang="en-US" sz="1600" dirty="0"/>
              <a:t>BANREGIO, S.A.</a:t>
            </a:r>
          </a:p>
          <a:p>
            <a:pPr marL="342900" indent="-342900">
              <a:buFont typeface="+mj-lt"/>
              <a:buAutoNum type="arabicParenR" startAt="13"/>
            </a:pPr>
            <a:r>
              <a:rPr lang="en-US" sz="1600" dirty="0"/>
              <a:t>BANSI, S.A.</a:t>
            </a:r>
          </a:p>
          <a:p>
            <a:pPr marL="342900" indent="-342900">
              <a:buFont typeface="+mj-lt"/>
              <a:buAutoNum type="arabicParenR" startAt="13"/>
            </a:pPr>
            <a:r>
              <a:rPr lang="en-US" sz="1600" dirty="0"/>
              <a:t>BANK OF AMERICA MEXICO, S.A.</a:t>
            </a:r>
          </a:p>
          <a:p>
            <a:pPr marL="342900" indent="-342900">
              <a:buFont typeface="+mj-lt"/>
              <a:buAutoNum type="arabicParenR" startAt="13"/>
            </a:pPr>
            <a:r>
              <a:rPr lang="en-US" sz="1600" dirty="0"/>
              <a:t>BANCO J.P. MORGAN, S.A.</a:t>
            </a:r>
          </a:p>
          <a:p>
            <a:pPr marL="342900" indent="-342900">
              <a:buFont typeface="+mj-lt"/>
              <a:buAutoNum type="arabicParenR" startAt="13"/>
            </a:pPr>
            <a:r>
              <a:rPr lang="en-US" sz="1600" dirty="0"/>
              <a:t>AMERICAN EXPRESS BANK, S.A.</a:t>
            </a:r>
          </a:p>
          <a:p>
            <a:pPr marL="342900" indent="-342900">
              <a:buFont typeface="+mj-lt"/>
              <a:buAutoNum type="arabicParenR" startAt="13"/>
            </a:pPr>
            <a:r>
              <a:rPr lang="en-US" sz="1600" dirty="0"/>
              <a:t>THE ROYAL BANK OF SCOTLAND MEXICO, S.A.</a:t>
            </a:r>
          </a:p>
          <a:p>
            <a:pPr marL="342900" indent="-342900">
              <a:buFont typeface="+mj-lt"/>
              <a:buAutoNum type="arabicParenR" startAt="13"/>
            </a:pPr>
            <a:r>
              <a:rPr lang="en-US" sz="1600" dirty="0"/>
              <a:t>BANCO BICENTENARIO, S.A.</a:t>
            </a:r>
          </a:p>
          <a:p>
            <a:pPr marL="342900" indent="-342900">
              <a:buFont typeface="+mj-lt"/>
              <a:buAutoNum type="arabicParenR" startAt="13"/>
            </a:pPr>
            <a:r>
              <a:rPr lang="en-US" sz="1600" dirty="0"/>
              <a:t>BANCO BASE, S.A.</a:t>
            </a:r>
          </a:p>
          <a:p>
            <a:pPr marL="342900" indent="-342900">
              <a:buFont typeface="+mj-lt"/>
              <a:buAutoNum type="arabicParenR" startAt="13"/>
            </a:pPr>
            <a:r>
              <a:rPr lang="en-US" sz="1600" dirty="0"/>
              <a:t>BANCO FORJADORES, S.A.</a:t>
            </a:r>
          </a:p>
          <a:p>
            <a:pPr marL="342900" indent="-342900">
              <a:buFont typeface="+mj-lt"/>
              <a:buAutoNum type="arabicParenR" startAt="13"/>
            </a:pPr>
            <a:r>
              <a:rPr lang="en-US" sz="1600" dirty="0"/>
              <a:t>AGROFINANZAS, S.A.</a:t>
            </a:r>
          </a:p>
        </p:txBody>
      </p:sp>
      <p:sp>
        <p:nvSpPr>
          <p:cNvPr id="6" name="TextBox 5"/>
          <p:cNvSpPr txBox="1"/>
          <p:nvPr/>
        </p:nvSpPr>
        <p:spPr>
          <a:xfrm>
            <a:off x="467544" y="1906954"/>
            <a:ext cx="4536504" cy="3046988"/>
          </a:xfrm>
          <a:prstGeom prst="rect">
            <a:avLst/>
          </a:prstGeom>
          <a:noFill/>
        </p:spPr>
        <p:txBody>
          <a:bodyPr wrap="square" rtlCol="0">
            <a:spAutoFit/>
          </a:bodyPr>
          <a:lstStyle/>
          <a:p>
            <a:pPr marL="342900" indent="-342900">
              <a:buFont typeface="+mj-lt"/>
              <a:buAutoNum type="arabicParenR"/>
            </a:pPr>
            <a:r>
              <a:rPr lang="en-US" sz="1600" dirty="0"/>
              <a:t>DEUTSCHE BANK MEXICO, S.A.</a:t>
            </a:r>
          </a:p>
          <a:p>
            <a:pPr marL="342900" indent="-342900">
              <a:buFont typeface="+mj-lt"/>
              <a:buAutoNum type="arabicParenR"/>
            </a:pPr>
            <a:r>
              <a:rPr lang="en-US" sz="1600" dirty="0"/>
              <a:t>BANCO CREDIT SUISSE, S.A.</a:t>
            </a:r>
          </a:p>
          <a:p>
            <a:pPr marL="342900" indent="-342900">
              <a:buFont typeface="+mj-lt"/>
              <a:buAutoNum type="arabicParenR"/>
            </a:pPr>
            <a:r>
              <a:rPr lang="en-US" sz="1600" dirty="0"/>
              <a:t>ABC CAPITAL, S.A.</a:t>
            </a:r>
          </a:p>
          <a:p>
            <a:pPr marL="342900" indent="-342900">
              <a:buFont typeface="+mj-lt"/>
              <a:buAutoNum type="arabicParenR"/>
            </a:pPr>
            <a:r>
              <a:rPr lang="en-US" sz="1600" dirty="0"/>
              <a:t>BANCO ACTINVER, S.A.</a:t>
            </a:r>
          </a:p>
          <a:p>
            <a:pPr marL="342900" indent="-342900">
              <a:buFont typeface="+mj-lt"/>
              <a:buAutoNum type="arabicParenR"/>
            </a:pPr>
            <a:r>
              <a:rPr lang="en-US" sz="1600" dirty="0"/>
              <a:t>BANCO COMPARTAMOS, S.A.</a:t>
            </a:r>
          </a:p>
          <a:p>
            <a:pPr marL="342900" indent="-342900">
              <a:buFont typeface="+mj-lt"/>
              <a:buAutoNum type="arabicParenR"/>
            </a:pPr>
            <a:r>
              <a:rPr lang="en-US" sz="1600" dirty="0"/>
              <a:t>UBS BANK MEXICO, S.A.</a:t>
            </a:r>
          </a:p>
          <a:p>
            <a:pPr marL="342900" indent="-342900">
              <a:buFont typeface="+mj-lt"/>
              <a:buAutoNum type="arabicParenR"/>
            </a:pPr>
            <a:r>
              <a:rPr lang="en-US" sz="1600" dirty="0"/>
              <a:t>CONSUBANCO, S.A.</a:t>
            </a:r>
          </a:p>
          <a:p>
            <a:pPr marL="342900" indent="-342900">
              <a:buFont typeface="+mj-lt"/>
              <a:buAutoNum type="arabicParenR"/>
            </a:pPr>
            <a:r>
              <a:rPr lang="en-US" sz="1600" dirty="0"/>
              <a:t>VOLKSWAGEN BANK, S.A.</a:t>
            </a:r>
          </a:p>
          <a:p>
            <a:pPr marL="342900" indent="-342900">
              <a:buFont typeface="+mj-lt"/>
              <a:buAutoNum type="arabicParenR"/>
            </a:pPr>
            <a:r>
              <a:rPr lang="en-US" sz="1600" dirty="0"/>
              <a:t>THE BANK OF NEW YORK MELLON, S.A.</a:t>
            </a:r>
          </a:p>
          <a:p>
            <a:pPr marL="342900" indent="-342900">
              <a:buFont typeface="+mj-lt"/>
              <a:buAutoNum type="arabicParenR"/>
            </a:pPr>
            <a:r>
              <a:rPr lang="en-US" sz="1600" dirty="0"/>
              <a:t>BARCLAYS BANK MEXICO, S.A.</a:t>
            </a:r>
          </a:p>
          <a:p>
            <a:pPr marL="342900" indent="-342900">
              <a:buFont typeface="+mj-lt"/>
              <a:buAutoNum type="arabicParenR"/>
            </a:pPr>
            <a:r>
              <a:rPr lang="en-US" sz="1600" dirty="0"/>
              <a:t>CIBANCO, S. A.</a:t>
            </a:r>
          </a:p>
          <a:p>
            <a:pPr marL="342900" indent="-342900">
              <a:buFont typeface="+mj-lt"/>
              <a:buAutoNum type="arabicParenR"/>
            </a:pPr>
            <a:r>
              <a:rPr lang="en-US" sz="1600" dirty="0"/>
              <a:t>BANK OF TOKYO-MITSUBISHI UFJ S.A.</a:t>
            </a:r>
          </a:p>
        </p:txBody>
      </p:sp>
      <p:sp>
        <p:nvSpPr>
          <p:cNvPr id="8" name="TextBox 7"/>
          <p:cNvSpPr txBox="1"/>
          <p:nvPr/>
        </p:nvSpPr>
        <p:spPr>
          <a:xfrm>
            <a:off x="461616" y="737597"/>
            <a:ext cx="8136904" cy="523220"/>
          </a:xfrm>
          <a:prstGeom prst="rect">
            <a:avLst/>
          </a:prstGeom>
          <a:noFill/>
        </p:spPr>
        <p:txBody>
          <a:bodyPr wrap="square" rtlCol="0">
            <a:spAutoFit/>
          </a:bodyPr>
          <a:lstStyle/>
          <a:p>
            <a:pPr algn="ctr"/>
            <a:r>
              <a:rPr lang="es-MX" sz="2800" dirty="0"/>
              <a:t>El tercer grupo de bancos en México</a:t>
            </a:r>
            <a:endParaRPr lang="en-US" sz="2800" dirty="0"/>
          </a:p>
        </p:txBody>
      </p:sp>
    </p:spTree>
    <p:extLst>
      <p:ext uri="{BB962C8B-B14F-4D97-AF65-F5344CB8AC3E}">
        <p14:creationId xmlns:p14="http://schemas.microsoft.com/office/powerpoint/2010/main" val="4103667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75853"/>
            <a:ext cx="8229600" cy="5577483"/>
          </a:xfrm>
        </p:spPr>
        <p:txBody>
          <a:bodyPr>
            <a:normAutofit fontScale="85000" lnSpcReduction="20000"/>
          </a:bodyPr>
          <a:lstStyle/>
          <a:p>
            <a:pPr algn="just"/>
            <a:r>
              <a:rPr lang="es-MX" dirty="0"/>
              <a:t>El análisis de la concentración bancaria en México muestra que el grupo de grandes bancos extranjeros (1), representan hasta un 70%, medido con el Índice de </a:t>
            </a:r>
            <a:r>
              <a:rPr lang="es-MX" dirty="0" err="1"/>
              <a:t>Herfindahl</a:t>
            </a:r>
            <a:r>
              <a:rPr lang="es-MX" dirty="0"/>
              <a:t> (IH). El Índice de Dominancia (ID) de este grupo de bancos llega hasta el 99%, lo que implica una dominancia casi total del mercado.</a:t>
            </a:r>
          </a:p>
          <a:p>
            <a:pPr algn="just"/>
            <a:r>
              <a:rPr lang="es-MX" dirty="0"/>
              <a:t>Los bancos ligados a grupos económicos (2) representan un concentración del 10-30%, medida con el IH; y una contribución muy modesta en el ID. Sumados los dos grupos de bancos (1 y 2), representan más del 99% de la concentración del sistema bancario mexicano.</a:t>
            </a:r>
          </a:p>
          <a:p>
            <a:pPr algn="just"/>
            <a:r>
              <a:rPr lang="es-MX" dirty="0"/>
              <a:t>El tercer grupo de bancos (3), tienen un impacto casi nulo en los distintos segmentos de mercado. Aún fusionándose no tendrían una repercusión significativa sobre los patrones de concentración y competencia del sistema. Aunque algunos de estos bancos tienen operaciones muy rentables, su tamaño actual es muy pequeño y su crecimiento por medios endógenos se caracteriza por ser muy lento. Además, casi la mitad de este conjunto de bancos está compuesto por bancos de propiedad extranjera, enfocados en el manejos de los recursos de las tesorerías de empresas de gran escala. A estos bancos no les interesan las operaciones al menudeo.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s-MX" dirty="0"/>
              <a:t>Perspectivas de bancos ligados a grupos económicos</a:t>
            </a:r>
            <a:endParaRPr lang="en-US" dirty="0"/>
          </a:p>
        </p:txBody>
      </p:sp>
      <p:sp>
        <p:nvSpPr>
          <p:cNvPr id="2" name="Content Placeholder 1"/>
          <p:cNvSpPr>
            <a:spLocks noGrp="1"/>
          </p:cNvSpPr>
          <p:nvPr>
            <p:ph idx="1"/>
          </p:nvPr>
        </p:nvSpPr>
        <p:spPr>
          <a:xfrm>
            <a:off x="457200" y="1792560"/>
            <a:ext cx="8229600" cy="4876800"/>
          </a:xfrm>
        </p:spPr>
        <p:txBody>
          <a:bodyPr>
            <a:normAutofit/>
          </a:bodyPr>
          <a:lstStyle/>
          <a:p>
            <a:pPr algn="just"/>
            <a:r>
              <a:rPr lang="es-MX" dirty="0"/>
              <a:t>Es factible que algunos de los bancos ligados a grupos económicos puedan ganar participación de mercado a los grandes bancos extranjeros, sobre todo por que algunos de ellos ya se han posicionado en algunos o varios segmentos de mercado, y por que pueden hacer sinergias con los negocios no financieros de su red de empresas.</a:t>
            </a:r>
          </a:p>
          <a:p>
            <a:pPr algn="just"/>
            <a:r>
              <a:rPr lang="es-MX" dirty="0"/>
              <a:t>Ejemplos, bancos que representan negocios complementarios a cadenas comerciales.</a:t>
            </a:r>
          </a:p>
          <a:p>
            <a:pPr marL="0" indent="0" algn="just">
              <a:buNone/>
            </a:pPr>
            <a:endParaRPr lang="en-US" dirty="0"/>
          </a:p>
        </p:txBody>
      </p:sp>
    </p:spTree>
    <p:extLst>
      <p:ext uri="{BB962C8B-B14F-4D97-AF65-F5344CB8AC3E}">
        <p14:creationId xmlns:p14="http://schemas.microsoft.com/office/powerpoint/2010/main" val="551963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1560" y="490662"/>
            <a:ext cx="7941568" cy="634082"/>
          </a:xfrm>
        </p:spPr>
        <p:txBody>
          <a:bodyPr>
            <a:normAutofit fontScale="90000"/>
          </a:bodyPr>
          <a:lstStyle/>
          <a:p>
            <a:r>
              <a:rPr lang="es-MX" dirty="0"/>
              <a:t>Introducción</a:t>
            </a:r>
            <a:endParaRPr lang="en-US" dirty="0"/>
          </a:p>
        </p:txBody>
      </p:sp>
      <p:sp>
        <p:nvSpPr>
          <p:cNvPr id="2" name="Content Placeholder 1"/>
          <p:cNvSpPr>
            <a:spLocks noGrp="1"/>
          </p:cNvSpPr>
          <p:nvPr>
            <p:ph idx="1"/>
          </p:nvPr>
        </p:nvSpPr>
        <p:spPr>
          <a:xfrm>
            <a:off x="251520" y="1296144"/>
            <a:ext cx="8640960" cy="5085184"/>
          </a:xfrm>
        </p:spPr>
        <p:txBody>
          <a:bodyPr>
            <a:noAutofit/>
          </a:bodyPr>
          <a:lstStyle/>
          <a:p>
            <a:pPr algn="just"/>
            <a:r>
              <a:rPr lang="es-MX" sz="2400" dirty="0"/>
              <a:t>El sistema de banca comercial en México está altamente concentrado y tiene un rezago en materia de competencia, lo que ha generado impactos negativos sobre los consumidores de servicios bancarios.</a:t>
            </a:r>
          </a:p>
          <a:p>
            <a:pPr algn="just"/>
            <a:r>
              <a:rPr lang="es-MX" sz="2400" dirty="0"/>
              <a:t>Este problema de concentración y falta de competencia tiene raíces históricas y no se ha modificado, a pesar de que en las dos últimas décadas, ha habido fuertes transformaciones en materia de regulación bancaria, así como en los esquemas de propiedad, control y número de bancos.</a:t>
            </a:r>
          </a:p>
          <a:p>
            <a:pPr algn="just"/>
            <a:r>
              <a:rPr lang="es-MX" sz="2400" dirty="0"/>
              <a:t>Desde finales del siglo XIX hasta la estatización de 1982, muchos bancos comerciales formaron parte de grandes redes de negocios que han dominado la actividad económica del sector privado en México.</a:t>
            </a:r>
          </a:p>
        </p:txBody>
      </p:sp>
    </p:spTree>
    <p:extLst>
      <p:ext uri="{BB962C8B-B14F-4D97-AF65-F5344CB8AC3E}">
        <p14:creationId xmlns:p14="http://schemas.microsoft.com/office/powerpoint/2010/main" val="1858101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endParaRPr lang="es-MX" dirty="0"/>
          </a:p>
          <a:p>
            <a:pPr algn="just"/>
            <a:r>
              <a:rPr lang="es-MX" dirty="0"/>
              <a:t>Lo que más conviene al sistema de banca comercial en México es que crezcan los bancos pequeños, para que así se reduzca la asimetría que existe en los distintos segmentos del mercado bancario, y por lo tanto se tengan mercados menos concentrados y con mejores condiciones de competencia. Pero, si esto sucediera, sería más factible que se diera mediante el crecimiento o la fusión de bancos ligados a grupos económicos, debido a las razones expuestas en esta sección. </a:t>
            </a:r>
          </a:p>
        </p:txBody>
      </p:sp>
    </p:spTree>
    <p:extLst>
      <p:ext uri="{BB962C8B-B14F-4D97-AF65-F5344CB8AC3E}">
        <p14:creationId xmlns:p14="http://schemas.microsoft.com/office/powerpoint/2010/main" val="28245714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92500" lnSpcReduction="10000"/>
          </a:bodyPr>
          <a:lstStyle/>
          <a:p>
            <a:pPr algn="just"/>
            <a:endParaRPr lang="es-MX" dirty="0"/>
          </a:p>
          <a:p>
            <a:pPr algn="just"/>
            <a:r>
              <a:rPr lang="es-MX" dirty="0"/>
              <a:t>Sin embargo, el fortalecimiento de este tipo de bancos reforzaría los problemas de incentivos relacionados con las transferencias de recursos que se dan en una red de negocios (señalados en la sección 1), y favorecería las operaciones de los grupos económicos a los que están ligados.</a:t>
            </a:r>
          </a:p>
          <a:p>
            <a:pPr algn="just"/>
            <a:endParaRPr lang="es-MX" dirty="0"/>
          </a:p>
          <a:p>
            <a:pPr algn="just"/>
            <a:r>
              <a:rPr lang="es-MX" dirty="0"/>
              <a:t>Cabe destacar, sin embargo, que desde el punto de vista de la teoría de la agencia puede haber mecanismos que permitan mitigar los problemas de incentivos señalados. Por ejemplo, podría enviarse una “señal” al mercado de que ciertos bancos ligados a grupos económicos asignan sus créditos de acuerdo con criterios de eficiencia bancaria y en condiciones de transparencia de información. </a:t>
            </a:r>
          </a:p>
        </p:txBody>
      </p:sp>
    </p:spTree>
    <p:extLst>
      <p:ext uri="{BB962C8B-B14F-4D97-AF65-F5344CB8AC3E}">
        <p14:creationId xmlns:p14="http://schemas.microsoft.com/office/powerpoint/2010/main" val="549395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s-MX" dirty="0"/>
              <a:t>Referencias</a:t>
            </a:r>
            <a:endParaRPr lang="en-US" dirty="0"/>
          </a:p>
        </p:txBody>
      </p:sp>
      <p:sp>
        <p:nvSpPr>
          <p:cNvPr id="2" name="Content Placeholder 1"/>
          <p:cNvSpPr>
            <a:spLocks noGrp="1"/>
          </p:cNvSpPr>
          <p:nvPr>
            <p:ph idx="1"/>
          </p:nvPr>
        </p:nvSpPr>
        <p:spPr>
          <a:xfrm>
            <a:off x="467544" y="1412776"/>
            <a:ext cx="8229600" cy="4876800"/>
          </a:xfrm>
        </p:spPr>
        <p:txBody>
          <a:bodyPr>
            <a:normAutofit/>
          </a:bodyPr>
          <a:lstStyle/>
          <a:p>
            <a:pPr algn="just"/>
            <a:r>
              <a:rPr lang="es-MX" i="1" dirty="0" err="1"/>
              <a:t>Chavarín</a:t>
            </a:r>
            <a:r>
              <a:rPr lang="es-MX" i="1" dirty="0"/>
              <a:t>, Rodríguez Rubén (2012). “Bancos ligados a grupos económicos en México y concentración de mercado en la banca comercial”. Paradigma Económico, año 4, No. 1, enero-junio, pp. 5-26.</a:t>
            </a:r>
          </a:p>
          <a:p>
            <a:pPr algn="just"/>
            <a:r>
              <a:rPr lang="es-MX" i="1" dirty="0"/>
              <a:t>CNBV, SHCP</a:t>
            </a:r>
            <a:endParaRPr lang="en-US" i="1" dirty="0"/>
          </a:p>
        </p:txBody>
      </p:sp>
    </p:spTree>
    <p:extLst>
      <p:ext uri="{BB962C8B-B14F-4D97-AF65-F5344CB8AC3E}">
        <p14:creationId xmlns:p14="http://schemas.microsoft.com/office/powerpoint/2010/main" val="3293019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0872" y="1052736"/>
            <a:ext cx="8229600" cy="4680520"/>
          </a:xfrm>
        </p:spPr>
        <p:txBody>
          <a:bodyPr>
            <a:noAutofit/>
          </a:bodyPr>
          <a:lstStyle/>
          <a:p>
            <a:pPr algn="just"/>
            <a:r>
              <a:rPr lang="es-MX" sz="2400" dirty="0"/>
              <a:t>La estatización de la banca modificó esa estructura corporativa durante casi una década, pero en la reprivatización de 1991-1992 los bancos comerciales fueron readquiridos otra vez por grupos económicos.</a:t>
            </a:r>
          </a:p>
          <a:p>
            <a:pPr algn="just"/>
            <a:r>
              <a:rPr lang="es-MX" sz="2400" dirty="0"/>
              <a:t>En la crisis macroeconómica de mediados de 1990, y ante la desregulación del sistema financiero, los grandes bancos pasaron a ser propiedad de bancos extranjeros.</a:t>
            </a:r>
          </a:p>
          <a:p>
            <a:pPr algn="just"/>
            <a:r>
              <a:rPr lang="es-MX" sz="2400" dirty="0"/>
              <a:t>Desde 1993, el gobierno federal comenzó a autorizar la creación de nuevos bancos comerciales, varios de los cuales fueron fundados por grupos económicos. Estos bancos, pequeños, se han posicionado en nichos específicos de mercado.</a:t>
            </a:r>
            <a:endParaRPr lang="en-US" sz="2400" dirty="0"/>
          </a:p>
          <a:p>
            <a:endParaRPr lang="en-US" sz="2400" dirty="0"/>
          </a:p>
        </p:txBody>
      </p:sp>
    </p:spTree>
    <p:extLst>
      <p:ext uri="{BB962C8B-B14F-4D97-AF65-F5344CB8AC3E}">
        <p14:creationId xmlns:p14="http://schemas.microsoft.com/office/powerpoint/2010/main" val="70372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274638"/>
            <a:ext cx="7725544" cy="1143000"/>
          </a:xfrm>
        </p:spPr>
        <p:txBody>
          <a:bodyPr>
            <a:normAutofit fontScale="90000"/>
          </a:bodyPr>
          <a:lstStyle/>
          <a:p>
            <a:r>
              <a:rPr lang="es-MX" dirty="0"/>
              <a:t>La relación entre bancos y grupos económicos</a:t>
            </a:r>
          </a:p>
        </p:txBody>
      </p:sp>
      <p:sp>
        <p:nvSpPr>
          <p:cNvPr id="3" name="2 Marcador de contenido"/>
          <p:cNvSpPr>
            <a:spLocks noGrp="1"/>
          </p:cNvSpPr>
          <p:nvPr>
            <p:ph idx="1"/>
          </p:nvPr>
        </p:nvSpPr>
        <p:spPr>
          <a:xfrm>
            <a:off x="457200" y="1412776"/>
            <a:ext cx="8229600" cy="5257800"/>
          </a:xfrm>
        </p:spPr>
        <p:txBody>
          <a:bodyPr>
            <a:normAutofit lnSpcReduction="10000"/>
          </a:bodyPr>
          <a:lstStyle/>
          <a:p>
            <a:pPr algn="just"/>
            <a:r>
              <a:rPr lang="es-MX" dirty="0"/>
              <a:t>Los grupos económicos pueden definirse como una forma de red de negocios donde un conjunto de empresas son controladas por un pequeño numero de accionistas mayoritarios, usualmente miembros de una familia, quienes suelen involucrarse directamente en la gestión de los negocios.</a:t>
            </a:r>
          </a:p>
          <a:p>
            <a:pPr algn="just"/>
            <a:r>
              <a:rPr lang="es-MX" dirty="0"/>
              <a:t>Los grupos económicos frecuentemente están diversificados y es común que se involucren a lo largo de la cadena vertical de producción, además de que pueden presentar un brazo financiero, en especial un banco.</a:t>
            </a:r>
          </a:p>
          <a:p>
            <a:pPr algn="just"/>
            <a:r>
              <a:rPr lang="es-MX" dirty="0"/>
              <a:t>Es muy común que muchas de las empresas de estos grupos se financian con deuda o emitiendo acciones con derechos de voto restringidos, lo cual permiten que los accionistas controladores mantengan un alto grado de concentración de la propiedad (</a:t>
            </a:r>
            <a:r>
              <a:rPr lang="es-MX" dirty="0" err="1"/>
              <a:t>Chavarín</a:t>
            </a:r>
            <a:r>
              <a:rPr lang="es-MX" dirty="0"/>
              <a:t>, 2011)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03845"/>
            <a:ext cx="8229600" cy="5577483"/>
          </a:xfrm>
        </p:spPr>
        <p:txBody>
          <a:bodyPr>
            <a:normAutofit/>
          </a:bodyPr>
          <a:lstStyle/>
          <a:p>
            <a:pPr algn="just"/>
            <a:r>
              <a:rPr lang="es-MX" dirty="0"/>
              <a:t>Una de las razones de que se formen redes de empresas es la posibilidad de crear mercados internos de capital, donde se realizan transferencias de recursos entre las compañías integrantes de la red, con el fin de redistribuirlos hacia sus proyectos más rentables (</a:t>
            </a:r>
            <a:r>
              <a:rPr lang="es-MX" dirty="0" err="1"/>
              <a:t>Gopalan</a:t>
            </a:r>
            <a:r>
              <a:rPr lang="es-MX" dirty="0"/>
              <a:t>, et al., 2007).</a:t>
            </a:r>
          </a:p>
          <a:p>
            <a:pPr algn="just"/>
            <a:r>
              <a:rPr lang="es-MX" dirty="0"/>
              <a:t>Un banco integrado a un grupo económico enfrenta una combinación especial de incentivos y dilemas derivados de sus condiciones de propiedad y control, que por definición se encuentran estrechamente vinculados.</a:t>
            </a:r>
          </a:p>
          <a:p>
            <a:pPr algn="just">
              <a:buFont typeface="Wingdings" pitchFamily="2" charset="2"/>
              <a:buChar char="Ø"/>
            </a:pPr>
            <a:r>
              <a:rPr lang="es-MX" dirty="0"/>
              <a:t>En otras palabras, cuando un banco esta ligado a un grupo económico los créditos relacionados pueden otorgarse a compañías pertenecientes a la propia red de negocios del grupo.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endParaRPr lang="es-MX" dirty="0"/>
          </a:p>
          <a:p>
            <a:pPr algn="just"/>
            <a:r>
              <a:rPr lang="es-MX" dirty="0"/>
              <a:t>Cabe destacar que los problemas de incentivos que existen en los bancos integrados a una red de negocios tienen lugar en contextos de mercado de competencia imperfecta.</a:t>
            </a:r>
          </a:p>
          <a:p>
            <a:pPr algn="just"/>
            <a:r>
              <a:rPr lang="es-MX" dirty="0"/>
              <a:t>En particular, los grupos económicos mexicanos tradicionalmente se han beneficiado de participar en mercados que presentan una elevada concentración, donde se crean condiciones que limitan la competencia entre los participantes. </a:t>
            </a:r>
          </a:p>
        </p:txBody>
      </p:sp>
    </p:spTree>
    <p:extLst>
      <p:ext uri="{BB962C8B-B14F-4D97-AF65-F5344CB8AC3E}">
        <p14:creationId xmlns:p14="http://schemas.microsoft.com/office/powerpoint/2010/main" val="3245903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endParaRPr lang="es-MX" dirty="0"/>
          </a:p>
          <a:p>
            <a:pPr algn="just"/>
            <a:r>
              <a:rPr lang="es-MX" dirty="0"/>
              <a:t>Es decir, además del incentivo que tienen los bancos ligados a grupos económicos, de canalizar préstamos bancarios a las empresas de sus redes de negocios, desplazando crédito que, en ciertos casos, podría destinarse a proyectos de mayor impacto privado y social de otras empresas, también es posible que esos recursos se dirijan a financiar actividades oligopólicas que refuercen la posición de mercado de las empresas no financieras del grupo económico y preserven elevados niveles de concentración de mercado. </a:t>
            </a:r>
          </a:p>
        </p:txBody>
      </p:sp>
    </p:spTree>
    <p:extLst>
      <p:ext uri="{BB962C8B-B14F-4D97-AF65-F5344CB8AC3E}">
        <p14:creationId xmlns:p14="http://schemas.microsoft.com/office/powerpoint/2010/main" val="992820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lnSpcReduction="10000"/>
          </a:bodyPr>
          <a:lstStyle/>
          <a:p>
            <a:pPr algn="just"/>
            <a:endParaRPr lang="es-MX" dirty="0"/>
          </a:p>
          <a:p>
            <a:pPr algn="just"/>
            <a:r>
              <a:rPr lang="es-MX" dirty="0"/>
              <a:t>Ciertos estudios hechos en el ámbito internacional han encontrado que en un mercado bancario concentrado, los bancos pueden fijar tasas más altas para sus préstamos y ofrecer menor cantidad de crédito a las empresas; es decir, la concentración bancaria ejerce una influencia negativa sobre otros mercados de la economía (Caminal y Matutes, 1997; </a:t>
            </a:r>
            <a:r>
              <a:rPr lang="es-MX" dirty="0" err="1"/>
              <a:t>Cetorelli</a:t>
            </a:r>
            <a:r>
              <a:rPr lang="es-MX" dirty="0"/>
              <a:t> y </a:t>
            </a:r>
            <a:r>
              <a:rPr lang="es-MX" dirty="0" err="1"/>
              <a:t>Gambera</a:t>
            </a:r>
            <a:r>
              <a:rPr lang="es-MX" dirty="0"/>
              <a:t>, 2001; Guzmán, 2000; Smith, 1998). No se ha encontrado evidencia de que la concentración en la banca comercial tenga algún efecto positivo sobre la competencia en otros mercados o sobre la eficiencia misma del sector bancario (</a:t>
            </a:r>
            <a:r>
              <a:rPr lang="es-MX" dirty="0" err="1"/>
              <a:t>Demirguc-Kunt</a:t>
            </a:r>
            <a:r>
              <a:rPr lang="es-MX" dirty="0"/>
              <a:t> y </a:t>
            </a:r>
            <a:r>
              <a:rPr lang="es-MX" dirty="0" err="1"/>
              <a:t>Levine</a:t>
            </a:r>
            <a:r>
              <a:rPr lang="es-MX" dirty="0"/>
              <a:t>, 2000). </a:t>
            </a:r>
          </a:p>
        </p:txBody>
      </p:sp>
    </p:spTree>
    <p:extLst>
      <p:ext uri="{BB962C8B-B14F-4D97-AF65-F5344CB8AC3E}">
        <p14:creationId xmlns:p14="http://schemas.microsoft.com/office/powerpoint/2010/main" val="564607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Concentración y Bancos ligados a grupos económicos</a:t>
            </a:r>
          </a:p>
        </p:txBody>
      </p:sp>
      <p:sp>
        <p:nvSpPr>
          <p:cNvPr id="3" name="2 Marcador de contenido"/>
          <p:cNvSpPr>
            <a:spLocks noGrp="1"/>
          </p:cNvSpPr>
          <p:nvPr>
            <p:ph idx="1"/>
          </p:nvPr>
        </p:nvSpPr>
        <p:spPr>
          <a:xfrm>
            <a:off x="457200" y="2032248"/>
            <a:ext cx="8229600" cy="3484984"/>
          </a:xfrm>
        </p:spPr>
        <p:txBody>
          <a:bodyPr>
            <a:normAutofit/>
          </a:bodyPr>
          <a:lstStyle/>
          <a:p>
            <a:pPr algn="just"/>
            <a:r>
              <a:rPr lang="es-MX" dirty="0"/>
              <a:t>Un antecedente muy importante de la actual concentración de la banca comercial en México se dio con el proceso de fusiones que realizó el gobierno federal durante los ochenta, en el periodo de banca estatizada. Al momento de la estatización, en 1982, operaban casi 60 bancos comerciales. En 1988 ya solo quedaban 20 bancos, 18 de los cuales eran propiedad del gobierno federal </a:t>
            </a:r>
            <a:r>
              <a:rPr lang="es-MX" sz="1800" dirty="0"/>
              <a:t>(los otros dos eran: Banco Obrero (controlado por sindicatos) y el otro una oficina de </a:t>
            </a:r>
            <a:r>
              <a:rPr lang="es-MX" sz="1800" dirty="0" err="1"/>
              <a:t>Citibank</a:t>
            </a:r>
            <a:r>
              <a:rPr lang="es-MX" sz="1800" dirty="0"/>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640</TotalTime>
  <Words>2438</Words>
  <Application>Microsoft Office PowerPoint</Application>
  <PresentationFormat>On-screen Show (4:3)</PresentationFormat>
  <Paragraphs>152</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Wingdings</vt:lpstr>
      <vt:lpstr>Clarity</vt:lpstr>
      <vt:lpstr>Bancos ligados a grupos económicos en México</vt:lpstr>
      <vt:lpstr>Introducción</vt:lpstr>
      <vt:lpstr>PowerPoint Presentation</vt:lpstr>
      <vt:lpstr>La relación entre bancos y grupos económicos</vt:lpstr>
      <vt:lpstr>PowerPoint Presentation</vt:lpstr>
      <vt:lpstr>PowerPoint Presentation</vt:lpstr>
      <vt:lpstr>PowerPoint Presentation</vt:lpstr>
      <vt:lpstr>PowerPoint Presentation</vt:lpstr>
      <vt:lpstr>Concentración y Bancos ligados a grupos económicos</vt:lpstr>
      <vt:lpstr>PowerPoint Presentation</vt:lpstr>
      <vt:lpstr>PowerPoint Presentation</vt:lpstr>
      <vt:lpstr>PowerPoint Presentation</vt:lpstr>
      <vt:lpstr>PowerPoint Presentation</vt:lpstr>
      <vt:lpstr>PowerPoint Presentation</vt:lpstr>
      <vt:lpstr>PowerPoint Presentation</vt:lpstr>
      <vt:lpstr>Implicaciones de la distribución de la concentración </vt:lpstr>
      <vt:lpstr>PowerPoint Presentation</vt:lpstr>
      <vt:lpstr>PowerPoint Presentation</vt:lpstr>
      <vt:lpstr>Perspectivas de bancos ligados a grupos económicos</vt:lpstr>
      <vt:lpstr>PowerPoint Presentation</vt:lpstr>
      <vt:lpstr>PowerPoint Presentation</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Bancos ligados a grupos económicos en México y concentración de mercado en la banca comercial</dc:title>
  <dc:creator>Usuario</dc:creator>
  <cp:lastModifiedBy>Cristina Isabel Ibarra Armenta</cp:lastModifiedBy>
  <cp:revision>47</cp:revision>
  <dcterms:created xsi:type="dcterms:W3CDTF">2013-06-01T18:40:22Z</dcterms:created>
  <dcterms:modified xsi:type="dcterms:W3CDTF">2022-03-29T16:14:52Z</dcterms:modified>
</cp:coreProperties>
</file>