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2"/>
  </p:notesMasterIdLst>
  <p:sldIdLst>
    <p:sldId id="256" r:id="rId2"/>
    <p:sldId id="259" r:id="rId3"/>
    <p:sldId id="295" r:id="rId4"/>
    <p:sldId id="297" r:id="rId5"/>
    <p:sldId id="332" r:id="rId6"/>
    <p:sldId id="298" r:id="rId7"/>
    <p:sldId id="299" r:id="rId8"/>
    <p:sldId id="306" r:id="rId9"/>
    <p:sldId id="305" r:id="rId10"/>
    <p:sldId id="262" r:id="rId11"/>
    <p:sldId id="307" r:id="rId12"/>
    <p:sldId id="300" r:id="rId13"/>
    <p:sldId id="301" r:id="rId14"/>
    <p:sldId id="302" r:id="rId15"/>
    <p:sldId id="303" r:id="rId16"/>
    <p:sldId id="304" r:id="rId17"/>
    <p:sldId id="308" r:id="rId18"/>
    <p:sldId id="311" r:id="rId19"/>
    <p:sldId id="310" r:id="rId20"/>
    <p:sldId id="309" r:id="rId21"/>
    <p:sldId id="317" r:id="rId22"/>
    <p:sldId id="312" r:id="rId23"/>
    <p:sldId id="313" r:id="rId24"/>
    <p:sldId id="314" r:id="rId25"/>
    <p:sldId id="315" r:id="rId26"/>
    <p:sldId id="316" r:id="rId27"/>
    <p:sldId id="318" r:id="rId28"/>
    <p:sldId id="319" r:id="rId29"/>
    <p:sldId id="321" r:id="rId30"/>
    <p:sldId id="320" r:id="rId31"/>
    <p:sldId id="322" r:id="rId32"/>
    <p:sldId id="323" r:id="rId33"/>
    <p:sldId id="324" r:id="rId34"/>
    <p:sldId id="325" r:id="rId35"/>
    <p:sldId id="326" r:id="rId36"/>
    <p:sldId id="327" r:id="rId37"/>
    <p:sldId id="329" r:id="rId38"/>
    <p:sldId id="330" r:id="rId39"/>
    <p:sldId id="328" r:id="rId40"/>
    <p:sldId id="331" r:id="rId41"/>
  </p:sldIdLst>
  <p:sldSz cx="9144000" cy="5143500" type="screen16x9"/>
  <p:notesSz cx="6858000" cy="9144000"/>
  <p:embeddedFontLst>
    <p:embeddedFont>
      <p:font typeface="Cambria Math" panose="02040503050406030204" pitchFamily="18" charset="0"/>
      <p:regular r:id="rId43"/>
    </p:embeddedFont>
    <p:embeddedFont>
      <p:font typeface="Oswald" panose="00000500000000000000" pitchFamily="2" charset="0"/>
      <p:regular r:id="rId44"/>
      <p:bold r:id="rId45"/>
    </p:embeddedFont>
    <p:embeddedFont>
      <p:font typeface="Source Sans Pro" panose="020B0503030403020204"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50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46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8"/>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8"/>
          <p:cNvGrpSpPr/>
          <p:nvPr/>
        </p:nvGrpSpPr>
        <p:grpSpPr>
          <a:xfrm>
            <a:off x="-9525" y="4462475"/>
            <a:ext cx="9167825" cy="595300"/>
            <a:chOff x="-9525" y="4462475"/>
            <a:chExt cx="9167825" cy="595300"/>
          </a:xfrm>
        </p:grpSpPr>
        <p:sp>
          <p:nvSpPr>
            <p:cNvPr id="299" name="Google Shape;299;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00" name="Google Shape;300;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01" name="Google Shape;301;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02" name="Google Shape;302;p8"/>
          <p:cNvGrpSpPr/>
          <p:nvPr/>
        </p:nvGrpSpPr>
        <p:grpSpPr>
          <a:xfrm>
            <a:off x="-42837" y="4443488"/>
            <a:ext cx="9229575" cy="642788"/>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8"/>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33" name="Google Shape;333;p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educa.banxico.org.mx/economia/dinero-economia.html#carousel-3"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santander.com/es/stories/blockchain-seguridad-y-transparencia-al-servicio-de-la-banc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forbes.com.mx/economia-esto-explica-banxico-sobre-su-moneda-digital-no-sera-como-el-bitcoin/#:~:text=Se%20trata%20m%C3%A1s%20bien%20de,en%20este%20caso%20el%20Banxic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oecd.org/sdd/oecdmaineconomicindicatorsmei.htm" TargetMode="External"/><Relationship Id="rId2" Type="http://schemas.openxmlformats.org/officeDocument/2006/relationships/hyperlink" Target="https://www.banxico.org.mx/IndicadoresGraficos/actions/portada?locale=es"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2964933" y="2842430"/>
            <a:ext cx="56103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Teoría Monetaria</a:t>
            </a:r>
            <a:endParaRPr dirty="0"/>
          </a:p>
        </p:txBody>
      </p:sp>
      <p:sp>
        <p:nvSpPr>
          <p:cNvPr id="2" name="CuadroTexto 1">
            <a:extLst>
              <a:ext uri="{FF2B5EF4-FFF2-40B4-BE49-F238E27FC236}">
                <a16:creationId xmlns:a16="http://schemas.microsoft.com/office/drawing/2014/main" id="{1854017D-3B9B-4411-ADE6-C621F2693025}"/>
              </a:ext>
            </a:extLst>
          </p:cNvPr>
          <p:cNvSpPr txBox="1"/>
          <p:nvPr/>
        </p:nvSpPr>
        <p:spPr>
          <a:xfrm>
            <a:off x="5614166" y="4221126"/>
            <a:ext cx="2961067" cy="523220"/>
          </a:xfrm>
          <a:prstGeom prst="rect">
            <a:avLst/>
          </a:prstGeom>
          <a:noFill/>
        </p:spPr>
        <p:txBody>
          <a:bodyPr wrap="none" rtlCol="0">
            <a:spAutoFit/>
          </a:bodyPr>
          <a:lstStyle/>
          <a:p>
            <a:pPr algn="r"/>
            <a:r>
              <a:rPr lang="es-MX" dirty="0"/>
              <a:t>PhD Cristina Isabel Ibarra Armenta</a:t>
            </a:r>
          </a:p>
          <a:p>
            <a:pPr algn="r"/>
            <a:r>
              <a:rPr lang="es-MX" dirty="0"/>
              <a:t>cibarra@uas.edu.mx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9"/>
          <p:cNvSpPr txBox="1">
            <a:spLocks noGrp="1"/>
          </p:cNvSpPr>
          <p:nvPr>
            <p:ph type="ctrTitle" idx="4294967295"/>
          </p:nvPr>
        </p:nvSpPr>
        <p:spPr>
          <a:xfrm>
            <a:off x="600739" y="3559187"/>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000" dirty="0"/>
              <a:t>¿Qué es el dinero?</a:t>
            </a:r>
            <a:endParaRPr sz="9000" dirty="0"/>
          </a:p>
        </p:txBody>
      </p:sp>
      <p:sp>
        <p:nvSpPr>
          <p:cNvPr id="516" name="Google Shape;516;p19"/>
          <p:cNvSpPr/>
          <p:nvPr/>
        </p:nvSpPr>
        <p:spPr>
          <a:xfrm>
            <a:off x="3829676" y="64070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rot="1793658">
            <a:off x="5318500" y="1302383"/>
            <a:ext cx="225078" cy="2149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1026" name="Picture 2" descr="Dinero en Efectivo | Qué es, cómo y donde se utiliza, ejemplos">
            <a:extLst>
              <a:ext uri="{FF2B5EF4-FFF2-40B4-BE49-F238E27FC236}">
                <a16:creationId xmlns:a16="http://schemas.microsoft.com/office/drawing/2014/main" id="{B99A2479-E704-4852-BF24-A79D0E8CD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68977">
            <a:off x="170949" y="742026"/>
            <a:ext cx="2657424" cy="1518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Maíz Amarillo Preparado En La Madera Con La Muestra De Dólar Y El Dinero  Acuñan Imagen de archivo - Imagen de alimento, fondo: 41824531">
            <a:extLst>
              <a:ext uri="{FF2B5EF4-FFF2-40B4-BE49-F238E27FC236}">
                <a16:creationId xmlns:a16="http://schemas.microsoft.com/office/drawing/2014/main" id="{1FA1FFF6-5B1E-4F1E-AC08-AF9C7B1C8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5972">
            <a:off x="6220768" y="455176"/>
            <a:ext cx="2610605" cy="1889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91B8495-E8AC-499B-99E9-96B8E9DD5478}"/>
              </a:ext>
            </a:extLst>
          </p:cNvPr>
          <p:cNvSpPr>
            <a:spLocks noGrp="1"/>
          </p:cNvSpPr>
          <p:nvPr>
            <p:ph type="title"/>
          </p:nvPr>
        </p:nvSpPr>
        <p:spPr>
          <a:xfrm>
            <a:off x="1260401" y="2213850"/>
            <a:ext cx="6996600" cy="715800"/>
          </a:xfrm>
        </p:spPr>
        <p:txBody>
          <a:bodyPr/>
          <a:lstStyle/>
          <a:p>
            <a:pPr algn="l"/>
            <a:r>
              <a:rPr lang="es-MX" sz="2800" dirty="0"/>
              <a:t>Lectura. Página 49-55</a:t>
            </a:r>
          </a:p>
        </p:txBody>
      </p:sp>
      <p:sp>
        <p:nvSpPr>
          <p:cNvPr id="2" name="Marcador de número de diapositiva 1">
            <a:extLst>
              <a:ext uri="{FF2B5EF4-FFF2-40B4-BE49-F238E27FC236}">
                <a16:creationId xmlns:a16="http://schemas.microsoft.com/office/drawing/2014/main" id="{A9955734-44FA-43F0-84C7-202708E2A6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spTree>
    <p:extLst>
      <p:ext uri="{BB962C8B-B14F-4D97-AF65-F5344CB8AC3E}">
        <p14:creationId xmlns:p14="http://schemas.microsoft.com/office/powerpoint/2010/main" val="44093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DAA2787-F57E-47D2-A37B-E8B28EC3F431}"/>
              </a:ext>
            </a:extLst>
          </p:cNvPr>
          <p:cNvSpPr>
            <a:spLocks noGrp="1"/>
          </p:cNvSpPr>
          <p:nvPr>
            <p:ph type="title"/>
          </p:nvPr>
        </p:nvSpPr>
        <p:spPr/>
        <p:txBody>
          <a:bodyPr/>
          <a:lstStyle/>
          <a:p>
            <a:endParaRPr lang="es-MX"/>
          </a:p>
        </p:txBody>
      </p:sp>
      <p:sp>
        <p:nvSpPr>
          <p:cNvPr id="4" name="Marcador de texto 3">
            <a:extLst>
              <a:ext uri="{FF2B5EF4-FFF2-40B4-BE49-F238E27FC236}">
                <a16:creationId xmlns:a16="http://schemas.microsoft.com/office/drawing/2014/main" id="{256858BB-8293-47F2-B634-5A74658E9090}"/>
              </a:ext>
            </a:extLst>
          </p:cNvPr>
          <p:cNvSpPr>
            <a:spLocks noGrp="1"/>
          </p:cNvSpPr>
          <p:nvPr>
            <p:ph type="body" idx="1"/>
          </p:nvPr>
        </p:nvSpPr>
        <p:spPr/>
        <p:txBody>
          <a:bodyPr/>
          <a:lstStyle/>
          <a:p>
            <a:pPr algn="just"/>
            <a:r>
              <a:rPr lang="es-MX" b="0" i="0" dirty="0">
                <a:solidFill>
                  <a:srgbClr val="333333"/>
                </a:solidFill>
                <a:effectLst/>
                <a:latin typeface="Helvetica Neue"/>
              </a:rPr>
              <a:t>En general, el dinero es un conjunto de activos de una economía que las personas regularmente están dispuestas a usar como medio de pago para comprar y vender bienes y servicios.</a:t>
            </a:r>
          </a:p>
          <a:p>
            <a:endParaRPr lang="es-MX" dirty="0"/>
          </a:p>
        </p:txBody>
      </p:sp>
      <p:sp>
        <p:nvSpPr>
          <p:cNvPr id="2" name="Marcador de número de diapositiva 1">
            <a:extLst>
              <a:ext uri="{FF2B5EF4-FFF2-40B4-BE49-F238E27FC236}">
                <a16:creationId xmlns:a16="http://schemas.microsoft.com/office/drawing/2014/main" id="{1A076429-35EE-4E38-8A4C-FC866CEAA8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Tree>
    <p:extLst>
      <p:ext uri="{BB962C8B-B14F-4D97-AF65-F5344CB8AC3E}">
        <p14:creationId xmlns:p14="http://schemas.microsoft.com/office/powerpoint/2010/main" val="92167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E6216-3E4A-4E29-9739-54360744D3AE}"/>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4514B77F-1FFE-4ED1-85C8-AFA222E620EA}"/>
              </a:ext>
            </a:extLst>
          </p:cNvPr>
          <p:cNvSpPr>
            <a:spLocks noGrp="1"/>
          </p:cNvSpPr>
          <p:nvPr>
            <p:ph type="body" idx="1"/>
          </p:nvPr>
        </p:nvSpPr>
        <p:spPr/>
        <p:txBody>
          <a:bodyPr/>
          <a:lstStyle/>
          <a:p>
            <a:pPr algn="just"/>
            <a:r>
              <a:rPr lang="es-MX" sz="1800" b="1" i="0" dirty="0">
                <a:solidFill>
                  <a:srgbClr val="333333"/>
                </a:solidFill>
                <a:effectLst/>
                <a:latin typeface="Helvetica Neue"/>
              </a:rPr>
              <a:t>A lo largo de la historia se han utilizado diferentes objetos como dinero.</a:t>
            </a:r>
            <a:r>
              <a:rPr lang="es-MX" sz="1800" b="0" i="0" dirty="0">
                <a:solidFill>
                  <a:srgbClr val="333333"/>
                </a:solidFill>
                <a:effectLst/>
                <a:latin typeface="Helvetica Neue"/>
              </a:rPr>
              <a:t> Las piezas de metal como el oro y la plata fueron usadas ampliamente porque se conservan bien y es fácil transportarlos. El oro y la plata tienen además un valor intrínseco, ya que pueden ser usados para joyería. Actualmente, es mucho más frecuente que no tenga </a:t>
            </a:r>
            <a:r>
              <a:rPr lang="es-MX" sz="1800" b="1" i="0" dirty="0">
                <a:solidFill>
                  <a:srgbClr val="333333"/>
                </a:solidFill>
                <a:effectLst/>
                <a:latin typeface="Helvetica Neue"/>
              </a:rPr>
              <a:t>valor intrínseco</a:t>
            </a:r>
            <a:r>
              <a:rPr lang="es-MX" sz="1800" b="0" i="0" dirty="0">
                <a:solidFill>
                  <a:srgbClr val="333333"/>
                </a:solidFill>
                <a:effectLst/>
                <a:latin typeface="Helvetica Neue"/>
              </a:rPr>
              <a:t>, como los billetes. Al dinero sin valor intrínseco se le conoce como </a:t>
            </a:r>
            <a:r>
              <a:rPr lang="es-MX" sz="1800" b="1" i="0" dirty="0">
                <a:solidFill>
                  <a:srgbClr val="333333"/>
                </a:solidFill>
                <a:effectLst/>
                <a:latin typeface="Helvetica Neue"/>
              </a:rPr>
              <a:t>dinero fiduciario.</a:t>
            </a:r>
            <a:r>
              <a:rPr lang="es-MX" sz="1800" b="0" i="0" dirty="0">
                <a:solidFill>
                  <a:srgbClr val="333333"/>
                </a:solidFill>
                <a:effectLst/>
                <a:latin typeface="Helvetica Neue"/>
              </a:rPr>
              <a:t> La gente acepta el dinero porque confía en que lo podrá usar en otras transacciones.</a:t>
            </a:r>
          </a:p>
          <a:p>
            <a:pPr algn="just"/>
            <a:endParaRPr lang="es-MX" sz="1800" dirty="0"/>
          </a:p>
        </p:txBody>
      </p:sp>
      <p:sp>
        <p:nvSpPr>
          <p:cNvPr id="4" name="Marcador de número de diapositiva 3">
            <a:extLst>
              <a:ext uri="{FF2B5EF4-FFF2-40B4-BE49-F238E27FC236}">
                <a16:creationId xmlns:a16="http://schemas.microsoft.com/office/drawing/2014/main" id="{60997688-4542-42FF-B000-C64D2C5E9E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spTree>
    <p:extLst>
      <p:ext uri="{BB962C8B-B14F-4D97-AF65-F5344CB8AC3E}">
        <p14:creationId xmlns:p14="http://schemas.microsoft.com/office/powerpoint/2010/main" val="386700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2E12A-D712-4CDA-ACEB-CD800C30A0FC}"/>
              </a:ext>
            </a:extLst>
          </p:cNvPr>
          <p:cNvSpPr>
            <a:spLocks noGrp="1"/>
          </p:cNvSpPr>
          <p:nvPr>
            <p:ph type="title"/>
          </p:nvPr>
        </p:nvSpPr>
        <p:spPr/>
        <p:txBody>
          <a:bodyPr/>
          <a:lstStyle/>
          <a:p>
            <a:r>
              <a:rPr lang="es-MX" b="1" i="0" dirty="0">
                <a:solidFill>
                  <a:srgbClr val="0A6999"/>
                </a:solidFill>
                <a:effectLst/>
                <a:latin typeface="verdana" panose="020B0604030504040204" pitchFamily="34" charset="0"/>
              </a:rPr>
              <a:t>Funciones que cumple el dinero</a:t>
            </a:r>
            <a:br>
              <a:rPr lang="es-MX" b="0" i="0" dirty="0">
                <a:solidFill>
                  <a:srgbClr val="0A6999"/>
                </a:solidFill>
                <a:effectLst/>
                <a:latin typeface="verdana" panose="020B0604030504040204" pitchFamily="34" charset="0"/>
              </a:rPr>
            </a:br>
            <a:endParaRPr lang="es-MX" dirty="0"/>
          </a:p>
        </p:txBody>
      </p:sp>
      <p:sp>
        <p:nvSpPr>
          <p:cNvPr id="3" name="Marcador de texto 2">
            <a:extLst>
              <a:ext uri="{FF2B5EF4-FFF2-40B4-BE49-F238E27FC236}">
                <a16:creationId xmlns:a16="http://schemas.microsoft.com/office/drawing/2014/main" id="{B01AC218-A5E7-428D-A6EC-6BFCAF14FF6C}"/>
              </a:ext>
            </a:extLst>
          </p:cNvPr>
          <p:cNvSpPr>
            <a:spLocks noGrp="1"/>
          </p:cNvSpPr>
          <p:nvPr>
            <p:ph type="body" idx="1"/>
          </p:nvPr>
        </p:nvSpPr>
        <p:spPr/>
        <p:txBody>
          <a:bodyPr/>
          <a:lstStyle/>
          <a:p>
            <a:pPr marL="101600" indent="0" algn="just">
              <a:buNone/>
            </a:pPr>
            <a:r>
              <a:rPr lang="es-MX" sz="2400" b="0" i="0" dirty="0">
                <a:solidFill>
                  <a:srgbClr val="333333"/>
                </a:solidFill>
                <a:effectLst/>
                <a:latin typeface="Gotham"/>
              </a:rPr>
              <a:t>El dinero cumple tres funciones en una economía:</a:t>
            </a:r>
          </a:p>
          <a:p>
            <a:pPr algn="just">
              <a:buFont typeface="Arial" panose="020B0604020202020204" pitchFamily="34" charset="0"/>
              <a:buChar char="•"/>
            </a:pPr>
            <a:r>
              <a:rPr lang="es-MX" sz="1800" b="1" i="0" dirty="0">
                <a:solidFill>
                  <a:srgbClr val="333333"/>
                </a:solidFill>
                <a:effectLst/>
                <a:latin typeface="Helvetica Neue"/>
              </a:rPr>
              <a:t>Medio de cambio:</a:t>
            </a:r>
            <a:r>
              <a:rPr lang="es-MX" sz="1800" b="0" i="0" dirty="0">
                <a:solidFill>
                  <a:srgbClr val="333333"/>
                </a:solidFill>
                <a:effectLst/>
                <a:latin typeface="Helvetica Neue"/>
              </a:rPr>
              <a:t> ya que es generalmente aceptado por la sociedad para saldar la compra y venta de bienes y servicios.</a:t>
            </a:r>
          </a:p>
          <a:p>
            <a:pPr algn="just">
              <a:buFont typeface="Arial" panose="020B0604020202020204" pitchFamily="34" charset="0"/>
              <a:buChar char="•"/>
            </a:pPr>
            <a:r>
              <a:rPr lang="es-MX" sz="1800" b="1" i="0" dirty="0">
                <a:solidFill>
                  <a:srgbClr val="333333"/>
                </a:solidFill>
                <a:effectLst/>
                <a:latin typeface="Helvetica Neue"/>
              </a:rPr>
              <a:t>Unidad de cuenta:</a:t>
            </a:r>
            <a:r>
              <a:rPr lang="es-MX" sz="1800" b="0" i="0" dirty="0">
                <a:solidFill>
                  <a:srgbClr val="333333"/>
                </a:solidFill>
                <a:effectLst/>
                <a:latin typeface="Helvetica Neue"/>
              </a:rPr>
              <a:t> porque permite fijar precios y documentar deudas.</a:t>
            </a:r>
          </a:p>
          <a:p>
            <a:pPr algn="just">
              <a:buFont typeface="Arial" panose="020B0604020202020204" pitchFamily="34" charset="0"/>
              <a:buChar char="•"/>
            </a:pPr>
            <a:r>
              <a:rPr lang="es-MX" sz="1800" b="1" i="0" dirty="0">
                <a:solidFill>
                  <a:srgbClr val="333333"/>
                </a:solidFill>
                <a:effectLst/>
                <a:latin typeface="Helvetica Neue"/>
              </a:rPr>
              <a:t>Depósito de valor:</a:t>
            </a:r>
            <a:r>
              <a:rPr lang="es-MX" sz="1800" b="0" i="0" dirty="0">
                <a:solidFill>
                  <a:srgbClr val="333333"/>
                </a:solidFill>
                <a:effectLst/>
                <a:latin typeface="Helvetica Neue"/>
              </a:rPr>
              <a:t> ya que permite transferir la capacidad para comprar bienes y servicios a lo largo del tiempo.</a:t>
            </a:r>
            <a:br>
              <a:rPr lang="es-MX" sz="1800" dirty="0"/>
            </a:br>
            <a:endParaRPr lang="es-MX" sz="1800" dirty="0"/>
          </a:p>
        </p:txBody>
      </p:sp>
      <p:sp>
        <p:nvSpPr>
          <p:cNvPr id="4" name="Marcador de número de diapositiva 3">
            <a:extLst>
              <a:ext uri="{FF2B5EF4-FFF2-40B4-BE49-F238E27FC236}">
                <a16:creationId xmlns:a16="http://schemas.microsoft.com/office/drawing/2014/main" id="{86E41120-C727-468C-B582-35D3157651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spTree>
    <p:extLst>
      <p:ext uri="{BB962C8B-B14F-4D97-AF65-F5344CB8AC3E}">
        <p14:creationId xmlns:p14="http://schemas.microsoft.com/office/powerpoint/2010/main" val="24340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8BE14-A018-4940-8E42-2EF9B37A2EB9}"/>
              </a:ext>
            </a:extLst>
          </p:cNvPr>
          <p:cNvSpPr>
            <a:spLocks noGrp="1"/>
          </p:cNvSpPr>
          <p:nvPr>
            <p:ph type="title"/>
          </p:nvPr>
        </p:nvSpPr>
        <p:spPr/>
        <p:txBody>
          <a:bodyPr/>
          <a:lstStyle/>
          <a:p>
            <a:r>
              <a:rPr lang="es-MX" b="1" i="0" dirty="0">
                <a:solidFill>
                  <a:srgbClr val="0A6999"/>
                </a:solidFill>
                <a:effectLst/>
                <a:latin typeface="verdana" panose="020B0604030504040204" pitchFamily="34" charset="0"/>
              </a:rPr>
              <a:t>Características del dinero como medio de pago</a:t>
            </a:r>
            <a:br>
              <a:rPr lang="es-MX" b="0" i="0" dirty="0">
                <a:solidFill>
                  <a:srgbClr val="0A6999"/>
                </a:solidFill>
                <a:effectLst/>
                <a:latin typeface="verdana" panose="020B0604030504040204" pitchFamily="34" charset="0"/>
              </a:rPr>
            </a:br>
            <a:endParaRPr lang="es-MX" dirty="0"/>
          </a:p>
        </p:txBody>
      </p:sp>
      <p:sp>
        <p:nvSpPr>
          <p:cNvPr id="3" name="Marcador de texto 2">
            <a:extLst>
              <a:ext uri="{FF2B5EF4-FFF2-40B4-BE49-F238E27FC236}">
                <a16:creationId xmlns:a16="http://schemas.microsoft.com/office/drawing/2014/main" id="{2E1CBA13-9A31-40EC-9091-525E7AC63E4F}"/>
              </a:ext>
            </a:extLst>
          </p:cNvPr>
          <p:cNvSpPr>
            <a:spLocks noGrp="1"/>
          </p:cNvSpPr>
          <p:nvPr>
            <p:ph type="body" idx="1"/>
          </p:nvPr>
        </p:nvSpPr>
        <p:spPr/>
        <p:txBody>
          <a:bodyPr/>
          <a:lstStyle/>
          <a:p>
            <a:pPr marL="101600" indent="0" algn="just">
              <a:buNone/>
            </a:pPr>
            <a:r>
              <a:rPr lang="es-MX" sz="1800" b="0" i="0" dirty="0">
                <a:solidFill>
                  <a:srgbClr val="333333"/>
                </a:solidFill>
                <a:effectLst/>
                <a:latin typeface="Gotham"/>
              </a:rPr>
              <a:t>Para que el dinero cumpla con la función de medio de cambio debe ser:</a:t>
            </a:r>
          </a:p>
          <a:p>
            <a:pPr algn="just">
              <a:buFont typeface="Arial" panose="020B0604020202020204" pitchFamily="34" charset="0"/>
              <a:buChar char="•"/>
            </a:pPr>
            <a:r>
              <a:rPr lang="es-MX" sz="1600" b="1" i="0" dirty="0">
                <a:solidFill>
                  <a:srgbClr val="333333"/>
                </a:solidFill>
                <a:effectLst/>
                <a:latin typeface="Helvetica Neue"/>
              </a:rPr>
              <a:t>Durable: </a:t>
            </a:r>
            <a:r>
              <a:rPr lang="es-MX" sz="1600" b="0" i="0" dirty="0">
                <a:solidFill>
                  <a:srgbClr val="333333"/>
                </a:solidFill>
                <a:effectLst/>
                <a:latin typeface="Helvetica Neue"/>
              </a:rPr>
              <a:t>debe ser capaz de circular en la economía en un estado aceptable por un tiempo razonable.</a:t>
            </a:r>
          </a:p>
          <a:p>
            <a:pPr algn="just">
              <a:buFont typeface="Arial" panose="020B0604020202020204" pitchFamily="34" charset="0"/>
              <a:buChar char="•"/>
            </a:pPr>
            <a:r>
              <a:rPr lang="es-MX" sz="1600" b="1" i="0" dirty="0">
                <a:solidFill>
                  <a:srgbClr val="333333"/>
                </a:solidFill>
                <a:effectLst/>
                <a:latin typeface="Helvetica Neue"/>
              </a:rPr>
              <a:t>Transportable:</a:t>
            </a:r>
            <a:r>
              <a:rPr lang="es-MX" sz="1600" b="0" i="0" dirty="0">
                <a:solidFill>
                  <a:srgbClr val="333333"/>
                </a:solidFill>
                <a:effectLst/>
                <a:latin typeface="Helvetica Neue"/>
              </a:rPr>
              <a:t> los tenedores deben poder transportar con facilidad dinero con un valor sustancial.</a:t>
            </a:r>
          </a:p>
          <a:p>
            <a:pPr algn="just">
              <a:buFont typeface="Arial" panose="020B0604020202020204" pitchFamily="34" charset="0"/>
              <a:buChar char="•"/>
            </a:pPr>
            <a:r>
              <a:rPr lang="es-MX" sz="1600" b="1" i="0" dirty="0">
                <a:solidFill>
                  <a:srgbClr val="333333"/>
                </a:solidFill>
                <a:effectLst/>
                <a:latin typeface="Helvetica Neue"/>
              </a:rPr>
              <a:t>Divisible: </a:t>
            </a:r>
            <a:r>
              <a:rPr lang="es-MX" sz="1600" b="0" i="0" dirty="0">
                <a:solidFill>
                  <a:srgbClr val="333333"/>
                </a:solidFill>
                <a:effectLst/>
                <a:latin typeface="Helvetica Neue"/>
              </a:rPr>
              <a:t>el dinero debe poder subdividirse en pequeñas partes con facilidad sin que pierda su valor, para que su valor pueda aproximarse al de cualquier mercancía.</a:t>
            </a:r>
          </a:p>
          <a:p>
            <a:endParaRPr lang="es-MX" sz="1600" dirty="0"/>
          </a:p>
        </p:txBody>
      </p:sp>
      <p:sp>
        <p:nvSpPr>
          <p:cNvPr id="4" name="Marcador de número de diapositiva 3">
            <a:extLst>
              <a:ext uri="{FF2B5EF4-FFF2-40B4-BE49-F238E27FC236}">
                <a16:creationId xmlns:a16="http://schemas.microsoft.com/office/drawing/2014/main" id="{ECEE7CD8-1B02-44A5-83D6-D62D4FAE97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spTree>
    <p:extLst>
      <p:ext uri="{BB962C8B-B14F-4D97-AF65-F5344CB8AC3E}">
        <p14:creationId xmlns:p14="http://schemas.microsoft.com/office/powerpoint/2010/main" val="319727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7B1278-F95B-4E63-A814-C39F41A1A8E8}"/>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0631BE28-F788-451E-8487-B653BFD6FF7D}"/>
              </a:ext>
            </a:extLst>
          </p:cNvPr>
          <p:cNvSpPr>
            <a:spLocks noGrp="1"/>
          </p:cNvSpPr>
          <p:nvPr>
            <p:ph type="body" idx="1"/>
          </p:nvPr>
        </p:nvSpPr>
        <p:spPr/>
        <p:txBody>
          <a:bodyPr/>
          <a:lstStyle/>
          <a:p>
            <a:pPr algn="just">
              <a:buFont typeface="Arial" panose="020B0604020202020204" pitchFamily="34" charset="0"/>
              <a:buChar char="•"/>
            </a:pPr>
            <a:r>
              <a:rPr lang="es-MX" b="1" i="0" dirty="0">
                <a:solidFill>
                  <a:srgbClr val="333333"/>
                </a:solidFill>
                <a:effectLst/>
                <a:latin typeface="Helvetica Neue"/>
              </a:rPr>
              <a:t>Homogéneo: </a:t>
            </a:r>
            <a:r>
              <a:rPr lang="es-MX" b="0" i="0" dirty="0">
                <a:solidFill>
                  <a:srgbClr val="333333"/>
                </a:solidFill>
                <a:effectLst/>
                <a:latin typeface="Helvetica Neue"/>
              </a:rPr>
              <a:t>cualquier unidad del dinero debe tener un valor exactamente igual al de las demás.</a:t>
            </a:r>
          </a:p>
          <a:p>
            <a:pPr>
              <a:buFont typeface="Arial" panose="020B0604020202020204" pitchFamily="34" charset="0"/>
              <a:buChar char="•"/>
            </a:pPr>
            <a:r>
              <a:rPr lang="es-MX" b="1" i="0" dirty="0">
                <a:solidFill>
                  <a:srgbClr val="333333"/>
                </a:solidFill>
                <a:effectLst/>
                <a:latin typeface="Helvetica Neue"/>
              </a:rPr>
              <a:t>De emisión controlada:</a:t>
            </a:r>
            <a:r>
              <a:rPr lang="es-MX" b="0" i="0" dirty="0">
                <a:solidFill>
                  <a:srgbClr val="333333"/>
                </a:solidFill>
                <a:effectLst/>
                <a:latin typeface="Helvetica Neue"/>
              </a:rPr>
              <a:t> para que mantenga su valor y que no detenga la economía porque la oferta de dinero es insuficiente. Esto implica que es necesario evitar su falsificación.</a:t>
            </a:r>
            <a:br>
              <a:rPr lang="es-MX" b="0" i="0" u="none" strike="noStrike" dirty="0">
                <a:solidFill>
                  <a:srgbClr val="999999"/>
                </a:solidFill>
                <a:effectLst/>
                <a:latin typeface="Helvetica Neue"/>
                <a:hlinkClick r:id="rId2"/>
              </a:rPr>
            </a:br>
            <a:endParaRPr lang="es-MX" dirty="0"/>
          </a:p>
        </p:txBody>
      </p:sp>
      <p:sp>
        <p:nvSpPr>
          <p:cNvPr id="4" name="Marcador de número de diapositiva 3">
            <a:extLst>
              <a:ext uri="{FF2B5EF4-FFF2-40B4-BE49-F238E27FC236}">
                <a16:creationId xmlns:a16="http://schemas.microsoft.com/office/drawing/2014/main" id="{66ED5829-3803-4ED3-A3F5-3F8A1E0CB1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p:spTree>
    <p:extLst>
      <p:ext uri="{BB962C8B-B14F-4D97-AF65-F5344CB8AC3E}">
        <p14:creationId xmlns:p14="http://schemas.microsoft.com/office/powerpoint/2010/main" val="347765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F7541-B32A-4D3A-A2BD-3B4D5545C77B}"/>
              </a:ext>
            </a:extLst>
          </p:cNvPr>
          <p:cNvSpPr>
            <a:spLocks noGrp="1"/>
          </p:cNvSpPr>
          <p:nvPr>
            <p:ph type="title"/>
          </p:nvPr>
        </p:nvSpPr>
        <p:spPr/>
        <p:txBody>
          <a:bodyPr/>
          <a:lstStyle/>
          <a:p>
            <a:r>
              <a:rPr lang="es-MX" dirty="0"/>
              <a:t>¿Y las  monedas digitales? ¿Criptomonedas?</a:t>
            </a:r>
          </a:p>
        </p:txBody>
      </p:sp>
      <p:sp>
        <p:nvSpPr>
          <p:cNvPr id="3" name="Marcador de texto 2">
            <a:extLst>
              <a:ext uri="{FF2B5EF4-FFF2-40B4-BE49-F238E27FC236}">
                <a16:creationId xmlns:a16="http://schemas.microsoft.com/office/drawing/2014/main" id="{19EF5A25-D10C-40F1-B64B-88D4F30CCF64}"/>
              </a:ext>
            </a:extLst>
          </p:cNvPr>
          <p:cNvSpPr>
            <a:spLocks noGrp="1"/>
          </p:cNvSpPr>
          <p:nvPr>
            <p:ph type="body" idx="1"/>
          </p:nvPr>
        </p:nvSpPr>
        <p:spPr/>
        <p:txBody>
          <a:bodyPr/>
          <a:lstStyle/>
          <a:p>
            <a:pPr algn="l"/>
            <a:r>
              <a:rPr lang="es-MX" b="0" i="0" dirty="0">
                <a:solidFill>
                  <a:srgbClr val="000000"/>
                </a:solidFill>
                <a:effectLst/>
                <a:latin typeface="SantanderMicroText-Regular"/>
              </a:rPr>
              <a:t>Una criptomoneda es un activo digital que emplea un cifrado criptográfico para garantizar su titularidad y asegurar la integridad de las transacciones, y controlar la creación de unidades adicionales, es decir, evitar que alguien pueda hacer copias como haríamos, por ejemplo, con una foto. Estas monedas no existen de forma física: se almacenan en una cartera digital.</a:t>
            </a:r>
          </a:p>
        </p:txBody>
      </p:sp>
      <p:sp>
        <p:nvSpPr>
          <p:cNvPr id="4" name="Marcador de número de diapositiva 3">
            <a:extLst>
              <a:ext uri="{FF2B5EF4-FFF2-40B4-BE49-F238E27FC236}">
                <a16:creationId xmlns:a16="http://schemas.microsoft.com/office/drawing/2014/main" id="{E468C67B-D622-4D77-BE6F-EC3D4E1FC9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spTree>
    <p:extLst>
      <p:ext uri="{BB962C8B-B14F-4D97-AF65-F5344CB8AC3E}">
        <p14:creationId xmlns:p14="http://schemas.microsoft.com/office/powerpoint/2010/main" val="62244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DC8F6-221E-4302-8322-E6790041DC2B}"/>
              </a:ext>
            </a:extLst>
          </p:cNvPr>
          <p:cNvSpPr>
            <a:spLocks noGrp="1"/>
          </p:cNvSpPr>
          <p:nvPr>
            <p:ph type="title"/>
          </p:nvPr>
        </p:nvSpPr>
        <p:spPr>
          <a:xfrm>
            <a:off x="1073700" y="134395"/>
            <a:ext cx="6996600" cy="715800"/>
          </a:xfrm>
        </p:spPr>
        <p:txBody>
          <a:bodyPr/>
          <a:lstStyle/>
          <a:p>
            <a:r>
              <a:rPr lang="es-MX" b="0" i="0" dirty="0">
                <a:solidFill>
                  <a:srgbClr val="000000"/>
                </a:solidFill>
                <a:effectLst/>
                <a:latin typeface="SantanderMicroText-Regular"/>
              </a:rPr>
              <a:t>¿Cómo funcionan las criptomonedas?</a:t>
            </a:r>
            <a:endParaRPr lang="es-MX" dirty="0"/>
          </a:p>
        </p:txBody>
      </p:sp>
      <p:sp>
        <p:nvSpPr>
          <p:cNvPr id="3" name="Marcador de texto 2">
            <a:extLst>
              <a:ext uri="{FF2B5EF4-FFF2-40B4-BE49-F238E27FC236}">
                <a16:creationId xmlns:a16="http://schemas.microsoft.com/office/drawing/2014/main" id="{0483F30C-8211-4ACD-9AB6-19E146409A20}"/>
              </a:ext>
            </a:extLst>
          </p:cNvPr>
          <p:cNvSpPr>
            <a:spLocks noGrp="1"/>
          </p:cNvSpPr>
          <p:nvPr>
            <p:ph type="body" idx="1"/>
          </p:nvPr>
        </p:nvSpPr>
        <p:spPr>
          <a:xfrm>
            <a:off x="1073700" y="1316892"/>
            <a:ext cx="7483075" cy="1922100"/>
          </a:xfrm>
        </p:spPr>
        <p:txBody>
          <a:bodyPr/>
          <a:lstStyle/>
          <a:p>
            <a:pPr algn="just"/>
            <a:r>
              <a:rPr lang="es-MX" sz="1800" b="0" i="0" dirty="0">
                <a:solidFill>
                  <a:srgbClr val="000000"/>
                </a:solidFill>
                <a:effectLst/>
                <a:latin typeface="SantanderMicroText-Regular"/>
              </a:rPr>
              <a:t>Las criptomonedas cuentan con diversas características diferenciadoras respecto a los sistemas tradicionales: </a:t>
            </a:r>
          </a:p>
          <a:p>
            <a:pPr lvl="1" algn="just"/>
            <a:r>
              <a:rPr lang="es-MX" sz="1600" b="0" i="0" dirty="0">
                <a:solidFill>
                  <a:srgbClr val="000000"/>
                </a:solidFill>
                <a:effectLst/>
                <a:latin typeface="SantanderMicroText-Regular"/>
              </a:rPr>
              <a:t>no están reguladas ni controladas por ninguna institución </a:t>
            </a:r>
          </a:p>
          <a:p>
            <a:pPr lvl="1" algn="just"/>
            <a:r>
              <a:rPr lang="es-MX" sz="1600" b="0" i="0" dirty="0">
                <a:solidFill>
                  <a:srgbClr val="000000"/>
                </a:solidFill>
                <a:effectLst/>
                <a:latin typeface="SantanderMicroText-Regular"/>
              </a:rPr>
              <a:t> no requieren de intermediaros en las transacciones. Se usa una base de datos descentralizada, </a:t>
            </a:r>
            <a:r>
              <a:rPr lang="es-MX" sz="1600" b="0" i="1" u="none" strike="noStrike" dirty="0" err="1">
                <a:solidFill>
                  <a:srgbClr val="EC0000"/>
                </a:solidFill>
                <a:effectLst/>
                <a:latin typeface="SantanderMicroText-Regular"/>
                <a:hlinkClick r:id="rId2"/>
              </a:rPr>
              <a:t>blockchain</a:t>
            </a:r>
            <a:r>
              <a:rPr lang="es-MX" sz="1600" b="0" i="1" dirty="0">
                <a:solidFill>
                  <a:srgbClr val="000000"/>
                </a:solidFill>
                <a:effectLst/>
                <a:latin typeface="SantanderMicroText-Regular"/>
              </a:rPr>
              <a:t> </a:t>
            </a:r>
            <a:r>
              <a:rPr lang="es-MX" sz="1600" b="0" i="0" dirty="0">
                <a:solidFill>
                  <a:srgbClr val="000000"/>
                </a:solidFill>
                <a:effectLst/>
                <a:latin typeface="SantanderMicroText-Regular"/>
              </a:rPr>
              <a:t>o registro contable compartido, para el control de estas transacciones.</a:t>
            </a:r>
          </a:p>
          <a:p>
            <a:pPr marL="101600" indent="0" algn="just">
              <a:buNone/>
            </a:pPr>
            <a:r>
              <a:rPr lang="es-MX" sz="1800" b="0" i="0" dirty="0">
                <a:solidFill>
                  <a:srgbClr val="000000"/>
                </a:solidFill>
                <a:effectLst/>
                <a:latin typeface="SantanderMicroText-Regular"/>
              </a:rPr>
              <a:t>En cuanto a la operativa de estas monedas digitales, es muy importante recordar que una vez que se realiza la transacción con criptomonedas, es decir, cuando se compra o vende el activo digital, no es posible cancelar la operación porque el </a:t>
            </a:r>
            <a:r>
              <a:rPr lang="es-MX" sz="1800" b="0" i="1" dirty="0" err="1">
                <a:solidFill>
                  <a:srgbClr val="000000"/>
                </a:solidFill>
                <a:effectLst/>
                <a:latin typeface="SantanderMicroText-Regular"/>
              </a:rPr>
              <a:t>blockchain</a:t>
            </a:r>
            <a:r>
              <a:rPr lang="es-MX" sz="1800" b="0" i="1" dirty="0">
                <a:solidFill>
                  <a:srgbClr val="000000"/>
                </a:solidFill>
                <a:effectLst/>
                <a:latin typeface="SantanderMicroText-Regular"/>
              </a:rPr>
              <a:t> </a:t>
            </a:r>
            <a:r>
              <a:rPr lang="es-MX" sz="1800" b="0" i="0" dirty="0">
                <a:solidFill>
                  <a:srgbClr val="000000"/>
                </a:solidFill>
                <a:effectLst/>
                <a:latin typeface="SantanderMicroText-Regular"/>
              </a:rPr>
              <a:t>es un registro que no permite borrar datos. </a:t>
            </a:r>
            <a:endParaRPr lang="es-MX" sz="1800" dirty="0"/>
          </a:p>
        </p:txBody>
      </p:sp>
      <p:sp>
        <p:nvSpPr>
          <p:cNvPr id="4" name="Marcador de número de diapositiva 3">
            <a:extLst>
              <a:ext uri="{FF2B5EF4-FFF2-40B4-BE49-F238E27FC236}">
                <a16:creationId xmlns:a16="http://schemas.microsoft.com/office/drawing/2014/main" id="{4F0B8725-0FA9-4037-ACFB-51EEAAE3D8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spTree>
    <p:extLst>
      <p:ext uri="{BB962C8B-B14F-4D97-AF65-F5344CB8AC3E}">
        <p14:creationId xmlns:p14="http://schemas.microsoft.com/office/powerpoint/2010/main" val="386442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7B98A-FBBD-485E-805F-CD0B3CC8A403}"/>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17296FB2-5C0A-4959-BAF1-01398EE9286B}"/>
              </a:ext>
            </a:extLst>
          </p:cNvPr>
          <p:cNvSpPr>
            <a:spLocks noGrp="1"/>
          </p:cNvSpPr>
          <p:nvPr>
            <p:ph type="body" idx="1"/>
          </p:nvPr>
        </p:nvSpPr>
        <p:spPr>
          <a:xfrm>
            <a:off x="1099650" y="1136137"/>
            <a:ext cx="6996600" cy="1922100"/>
          </a:xfrm>
        </p:spPr>
        <p:txBody>
          <a:bodyPr/>
          <a:lstStyle/>
          <a:p>
            <a:endParaRPr lang="es-MX" dirty="0">
              <a:hlinkClick r:id="rId2"/>
            </a:endParaRPr>
          </a:p>
          <a:p>
            <a:r>
              <a:rPr lang="es-MX" dirty="0">
                <a:hlinkClick r:id="rId2"/>
              </a:rPr>
              <a:t>https://www.forbes.com.mx/economia-esto-explica-banxico-sobre-su-moneda-digital-no-sera-como-el-bitcoin/#:~:text=Se%20trata%20m%C3%A1s%20bien%20de,en%20este%20caso%20el%20Banxico</a:t>
            </a:r>
            <a:r>
              <a:rPr lang="es-MX" dirty="0"/>
              <a:t>. </a:t>
            </a:r>
          </a:p>
          <a:p>
            <a:r>
              <a:rPr lang="es-MX" dirty="0"/>
              <a:t>https://www.banxico.org.mx/sistemas-de-pago/1---que-es-un-activo-virtua.html</a:t>
            </a:r>
          </a:p>
          <a:p>
            <a:r>
              <a:rPr lang="es-MX" dirty="0"/>
              <a:t>https://www.santander.com/es/stories/guia-para-saber-que-son-las-criptomonedas</a:t>
            </a:r>
          </a:p>
        </p:txBody>
      </p:sp>
      <p:sp>
        <p:nvSpPr>
          <p:cNvPr id="4" name="Marcador de número de diapositiva 3">
            <a:extLst>
              <a:ext uri="{FF2B5EF4-FFF2-40B4-BE49-F238E27FC236}">
                <a16:creationId xmlns:a16="http://schemas.microsoft.com/office/drawing/2014/main" id="{F5436D8E-7931-4E92-A31D-FF85A498B9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19</a:t>
            </a:fld>
            <a:endParaRPr lang="es-MX"/>
          </a:p>
        </p:txBody>
      </p:sp>
    </p:spTree>
    <p:extLst>
      <p:ext uri="{BB962C8B-B14F-4D97-AF65-F5344CB8AC3E}">
        <p14:creationId xmlns:p14="http://schemas.microsoft.com/office/powerpoint/2010/main" val="77636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Presentación del curso</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C2DF0B-20AE-4993-9AEB-CF7270FE796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724C79A3-26C7-437C-A092-86AB18861F3D}"/>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34103483-AA96-4B9B-AFD6-0864B98D09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pic>
        <p:nvPicPr>
          <p:cNvPr id="6" name="Imagen 5">
            <a:extLst>
              <a:ext uri="{FF2B5EF4-FFF2-40B4-BE49-F238E27FC236}">
                <a16:creationId xmlns:a16="http://schemas.microsoft.com/office/drawing/2014/main" id="{AB415653-F679-45BC-A32B-BB8DA506D0E9}"/>
              </a:ext>
            </a:extLst>
          </p:cNvPr>
          <p:cNvPicPr>
            <a:picLocks noChangeAspect="1"/>
          </p:cNvPicPr>
          <p:nvPr/>
        </p:nvPicPr>
        <p:blipFill rotWithShape="1">
          <a:blip r:embed="rId2"/>
          <a:srcRect l="7326" t="28104" r="6422" b="6148"/>
          <a:stretch/>
        </p:blipFill>
        <p:spPr>
          <a:xfrm>
            <a:off x="671610" y="733647"/>
            <a:ext cx="7886924" cy="3380172"/>
          </a:xfrm>
          <a:prstGeom prst="rect">
            <a:avLst/>
          </a:prstGeom>
        </p:spPr>
      </p:pic>
    </p:spTree>
    <p:extLst>
      <p:ext uri="{BB962C8B-B14F-4D97-AF65-F5344CB8AC3E}">
        <p14:creationId xmlns:p14="http://schemas.microsoft.com/office/powerpoint/2010/main" val="806034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13339-EBD3-435A-B926-C897A868D53B}"/>
              </a:ext>
            </a:extLst>
          </p:cNvPr>
          <p:cNvSpPr>
            <a:spLocks noGrp="1"/>
          </p:cNvSpPr>
          <p:nvPr>
            <p:ph type="title"/>
          </p:nvPr>
        </p:nvSpPr>
        <p:spPr/>
        <p:txBody>
          <a:bodyPr/>
          <a:lstStyle/>
          <a:p>
            <a:r>
              <a:rPr lang="es-MX" dirty="0"/>
              <a:t>¿Porqué es importante el estudio de dinero y la política monetaria?</a:t>
            </a:r>
          </a:p>
        </p:txBody>
      </p:sp>
      <p:sp>
        <p:nvSpPr>
          <p:cNvPr id="3" name="Marcador de texto 2">
            <a:extLst>
              <a:ext uri="{FF2B5EF4-FFF2-40B4-BE49-F238E27FC236}">
                <a16:creationId xmlns:a16="http://schemas.microsoft.com/office/drawing/2014/main" id="{D2AF8769-94A4-4163-88C1-1FAAD809776B}"/>
              </a:ext>
            </a:extLst>
          </p:cNvPr>
          <p:cNvSpPr>
            <a:spLocks noGrp="1"/>
          </p:cNvSpPr>
          <p:nvPr>
            <p:ph type="body" idx="1"/>
          </p:nvPr>
        </p:nvSpPr>
        <p:spPr/>
        <p:txBody>
          <a:bodyPr/>
          <a:lstStyle/>
          <a:p>
            <a:pPr algn="just"/>
            <a:r>
              <a:rPr lang="es-MX" dirty="0"/>
              <a:t>El dinero, también llamado oferta de dinero, se define como cualquier cosa que se acepte generalmente como pago de bienes o servicios, o para el rembolso de deudas. El dinero está vinculado con los cambios en las variables económicas que nos afectan a todos y son importantes para la salud de la economía. Las dos partes finales de libro examinan el papel del dinero en la economía.</a:t>
            </a:r>
          </a:p>
        </p:txBody>
      </p:sp>
      <p:sp>
        <p:nvSpPr>
          <p:cNvPr id="4" name="Marcador de número de diapositiva 3">
            <a:extLst>
              <a:ext uri="{FF2B5EF4-FFF2-40B4-BE49-F238E27FC236}">
                <a16:creationId xmlns:a16="http://schemas.microsoft.com/office/drawing/2014/main" id="{0DA870DA-CEE6-4E3C-99BF-5BDC62C99E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spTree>
    <p:extLst>
      <p:ext uri="{BB962C8B-B14F-4D97-AF65-F5344CB8AC3E}">
        <p14:creationId xmlns:p14="http://schemas.microsoft.com/office/powerpoint/2010/main" val="396821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B125E-0E77-49DF-85F4-415A620A12F2}"/>
              </a:ext>
            </a:extLst>
          </p:cNvPr>
          <p:cNvSpPr>
            <a:spLocks noGrp="1"/>
          </p:cNvSpPr>
          <p:nvPr>
            <p:ph type="title"/>
          </p:nvPr>
        </p:nvSpPr>
        <p:spPr/>
        <p:txBody>
          <a:bodyPr/>
          <a:lstStyle/>
          <a:p>
            <a:r>
              <a:rPr lang="es-MX" dirty="0"/>
              <a:t>Mercado de bonos</a:t>
            </a:r>
          </a:p>
        </p:txBody>
      </p:sp>
      <p:sp>
        <p:nvSpPr>
          <p:cNvPr id="3" name="Marcador de texto 2">
            <a:extLst>
              <a:ext uri="{FF2B5EF4-FFF2-40B4-BE49-F238E27FC236}">
                <a16:creationId xmlns:a16="http://schemas.microsoft.com/office/drawing/2014/main" id="{54FBA788-C524-43F6-B6E8-55FF65A07485}"/>
              </a:ext>
            </a:extLst>
          </p:cNvPr>
          <p:cNvSpPr>
            <a:spLocks noGrp="1"/>
          </p:cNvSpPr>
          <p:nvPr>
            <p:ph type="body" idx="1"/>
          </p:nvPr>
        </p:nvSpPr>
        <p:spPr/>
        <p:txBody>
          <a:bodyPr/>
          <a:lstStyle/>
          <a:p>
            <a:pPr algn="l"/>
            <a:r>
              <a:rPr lang="es-MX" sz="1800" b="0" i="0" u="none" strike="noStrike" baseline="0" dirty="0">
                <a:latin typeface="Berkeley-Book"/>
              </a:rPr>
              <a:t>Un </a:t>
            </a:r>
            <a:r>
              <a:rPr lang="es-MX" sz="1800" b="1" i="0" u="none" strike="noStrike" baseline="0" dirty="0">
                <a:latin typeface="Berkeley-Bold"/>
              </a:rPr>
              <a:t>valor </a:t>
            </a:r>
            <a:r>
              <a:rPr lang="es-MX" sz="1800" b="0" i="0" u="none" strike="noStrike" baseline="0" dirty="0">
                <a:latin typeface="Berkeley-Book"/>
              </a:rPr>
              <a:t>(también denominado </a:t>
            </a:r>
            <a:r>
              <a:rPr lang="es-MX" sz="1800" b="0" i="1" u="none" strike="noStrike" baseline="0" dirty="0">
                <a:latin typeface="Berkeley-BookItalic"/>
              </a:rPr>
              <a:t>instrumento financiero</a:t>
            </a:r>
            <a:r>
              <a:rPr lang="es-MX" sz="1800" b="0" i="0" u="none" strike="noStrike" baseline="0" dirty="0">
                <a:latin typeface="Berkeley-Book"/>
              </a:rPr>
              <a:t>) es un derecho sobre el ingreso futuro del emisor o sobre sus </a:t>
            </a:r>
            <a:r>
              <a:rPr lang="es-MX" sz="1800" b="1" i="0" u="none" strike="noStrike" baseline="0" dirty="0">
                <a:latin typeface="Berkeley-Bold"/>
              </a:rPr>
              <a:t>activos </a:t>
            </a:r>
            <a:r>
              <a:rPr lang="es-MX" sz="1800" b="0" i="0" u="none" strike="noStrike" baseline="0" dirty="0">
                <a:latin typeface="Berkeley-Book"/>
              </a:rPr>
              <a:t>(cualquier derecho financiero o elemento de propiedad del patrimonio).</a:t>
            </a:r>
          </a:p>
          <a:p>
            <a:pPr algn="l"/>
            <a:r>
              <a:rPr lang="es-MX" sz="1800" b="0" i="0" u="none" strike="noStrike" baseline="0" dirty="0">
                <a:latin typeface="Berkeley-Book"/>
              </a:rPr>
              <a:t>Un </a:t>
            </a:r>
            <a:r>
              <a:rPr lang="es-MX" sz="1800" b="1" i="0" u="none" strike="noStrike" baseline="0" dirty="0">
                <a:latin typeface="Berkeley-Bold"/>
              </a:rPr>
              <a:t>bono </a:t>
            </a:r>
            <a:r>
              <a:rPr lang="es-MX" sz="1800" b="0" i="0" u="none" strike="noStrike" baseline="0" dirty="0">
                <a:latin typeface="Berkeley-Book"/>
              </a:rPr>
              <a:t>es un instrumento de endeudamiento que debe hacer pagos en forma periódica durante un periodo de tiempo específico.</a:t>
            </a:r>
          </a:p>
          <a:p>
            <a:pPr algn="l"/>
            <a:r>
              <a:rPr lang="es-MX" sz="1800" b="0" i="0" u="none" strike="noStrike" baseline="0" dirty="0">
                <a:latin typeface="Berkeley-Book"/>
              </a:rPr>
              <a:t>Una </a:t>
            </a:r>
            <a:r>
              <a:rPr lang="es-MX" sz="1800" b="1" i="0" u="none" strike="noStrike" baseline="0" dirty="0">
                <a:latin typeface="Berkeley-Bold"/>
              </a:rPr>
              <a:t>tasa de interés </a:t>
            </a:r>
            <a:r>
              <a:rPr lang="es-MX" sz="1800" b="0" i="0" u="none" strike="noStrike" baseline="0" dirty="0">
                <a:latin typeface="Berkeley-Book"/>
              </a:rPr>
              <a:t>es el costo por solicitar fondos en préstamo o el precio que se paga por la renta de los fondos.</a:t>
            </a:r>
            <a:endParaRPr lang="es-MX" dirty="0"/>
          </a:p>
        </p:txBody>
      </p:sp>
      <p:sp>
        <p:nvSpPr>
          <p:cNvPr id="4" name="Marcador de número de diapositiva 3">
            <a:extLst>
              <a:ext uri="{FF2B5EF4-FFF2-40B4-BE49-F238E27FC236}">
                <a16:creationId xmlns:a16="http://schemas.microsoft.com/office/drawing/2014/main" id="{B62A97A9-634B-45E1-9C87-5CF45B35FA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spTree>
    <p:extLst>
      <p:ext uri="{BB962C8B-B14F-4D97-AF65-F5344CB8AC3E}">
        <p14:creationId xmlns:p14="http://schemas.microsoft.com/office/powerpoint/2010/main" val="30612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1FDAE-14CF-4A65-9480-B8D70EED68A6}"/>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44615AD-568D-418B-84E8-3F5B6F5910FF}"/>
              </a:ext>
            </a:extLst>
          </p:cNvPr>
          <p:cNvSpPr>
            <a:spLocks noGrp="1"/>
          </p:cNvSpPr>
          <p:nvPr>
            <p:ph type="body" idx="1"/>
          </p:nvPr>
        </p:nvSpPr>
        <p:spPr/>
        <p:txBody>
          <a:bodyPr/>
          <a:lstStyle/>
          <a:p>
            <a:pPr algn="l"/>
            <a:r>
              <a:rPr lang="es-MX" sz="1800" b="0" i="0" u="none" strike="noStrike" baseline="0" dirty="0">
                <a:latin typeface="Berkeley-Book"/>
              </a:rPr>
              <a:t>Debido a que los cambios en las tasas de interés tienen efectos importantes en los individuos, en las instituciones financieras, en los negocios y en la economía global, es importante explicar las fluctuaciones que han experimentado.</a:t>
            </a:r>
            <a:endParaRPr lang="es-MX" dirty="0"/>
          </a:p>
        </p:txBody>
      </p:sp>
      <p:sp>
        <p:nvSpPr>
          <p:cNvPr id="4" name="Marcador de número de diapositiva 3">
            <a:extLst>
              <a:ext uri="{FF2B5EF4-FFF2-40B4-BE49-F238E27FC236}">
                <a16:creationId xmlns:a16="http://schemas.microsoft.com/office/drawing/2014/main" id="{2853A98D-017A-4AAA-A16A-CD6F6DC9EC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spTree>
    <p:extLst>
      <p:ext uri="{BB962C8B-B14F-4D97-AF65-F5344CB8AC3E}">
        <p14:creationId xmlns:p14="http://schemas.microsoft.com/office/powerpoint/2010/main" val="21403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95A761-5939-401C-828C-B7C4719B1DE5}"/>
              </a:ext>
            </a:extLst>
          </p:cNvPr>
          <p:cNvSpPr>
            <a:spLocks noGrp="1"/>
          </p:cNvSpPr>
          <p:nvPr>
            <p:ph type="title"/>
          </p:nvPr>
        </p:nvSpPr>
        <p:spPr/>
        <p:txBody>
          <a:bodyPr/>
          <a:lstStyle/>
          <a:p>
            <a:r>
              <a:rPr lang="es-MX" dirty="0"/>
              <a:t>El mercado de valores</a:t>
            </a:r>
          </a:p>
        </p:txBody>
      </p:sp>
      <p:sp>
        <p:nvSpPr>
          <p:cNvPr id="3" name="Marcador de texto 2">
            <a:extLst>
              <a:ext uri="{FF2B5EF4-FFF2-40B4-BE49-F238E27FC236}">
                <a16:creationId xmlns:a16="http://schemas.microsoft.com/office/drawing/2014/main" id="{CAD768E6-6A5F-4CF4-8B41-297D9DAB66B2}"/>
              </a:ext>
            </a:extLst>
          </p:cNvPr>
          <p:cNvSpPr>
            <a:spLocks noGrp="1"/>
          </p:cNvSpPr>
          <p:nvPr>
            <p:ph type="body" idx="1"/>
          </p:nvPr>
        </p:nvSpPr>
        <p:spPr/>
        <p:txBody>
          <a:bodyPr/>
          <a:lstStyle/>
          <a:p>
            <a:pPr algn="l"/>
            <a:r>
              <a:rPr lang="es-MX" sz="1800" b="0" i="0" u="none" strike="noStrike" baseline="0" dirty="0">
                <a:latin typeface="Berkeley-Book"/>
              </a:rPr>
              <a:t>Una </a:t>
            </a:r>
            <a:r>
              <a:rPr lang="es-MX" sz="1800" b="1" i="0" u="none" strike="noStrike" baseline="0" dirty="0">
                <a:latin typeface="Berkeley-Bold"/>
              </a:rPr>
              <a:t>acción común </a:t>
            </a:r>
            <a:r>
              <a:rPr lang="es-MX" sz="1800" b="0" i="0" u="none" strike="noStrike" baseline="0" dirty="0">
                <a:latin typeface="Berkeley-Book"/>
              </a:rPr>
              <a:t>(por lo general la llamamos </a:t>
            </a:r>
            <a:r>
              <a:rPr lang="es-MX" sz="1800" b="1" i="0" u="none" strike="noStrike" baseline="0" dirty="0">
                <a:latin typeface="Berkeley-Bold"/>
              </a:rPr>
              <a:t>acción</a:t>
            </a:r>
            <a:r>
              <a:rPr lang="es-MX" sz="1800" b="0" i="0" u="none" strike="noStrike" baseline="0" dirty="0">
                <a:latin typeface="Berkeley-Book"/>
              </a:rPr>
              <a:t>) representa una fracción de la propiedad de una corporación y es un valor que representa un derecho sobre las ganancias y los activos de ella. La emisión de acciones y su venta al público es una forma de las  corporaciones de obtener fondos financieros.</a:t>
            </a:r>
            <a:endParaRPr lang="es-MX" dirty="0"/>
          </a:p>
        </p:txBody>
      </p:sp>
      <p:sp>
        <p:nvSpPr>
          <p:cNvPr id="4" name="Marcador de número de diapositiva 3">
            <a:extLst>
              <a:ext uri="{FF2B5EF4-FFF2-40B4-BE49-F238E27FC236}">
                <a16:creationId xmlns:a16="http://schemas.microsoft.com/office/drawing/2014/main" id="{6CAB1B8E-26D5-40A3-9136-838A6EC222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spTree>
    <p:extLst>
      <p:ext uri="{BB962C8B-B14F-4D97-AF65-F5344CB8AC3E}">
        <p14:creationId xmlns:p14="http://schemas.microsoft.com/office/powerpoint/2010/main" val="835683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1C555-1F5D-4C4F-8E6D-CE8B5243F69A}"/>
              </a:ext>
            </a:extLst>
          </p:cNvPr>
          <p:cNvSpPr>
            <a:spLocks noGrp="1"/>
          </p:cNvSpPr>
          <p:nvPr>
            <p:ph type="title"/>
          </p:nvPr>
        </p:nvSpPr>
        <p:spPr>
          <a:xfrm>
            <a:off x="1073700" y="464004"/>
            <a:ext cx="6996600" cy="715800"/>
          </a:xfrm>
        </p:spPr>
        <p:txBody>
          <a:bodyPr/>
          <a:lstStyle/>
          <a:p>
            <a:r>
              <a:rPr lang="es-MX" dirty="0"/>
              <a:t>El mercado de divisas</a:t>
            </a:r>
          </a:p>
        </p:txBody>
      </p:sp>
      <p:sp>
        <p:nvSpPr>
          <p:cNvPr id="3" name="Marcador de texto 2">
            <a:extLst>
              <a:ext uri="{FF2B5EF4-FFF2-40B4-BE49-F238E27FC236}">
                <a16:creationId xmlns:a16="http://schemas.microsoft.com/office/drawing/2014/main" id="{00038D2B-D538-4F08-82F5-B475676AA912}"/>
              </a:ext>
            </a:extLst>
          </p:cNvPr>
          <p:cNvSpPr>
            <a:spLocks noGrp="1"/>
          </p:cNvSpPr>
          <p:nvPr>
            <p:ph type="body" idx="1"/>
          </p:nvPr>
        </p:nvSpPr>
        <p:spPr>
          <a:xfrm>
            <a:off x="1073700" y="1348789"/>
            <a:ext cx="6996600" cy="1922100"/>
          </a:xfrm>
        </p:spPr>
        <p:txBody>
          <a:bodyPr/>
          <a:lstStyle/>
          <a:p>
            <a:pPr algn="just"/>
            <a:r>
              <a:rPr lang="es-MX" dirty="0"/>
              <a:t>Para que los fondos puedan transferirse de un país a otro, tienen que convertirse de la moneda del país de origen (por ejemplo, dólares) a la del país receptor (por ejemplo, euros). El mercado de divisas es donde tiene lugar esta conversión, y éste, por tanto, tiene un papel instrumental al desplazar fondos entre los países. </a:t>
            </a:r>
          </a:p>
          <a:p>
            <a:pPr algn="just"/>
            <a:r>
              <a:rPr lang="es-MX" dirty="0"/>
              <a:t>También es importante porque es el ámbito donde se determina el tipo de cambio extranjero (el precio de la moneda de un país según la moneda de otro).</a:t>
            </a:r>
          </a:p>
        </p:txBody>
      </p:sp>
      <p:sp>
        <p:nvSpPr>
          <p:cNvPr id="4" name="Marcador de número de diapositiva 3">
            <a:extLst>
              <a:ext uri="{FF2B5EF4-FFF2-40B4-BE49-F238E27FC236}">
                <a16:creationId xmlns:a16="http://schemas.microsoft.com/office/drawing/2014/main" id="{ED47162A-FA63-4382-9827-7261089C1E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spTree>
    <p:extLst>
      <p:ext uri="{BB962C8B-B14F-4D97-AF65-F5344CB8AC3E}">
        <p14:creationId xmlns:p14="http://schemas.microsoft.com/office/powerpoint/2010/main" val="2859184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D1B0308-8F9E-4542-9B2F-8FEBC8055D47}"/>
              </a:ext>
            </a:extLst>
          </p:cNvPr>
          <p:cNvSpPr>
            <a:spLocks noGrp="1"/>
          </p:cNvSpPr>
          <p:nvPr>
            <p:ph type="ctrTitle"/>
          </p:nvPr>
        </p:nvSpPr>
        <p:spPr/>
        <p:txBody>
          <a:bodyPr/>
          <a:lstStyle/>
          <a:p>
            <a:r>
              <a:rPr lang="es-MX" dirty="0"/>
              <a:t>Variables económicas</a:t>
            </a:r>
          </a:p>
        </p:txBody>
      </p:sp>
      <p:sp>
        <p:nvSpPr>
          <p:cNvPr id="6" name="Subtítulo 5">
            <a:extLst>
              <a:ext uri="{FF2B5EF4-FFF2-40B4-BE49-F238E27FC236}">
                <a16:creationId xmlns:a16="http://schemas.microsoft.com/office/drawing/2014/main" id="{E8BF8352-B6EC-4BDC-84F5-CB4926F49E68}"/>
              </a:ext>
            </a:extLst>
          </p:cNvPr>
          <p:cNvSpPr>
            <a:spLocks noGrp="1"/>
          </p:cNvSpPr>
          <p:nvPr>
            <p:ph type="subTitle" idx="1"/>
          </p:nvPr>
        </p:nvSpPr>
        <p:spPr/>
        <p:txBody>
          <a:bodyPr/>
          <a:lstStyle/>
          <a:p>
            <a:endParaRPr lang="es-MX"/>
          </a:p>
        </p:txBody>
      </p:sp>
      <p:sp>
        <p:nvSpPr>
          <p:cNvPr id="4" name="Marcador de número de diapositiva 3">
            <a:extLst>
              <a:ext uri="{FF2B5EF4-FFF2-40B4-BE49-F238E27FC236}">
                <a16:creationId xmlns:a16="http://schemas.microsoft.com/office/drawing/2014/main" id="{4E85561C-E2FA-4C46-BBF0-043E52A44B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spTree>
    <p:extLst>
      <p:ext uri="{BB962C8B-B14F-4D97-AF65-F5344CB8AC3E}">
        <p14:creationId xmlns:p14="http://schemas.microsoft.com/office/powerpoint/2010/main" val="3431016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781FC7D-3AE2-42C3-9A6B-6B4E50D9CE52}"/>
              </a:ext>
            </a:extLst>
          </p:cNvPr>
          <p:cNvSpPr>
            <a:spLocks noGrp="1"/>
          </p:cNvSpPr>
          <p:nvPr>
            <p:ph type="title"/>
          </p:nvPr>
        </p:nvSpPr>
        <p:spPr/>
        <p:txBody>
          <a:bodyPr/>
          <a:lstStyle/>
          <a:p>
            <a:endParaRPr lang="es-MX"/>
          </a:p>
        </p:txBody>
      </p:sp>
      <p:sp>
        <p:nvSpPr>
          <p:cNvPr id="6" name="Marcador de texto 5">
            <a:extLst>
              <a:ext uri="{FF2B5EF4-FFF2-40B4-BE49-F238E27FC236}">
                <a16:creationId xmlns:a16="http://schemas.microsoft.com/office/drawing/2014/main" id="{68C3DBDD-7493-48D3-ACEC-67247484B711}"/>
              </a:ext>
            </a:extLst>
          </p:cNvPr>
          <p:cNvSpPr>
            <a:spLocks noGrp="1"/>
          </p:cNvSpPr>
          <p:nvPr>
            <p:ph type="body" idx="1"/>
          </p:nvPr>
        </p:nvSpPr>
        <p:spPr/>
        <p:txBody>
          <a:bodyPr/>
          <a:lstStyle/>
          <a:p>
            <a:r>
              <a:rPr lang="es-MX" dirty="0"/>
              <a:t>Tasa de interés</a:t>
            </a:r>
          </a:p>
          <a:p>
            <a:r>
              <a:rPr lang="es-MX" dirty="0"/>
              <a:t>Inflación</a:t>
            </a:r>
          </a:p>
          <a:p>
            <a:r>
              <a:rPr lang="es-MX" dirty="0"/>
              <a:t>PIB</a:t>
            </a:r>
          </a:p>
          <a:p>
            <a:r>
              <a:rPr lang="es-MX" dirty="0"/>
              <a:t>Tipo de cambio</a:t>
            </a:r>
          </a:p>
          <a:p>
            <a:r>
              <a:rPr lang="es-MX"/>
              <a:t>Oferta monetaria</a:t>
            </a:r>
          </a:p>
        </p:txBody>
      </p:sp>
      <p:sp>
        <p:nvSpPr>
          <p:cNvPr id="4" name="Marcador de número de diapositiva 3">
            <a:extLst>
              <a:ext uri="{FF2B5EF4-FFF2-40B4-BE49-F238E27FC236}">
                <a16:creationId xmlns:a16="http://schemas.microsoft.com/office/drawing/2014/main" id="{C10BAA2A-4ACD-4171-96A4-ED02836CEB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27</a:t>
            </a:fld>
            <a:endParaRPr lang="es-MX"/>
          </a:p>
        </p:txBody>
      </p:sp>
    </p:spTree>
    <p:extLst>
      <p:ext uri="{BB962C8B-B14F-4D97-AF65-F5344CB8AC3E}">
        <p14:creationId xmlns:p14="http://schemas.microsoft.com/office/powerpoint/2010/main" val="62457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B9D7782-E2B7-4969-8201-90171C2F77EC}"/>
              </a:ext>
            </a:extLst>
          </p:cNvPr>
          <p:cNvSpPr>
            <a:spLocks noGrp="1"/>
          </p:cNvSpPr>
          <p:nvPr>
            <p:ph type="title"/>
          </p:nvPr>
        </p:nvSpPr>
        <p:spPr/>
        <p:txBody>
          <a:bodyPr/>
          <a:lstStyle/>
          <a:p>
            <a:r>
              <a:rPr lang="es-MX" dirty="0"/>
              <a:t>Otras variables</a:t>
            </a:r>
          </a:p>
        </p:txBody>
      </p:sp>
      <p:sp>
        <p:nvSpPr>
          <p:cNvPr id="6" name="Marcador de texto 5">
            <a:extLst>
              <a:ext uri="{FF2B5EF4-FFF2-40B4-BE49-F238E27FC236}">
                <a16:creationId xmlns:a16="http://schemas.microsoft.com/office/drawing/2014/main" id="{7C9CAC68-6AEB-4E06-9211-B57EEDC44F69}"/>
              </a:ext>
            </a:extLst>
          </p:cNvPr>
          <p:cNvSpPr>
            <a:spLocks noGrp="1"/>
          </p:cNvSpPr>
          <p:nvPr>
            <p:ph type="body" idx="1"/>
          </p:nvPr>
        </p:nvSpPr>
        <p:spPr/>
        <p:txBody>
          <a:bodyPr/>
          <a:lstStyle/>
          <a:p>
            <a:r>
              <a:rPr lang="es-MX" dirty="0">
                <a:hlinkClick r:id="rId2"/>
              </a:rPr>
              <a:t>Banxico</a:t>
            </a:r>
          </a:p>
          <a:p>
            <a:pPr lvl="1"/>
            <a:r>
              <a:rPr lang="es-MX" dirty="0">
                <a:hlinkClick r:id="rId2"/>
              </a:rPr>
              <a:t>https://www.banxico.org.mx/IndicadoresGraficos/actions/portada?locale=es</a:t>
            </a:r>
            <a:r>
              <a:rPr lang="es-MX" dirty="0"/>
              <a:t> </a:t>
            </a:r>
          </a:p>
          <a:p>
            <a:r>
              <a:rPr lang="es-MX" dirty="0"/>
              <a:t>OECD</a:t>
            </a:r>
          </a:p>
          <a:p>
            <a:pPr lvl="1"/>
            <a:r>
              <a:rPr lang="es-MX" dirty="0">
                <a:hlinkClick r:id="rId3"/>
              </a:rPr>
              <a:t>https://www.oecd.org/sdd/oecdmaineconomicindicatorsmei.htm</a:t>
            </a:r>
            <a:endParaRPr lang="es-MX" dirty="0"/>
          </a:p>
          <a:p>
            <a:pPr lvl="1"/>
            <a:r>
              <a:rPr lang="es-MX" dirty="0"/>
              <a:t>https://data.oecd.org/</a:t>
            </a:r>
          </a:p>
        </p:txBody>
      </p:sp>
      <p:sp>
        <p:nvSpPr>
          <p:cNvPr id="4" name="Marcador de número de diapositiva 3">
            <a:extLst>
              <a:ext uri="{FF2B5EF4-FFF2-40B4-BE49-F238E27FC236}">
                <a16:creationId xmlns:a16="http://schemas.microsoft.com/office/drawing/2014/main" id="{3D9B7214-EE3E-4842-8191-14CEF3F1A6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spTree>
    <p:extLst>
      <p:ext uri="{BB962C8B-B14F-4D97-AF65-F5344CB8AC3E}">
        <p14:creationId xmlns:p14="http://schemas.microsoft.com/office/powerpoint/2010/main" val="4256301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F31FB09-A00A-444A-8803-95F77182232F}"/>
              </a:ext>
            </a:extLst>
          </p:cNvPr>
          <p:cNvSpPr>
            <a:spLocks noGrp="1"/>
          </p:cNvSpPr>
          <p:nvPr>
            <p:ph type="ctrTitle"/>
          </p:nvPr>
        </p:nvSpPr>
        <p:spPr>
          <a:xfrm>
            <a:off x="2309441" y="3180005"/>
            <a:ext cx="6101003" cy="1159800"/>
          </a:xfrm>
        </p:spPr>
        <p:txBody>
          <a:bodyPr/>
          <a:lstStyle/>
          <a:p>
            <a:r>
              <a:rPr lang="es-MX" dirty="0"/>
              <a:t>Análisis de las variables macroeconómicas a precios reales y nominales</a:t>
            </a:r>
          </a:p>
        </p:txBody>
      </p:sp>
      <p:sp>
        <p:nvSpPr>
          <p:cNvPr id="4" name="Marcador de número de diapositiva 3">
            <a:extLst>
              <a:ext uri="{FF2B5EF4-FFF2-40B4-BE49-F238E27FC236}">
                <a16:creationId xmlns:a16="http://schemas.microsoft.com/office/drawing/2014/main" id="{0C4AC5CC-0D1B-4A43-AB6D-DA1901DD4F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spTree>
    <p:extLst>
      <p:ext uri="{BB962C8B-B14F-4D97-AF65-F5344CB8AC3E}">
        <p14:creationId xmlns:p14="http://schemas.microsoft.com/office/powerpoint/2010/main" val="305044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846592A-370B-4569-8C4A-849B2EFC2373}"/>
              </a:ext>
            </a:extLst>
          </p:cNvPr>
          <p:cNvSpPr>
            <a:spLocks noGrp="1"/>
          </p:cNvSpPr>
          <p:nvPr>
            <p:ph type="title"/>
          </p:nvPr>
        </p:nvSpPr>
        <p:spPr>
          <a:xfrm>
            <a:off x="1047750" y="272618"/>
            <a:ext cx="6996600" cy="715800"/>
          </a:xfrm>
        </p:spPr>
        <p:txBody>
          <a:bodyPr/>
          <a:lstStyle/>
          <a:p>
            <a:r>
              <a:rPr lang="es-MX" dirty="0"/>
              <a:t>Contenido sintético</a:t>
            </a:r>
          </a:p>
        </p:txBody>
      </p:sp>
      <p:sp>
        <p:nvSpPr>
          <p:cNvPr id="6" name="Marcador de texto 5">
            <a:extLst>
              <a:ext uri="{FF2B5EF4-FFF2-40B4-BE49-F238E27FC236}">
                <a16:creationId xmlns:a16="http://schemas.microsoft.com/office/drawing/2014/main" id="{69828FCD-E67F-4837-81F8-84E8F806681E}"/>
              </a:ext>
            </a:extLst>
          </p:cNvPr>
          <p:cNvSpPr>
            <a:spLocks noGrp="1"/>
          </p:cNvSpPr>
          <p:nvPr>
            <p:ph type="body" idx="1"/>
          </p:nvPr>
        </p:nvSpPr>
        <p:spPr>
          <a:xfrm>
            <a:off x="1047750" y="1210566"/>
            <a:ext cx="6996600" cy="1922100"/>
          </a:xfrm>
        </p:spPr>
        <p:txBody>
          <a:bodyPr/>
          <a:lstStyle/>
          <a:p>
            <a:r>
              <a:rPr lang="es-MX" sz="1800" b="1" dirty="0">
                <a:effectLst/>
                <a:latin typeface="Times New Roman" panose="02020603050405020304" pitchFamily="18" charset="0"/>
                <a:ea typeface="Calibri" panose="020F0502020204030204" pitchFamily="34" charset="0"/>
              </a:rPr>
              <a:t>UNIDAD I: La importancia del dinero en la economía</a:t>
            </a:r>
          </a:p>
          <a:p>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UNIDAD II: Mercados financieros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UNIDAD III: Instituciones financieras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UNIDAD IV: Banca central y política monetaria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UNIDAD V: Finanzas internacionales y política monetaria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800" dirty="0"/>
          </a:p>
        </p:txBody>
      </p:sp>
      <p:sp>
        <p:nvSpPr>
          <p:cNvPr id="4" name="Marcador de número de diapositiva 3">
            <a:extLst>
              <a:ext uri="{FF2B5EF4-FFF2-40B4-BE49-F238E27FC236}">
                <a16:creationId xmlns:a16="http://schemas.microsoft.com/office/drawing/2014/main" id="{8CEF1A21-F89F-4976-8730-ACD853503E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spTree>
    <p:extLst>
      <p:ext uri="{BB962C8B-B14F-4D97-AF65-F5344CB8AC3E}">
        <p14:creationId xmlns:p14="http://schemas.microsoft.com/office/powerpoint/2010/main" val="352055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39139-9A33-4F49-92B8-C50C7E8E0FED}"/>
              </a:ext>
            </a:extLst>
          </p:cNvPr>
          <p:cNvSpPr>
            <a:spLocks noGrp="1"/>
          </p:cNvSpPr>
          <p:nvPr>
            <p:ph type="title"/>
          </p:nvPr>
        </p:nvSpPr>
        <p:spPr/>
        <p:txBody>
          <a:bodyPr/>
          <a:lstStyle/>
          <a:p>
            <a:r>
              <a:rPr lang="es-MX" dirty="0"/>
              <a:t>INPC </a:t>
            </a:r>
          </a:p>
        </p:txBody>
      </p:sp>
      <p:sp>
        <p:nvSpPr>
          <p:cNvPr id="3" name="Marcador de texto 2">
            <a:extLst>
              <a:ext uri="{FF2B5EF4-FFF2-40B4-BE49-F238E27FC236}">
                <a16:creationId xmlns:a16="http://schemas.microsoft.com/office/drawing/2014/main" id="{056A6FCA-1FF3-418D-AF49-1CB89A436D4D}"/>
              </a:ext>
            </a:extLst>
          </p:cNvPr>
          <p:cNvSpPr>
            <a:spLocks noGrp="1"/>
          </p:cNvSpPr>
          <p:nvPr>
            <p:ph type="body" idx="1"/>
          </p:nvPr>
        </p:nvSpPr>
        <p:spPr/>
        <p:txBody>
          <a:bodyPr/>
          <a:lstStyle/>
          <a:p>
            <a:pPr algn="l"/>
            <a:r>
              <a:rPr lang="es-MX" sz="1800" b="0" i="0" u="none" strike="noStrike" baseline="0" dirty="0">
                <a:latin typeface="Arial" panose="020B0604020202020204" pitchFamily="34" charset="0"/>
              </a:rPr>
              <a:t>El Índice Nacional de Precios al Consumidor que se publica quincenalmente, tiene como objetivo medir la evolución en el tiempo del nivel general de precios de los bienes y servicios que consumen los hogares urbanos del país.</a:t>
            </a:r>
          </a:p>
          <a:p>
            <a:pPr algn="l"/>
            <a:r>
              <a:rPr lang="es-MX" sz="2000" b="0" i="0" u="none" strike="noStrike" baseline="0" dirty="0">
                <a:latin typeface="Arial" panose="020B0604020202020204" pitchFamily="34" charset="0"/>
              </a:rPr>
              <a:t>La precisión de un Índice de Precios al Consumidor depende de dos cualidades fundamentales que son su </a:t>
            </a:r>
            <a:r>
              <a:rPr lang="es-MX" sz="2000" b="1" i="0" u="none" strike="noStrike" baseline="0" dirty="0">
                <a:latin typeface="Arial" panose="020B0604020202020204" pitchFamily="34" charset="0"/>
              </a:rPr>
              <a:t>representatividad y su comparabilidad </a:t>
            </a:r>
            <a:r>
              <a:rPr lang="es-MX" sz="2000" b="0" i="0" u="none" strike="noStrike" baseline="0" dirty="0">
                <a:latin typeface="Arial" panose="020B0604020202020204" pitchFamily="34" charset="0"/>
              </a:rPr>
              <a:t>en el tiempo.</a:t>
            </a:r>
            <a:endParaRPr lang="es-MX" dirty="0"/>
          </a:p>
        </p:txBody>
      </p:sp>
      <p:sp>
        <p:nvSpPr>
          <p:cNvPr id="4" name="Marcador de número de diapositiva 3">
            <a:extLst>
              <a:ext uri="{FF2B5EF4-FFF2-40B4-BE49-F238E27FC236}">
                <a16:creationId xmlns:a16="http://schemas.microsoft.com/office/drawing/2014/main" id="{DFEAD11C-D9FB-4B7E-A8F0-1B2427F6DC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spTree>
    <p:extLst>
      <p:ext uri="{BB962C8B-B14F-4D97-AF65-F5344CB8AC3E}">
        <p14:creationId xmlns:p14="http://schemas.microsoft.com/office/powerpoint/2010/main" val="1649382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69370-822E-4933-936A-6DCC3A7A24D4}"/>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9AA18C5F-FCF0-457F-94A4-C01CB2C2CC0E}"/>
              </a:ext>
            </a:extLst>
          </p:cNvPr>
          <p:cNvSpPr>
            <a:spLocks noGrp="1"/>
          </p:cNvSpPr>
          <p:nvPr>
            <p:ph type="body" idx="1"/>
          </p:nvPr>
        </p:nvSpPr>
        <p:spPr/>
        <p:txBody>
          <a:bodyPr/>
          <a:lstStyle/>
          <a:p>
            <a:pPr algn="l"/>
            <a:r>
              <a:rPr lang="es-MX" sz="1800" b="0" i="0" u="none" strike="noStrike" baseline="0" dirty="0">
                <a:latin typeface="Arial" panose="020B0604020202020204" pitchFamily="34" charset="0"/>
              </a:rPr>
              <a:t>La </a:t>
            </a:r>
            <a:r>
              <a:rPr lang="es-MX" sz="1800" b="1" i="0" u="none" strike="noStrike" baseline="0" dirty="0">
                <a:latin typeface="Arial" panose="020B0604020202020204" pitchFamily="34" charset="0"/>
              </a:rPr>
              <a:t>representatividad</a:t>
            </a:r>
            <a:r>
              <a:rPr lang="es-MX" sz="1800" b="0" i="0" u="none" strike="noStrike" baseline="0" dirty="0">
                <a:latin typeface="Arial" panose="020B0604020202020204" pitchFamily="34" charset="0"/>
              </a:rPr>
              <a:t> se logra en la medida que la canasta de bienes y servicios que se utiliza para dar seguimiento a los precios, refleje los patrones de consumo de los hogares. </a:t>
            </a:r>
          </a:p>
          <a:p>
            <a:r>
              <a:rPr lang="es-MX" sz="1800" b="0" i="0" u="none" strike="noStrike" baseline="0" dirty="0">
                <a:latin typeface="Arial" panose="020B0604020202020204" pitchFamily="34" charset="0"/>
              </a:rPr>
              <a:t>La </a:t>
            </a:r>
            <a:r>
              <a:rPr lang="es-MX" sz="1800" b="1" i="0" u="none" strike="noStrike" baseline="0" dirty="0">
                <a:latin typeface="Arial" panose="020B0604020202020204" pitchFamily="34" charset="0"/>
              </a:rPr>
              <a:t>comparabilidad</a:t>
            </a:r>
            <a:r>
              <a:rPr lang="es-MX" sz="1800" b="0" i="0" u="none" strike="noStrike" baseline="0" dirty="0">
                <a:latin typeface="Arial" panose="020B0604020202020204" pitchFamily="34" charset="0"/>
              </a:rPr>
              <a:t> temporal requiere que la medición en la evolución de los precios se realice respecto a un punto o periodo base en el tiempo. </a:t>
            </a:r>
            <a:endParaRPr lang="es-MX" dirty="0"/>
          </a:p>
        </p:txBody>
      </p:sp>
      <p:sp>
        <p:nvSpPr>
          <p:cNvPr id="4" name="Marcador de número de diapositiva 3">
            <a:extLst>
              <a:ext uri="{FF2B5EF4-FFF2-40B4-BE49-F238E27FC236}">
                <a16:creationId xmlns:a16="http://schemas.microsoft.com/office/drawing/2014/main" id="{457E7C5B-38CC-487B-B4F3-F0D1A960E0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31</a:t>
            </a:fld>
            <a:endParaRPr lang="es-MX"/>
          </a:p>
        </p:txBody>
      </p:sp>
    </p:spTree>
    <p:extLst>
      <p:ext uri="{BB962C8B-B14F-4D97-AF65-F5344CB8AC3E}">
        <p14:creationId xmlns:p14="http://schemas.microsoft.com/office/powerpoint/2010/main" val="3105369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B08F3-0C9F-4E3F-B26B-30D88A9346BA}"/>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644DB57-DF1A-4C56-A8EC-AD5D840DEBED}"/>
              </a:ext>
            </a:extLst>
          </p:cNvPr>
          <p:cNvSpPr>
            <a:spLocks noGrp="1"/>
          </p:cNvSpPr>
          <p:nvPr>
            <p:ph type="body" idx="1"/>
          </p:nvPr>
        </p:nvSpPr>
        <p:spPr/>
        <p:txBody>
          <a:bodyPr/>
          <a:lstStyle/>
          <a:p>
            <a:r>
              <a:rPr lang="es-MX" dirty="0"/>
              <a:t>INPC se elabora dando seguimiento a los precios de una canasta de bienes y servicios representativa del consumo de los hogares en un momento dado del tiempo. </a:t>
            </a:r>
          </a:p>
          <a:p>
            <a:r>
              <a:rPr lang="es-MX" dirty="0"/>
              <a:t>En la determinación de la canasta de consumo se utiliza como principal fuente de información la Encuesta Nacional de Ingresos y Gastos de los Hogares (ENIGH).</a:t>
            </a:r>
          </a:p>
        </p:txBody>
      </p:sp>
      <p:sp>
        <p:nvSpPr>
          <p:cNvPr id="4" name="Marcador de número de diapositiva 3">
            <a:extLst>
              <a:ext uri="{FF2B5EF4-FFF2-40B4-BE49-F238E27FC236}">
                <a16:creationId xmlns:a16="http://schemas.microsoft.com/office/drawing/2014/main" id="{D63495DC-8BA5-4416-A54B-3E4D4F2FEE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32</a:t>
            </a:fld>
            <a:endParaRPr lang="es-MX"/>
          </a:p>
        </p:txBody>
      </p:sp>
    </p:spTree>
    <p:extLst>
      <p:ext uri="{BB962C8B-B14F-4D97-AF65-F5344CB8AC3E}">
        <p14:creationId xmlns:p14="http://schemas.microsoft.com/office/powerpoint/2010/main" val="1923434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85F2A-24EE-46E8-B7A4-5195451C7561}"/>
              </a:ext>
            </a:extLst>
          </p:cNvPr>
          <p:cNvSpPr>
            <a:spLocks noGrp="1"/>
          </p:cNvSpPr>
          <p:nvPr>
            <p:ph type="title"/>
          </p:nvPr>
        </p:nvSpPr>
        <p:spPr/>
        <p:txBody>
          <a:bodyPr/>
          <a:lstStyle/>
          <a:p>
            <a:r>
              <a:rPr lang="es-MX" dirty="0"/>
              <a:t>¿Cuántos bienes son?</a:t>
            </a:r>
          </a:p>
        </p:txBody>
      </p:sp>
      <p:sp>
        <p:nvSpPr>
          <p:cNvPr id="3" name="Marcador de texto 2">
            <a:extLst>
              <a:ext uri="{FF2B5EF4-FFF2-40B4-BE49-F238E27FC236}">
                <a16:creationId xmlns:a16="http://schemas.microsoft.com/office/drawing/2014/main" id="{FBCF4677-5FFF-4F57-B782-3C7F422DF79C}"/>
              </a:ext>
            </a:extLst>
          </p:cNvPr>
          <p:cNvSpPr>
            <a:spLocks noGrp="1"/>
          </p:cNvSpPr>
          <p:nvPr>
            <p:ph type="body" idx="1"/>
          </p:nvPr>
        </p:nvSpPr>
        <p:spPr>
          <a:xfrm>
            <a:off x="1073700" y="1508277"/>
            <a:ext cx="6996600" cy="1922100"/>
          </a:xfrm>
        </p:spPr>
        <p:txBody>
          <a:bodyPr/>
          <a:lstStyle/>
          <a:p>
            <a:pPr algn="l"/>
            <a:r>
              <a:rPr lang="es-MX" sz="1800" b="0" i="0" u="none" strike="noStrike" baseline="0" dirty="0">
                <a:latin typeface="Arial" panose="020B0604020202020204" pitchFamily="34" charset="0"/>
              </a:rPr>
              <a:t>En la ENIGH realizada en 2008, se levantó información respecto al gasto que realizaron los hogares en 717 conceptos genéricos de consumo. </a:t>
            </a:r>
          </a:p>
          <a:p>
            <a:pPr algn="l"/>
            <a:r>
              <a:rPr lang="es-MX" sz="1800" b="0" i="0" u="none" strike="noStrike" baseline="0" dirty="0">
                <a:latin typeface="Arial" panose="020B0604020202020204" pitchFamily="34" charset="0"/>
              </a:rPr>
              <a:t>A partir de dicha información se construye para el INPC una canasta de bienes y servicios que agrupa el total del gasto en consumo de los hogares urbanos en conceptos genéricos representativos (</a:t>
            </a:r>
            <a:r>
              <a:rPr lang="es-MX" sz="1800" b="1" i="0" u="none" strike="noStrike" baseline="0" dirty="0">
                <a:latin typeface="Arial" panose="020B0604020202020204" pitchFamily="34" charset="0"/>
              </a:rPr>
              <a:t>en el INPC base segunda quincena de diciembre de 2010 son 283</a:t>
            </a:r>
            <a:r>
              <a:rPr lang="es-MX" sz="1800" b="0" i="0" u="none" strike="noStrike" baseline="0" dirty="0">
                <a:latin typeface="Arial" panose="020B0604020202020204" pitchFamily="34" charset="0"/>
              </a:rPr>
              <a:t>), a cada uno de los cuales se le asigna una ponderación que corresponde al peso que tiene dentro del gasto total.</a:t>
            </a:r>
            <a:endParaRPr lang="es-MX" dirty="0"/>
          </a:p>
        </p:txBody>
      </p:sp>
      <p:sp>
        <p:nvSpPr>
          <p:cNvPr id="4" name="Marcador de número de diapositiva 3">
            <a:extLst>
              <a:ext uri="{FF2B5EF4-FFF2-40B4-BE49-F238E27FC236}">
                <a16:creationId xmlns:a16="http://schemas.microsoft.com/office/drawing/2014/main" id="{7FA24E07-484F-4154-8123-8D3CEBBCAB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33</a:t>
            </a:fld>
            <a:endParaRPr lang="es-MX"/>
          </a:p>
        </p:txBody>
      </p:sp>
    </p:spTree>
    <p:extLst>
      <p:ext uri="{BB962C8B-B14F-4D97-AF65-F5344CB8AC3E}">
        <p14:creationId xmlns:p14="http://schemas.microsoft.com/office/powerpoint/2010/main" val="410359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1ED6A2-39BD-4BD7-8252-E9BCD47C72B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C540C995-4BEA-4042-8138-1C27B8FAB6DD}"/>
              </a:ext>
            </a:extLst>
          </p:cNvPr>
          <p:cNvSpPr>
            <a:spLocks noGrp="1"/>
          </p:cNvSpPr>
          <p:nvPr>
            <p:ph type="body" idx="1"/>
          </p:nvPr>
        </p:nvSpPr>
        <p:spPr/>
        <p:txBody>
          <a:bodyPr/>
          <a:lstStyle/>
          <a:p>
            <a:r>
              <a:rPr lang="es-MX" dirty="0"/>
              <a:t>En adición a lo anterior, es necesario seleccionar una muestra representativa de productos o servicios específicos correspondientes a cada concepto genérico a cuyos precios se da seguimiento.</a:t>
            </a:r>
          </a:p>
          <a:p>
            <a:r>
              <a:rPr lang="es-MX" dirty="0"/>
              <a:t>El INPC base segunda quincena de diciembre 2010 inició con una muestra de alrededor de </a:t>
            </a:r>
            <a:r>
              <a:rPr lang="es-MX" b="1" dirty="0"/>
              <a:t>83 500 bienes y servicios</a:t>
            </a:r>
            <a:r>
              <a:rPr lang="es-MX" dirty="0"/>
              <a:t>. </a:t>
            </a:r>
          </a:p>
          <a:p>
            <a:r>
              <a:rPr lang="es-MX" dirty="0"/>
              <a:t>La muestra de productos específicos se utiliza para construir un índice de precios a nivel de genérico. </a:t>
            </a:r>
          </a:p>
        </p:txBody>
      </p:sp>
      <p:sp>
        <p:nvSpPr>
          <p:cNvPr id="4" name="Marcador de número de diapositiva 3">
            <a:extLst>
              <a:ext uri="{FF2B5EF4-FFF2-40B4-BE49-F238E27FC236}">
                <a16:creationId xmlns:a16="http://schemas.microsoft.com/office/drawing/2014/main" id="{AAED12D8-99D8-4129-8C04-70BDB1F47E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34</a:t>
            </a:fld>
            <a:endParaRPr lang="es-MX"/>
          </a:p>
        </p:txBody>
      </p:sp>
    </p:spTree>
    <p:extLst>
      <p:ext uri="{BB962C8B-B14F-4D97-AF65-F5344CB8AC3E}">
        <p14:creationId xmlns:p14="http://schemas.microsoft.com/office/powerpoint/2010/main" val="3152498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3A422-A177-4C38-B99C-E7EE6E3AD86A}"/>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902D3E2-FFE6-4075-82B1-51897A938510}"/>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EC6A8DF1-1DE1-4526-A325-3C732444F4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35</a:t>
            </a:fld>
            <a:endParaRPr lang="es-MX"/>
          </a:p>
        </p:txBody>
      </p:sp>
      <p:pic>
        <p:nvPicPr>
          <p:cNvPr id="6" name="Imagen 5">
            <a:extLst>
              <a:ext uri="{FF2B5EF4-FFF2-40B4-BE49-F238E27FC236}">
                <a16:creationId xmlns:a16="http://schemas.microsoft.com/office/drawing/2014/main" id="{32BA8B4E-633D-454A-9CCA-9ACF33B5B87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8288383" cy="5143500"/>
          </a:xfrm>
          <a:prstGeom prst="rect">
            <a:avLst/>
          </a:prstGeom>
        </p:spPr>
      </p:pic>
    </p:spTree>
    <p:extLst>
      <p:ext uri="{BB962C8B-B14F-4D97-AF65-F5344CB8AC3E}">
        <p14:creationId xmlns:p14="http://schemas.microsoft.com/office/powerpoint/2010/main" val="2418899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3CBC9-2608-4745-9781-E97C3E7ECBB7}"/>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27FD0CE0-8E2C-408C-A5D2-91BFBD4D9762}"/>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75D33339-E435-4A19-BF18-4250016ABF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36</a:t>
            </a:fld>
            <a:endParaRPr lang="es-MX"/>
          </a:p>
        </p:txBody>
      </p:sp>
      <p:pic>
        <p:nvPicPr>
          <p:cNvPr id="6" name="Imagen 5">
            <a:extLst>
              <a:ext uri="{FF2B5EF4-FFF2-40B4-BE49-F238E27FC236}">
                <a16:creationId xmlns:a16="http://schemas.microsoft.com/office/drawing/2014/main" id="{6F78E51F-AC1A-4A30-8EE2-69D430E6DE26}"/>
              </a:ext>
            </a:extLst>
          </p:cNvPr>
          <p:cNvPicPr>
            <a:picLocks noChangeAspect="1"/>
          </p:cNvPicPr>
          <p:nvPr/>
        </p:nvPicPr>
        <p:blipFill>
          <a:blip r:embed="rId2">
            <a:lum contrast="40000"/>
          </a:blip>
          <a:stretch>
            <a:fillRect/>
          </a:stretch>
        </p:blipFill>
        <p:spPr>
          <a:xfrm>
            <a:off x="1041148" y="0"/>
            <a:ext cx="7252493" cy="5011659"/>
          </a:xfrm>
          <a:prstGeom prst="rect">
            <a:avLst/>
          </a:prstGeom>
        </p:spPr>
      </p:pic>
    </p:spTree>
    <p:extLst>
      <p:ext uri="{BB962C8B-B14F-4D97-AF65-F5344CB8AC3E}">
        <p14:creationId xmlns:p14="http://schemas.microsoft.com/office/powerpoint/2010/main" val="3989054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6F474-8EEF-420C-A6D0-A84F4C17075D}"/>
              </a:ext>
            </a:extLst>
          </p:cNvPr>
          <p:cNvSpPr>
            <a:spLocks noGrp="1"/>
          </p:cNvSpPr>
          <p:nvPr>
            <p:ph type="title"/>
          </p:nvPr>
        </p:nvSpPr>
        <p:spPr/>
        <p:txBody>
          <a:bodyPr/>
          <a:lstStyle/>
          <a:p>
            <a:r>
              <a:rPr lang="es-MX" dirty="0"/>
              <a:t>EL deflactor implícito del PIB</a:t>
            </a:r>
          </a:p>
        </p:txBody>
      </p:sp>
      <p:sp>
        <p:nvSpPr>
          <p:cNvPr id="3" name="Marcador de texto 2">
            <a:extLst>
              <a:ext uri="{FF2B5EF4-FFF2-40B4-BE49-F238E27FC236}">
                <a16:creationId xmlns:a16="http://schemas.microsoft.com/office/drawing/2014/main" id="{2277EC8F-895E-469C-B025-2D992264B911}"/>
              </a:ext>
            </a:extLst>
          </p:cNvPr>
          <p:cNvSpPr>
            <a:spLocks noGrp="1"/>
          </p:cNvSpPr>
          <p:nvPr>
            <p:ph type="body" idx="1"/>
          </p:nvPr>
        </p:nvSpPr>
        <p:spPr/>
        <p:txBody>
          <a:bodyPr/>
          <a:lstStyle/>
          <a:p>
            <a:r>
              <a:rPr lang="es-MX" dirty="0"/>
              <a:t>El INEGI ofrece estadísticas de la producción a precios constantes. </a:t>
            </a:r>
          </a:p>
          <a:p>
            <a:r>
              <a:rPr lang="es-MX" dirty="0"/>
              <a:t>Sin embargo estas estimaciones comprenden no solamente el INPC, sino también los precios al productor, de tal suerte que el mejor estimador del PIB real es empleando el deflacto implícito del PIB. </a:t>
            </a:r>
          </a:p>
        </p:txBody>
      </p:sp>
      <p:sp>
        <p:nvSpPr>
          <p:cNvPr id="4" name="Marcador de número de diapositiva 3">
            <a:extLst>
              <a:ext uri="{FF2B5EF4-FFF2-40B4-BE49-F238E27FC236}">
                <a16:creationId xmlns:a16="http://schemas.microsoft.com/office/drawing/2014/main" id="{065831DF-7552-4B91-8F50-AC8AA555F9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37</a:t>
            </a:fld>
            <a:endParaRPr lang="es-MX"/>
          </a:p>
        </p:txBody>
      </p:sp>
    </p:spTree>
    <p:extLst>
      <p:ext uri="{BB962C8B-B14F-4D97-AF65-F5344CB8AC3E}">
        <p14:creationId xmlns:p14="http://schemas.microsoft.com/office/powerpoint/2010/main" val="3294065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91B773-B9A6-473C-8D68-7F23E3561AC0}"/>
              </a:ext>
            </a:extLst>
          </p:cNvPr>
          <p:cNvSpPr>
            <a:spLocks noGrp="1"/>
          </p:cNvSpPr>
          <p:nvPr>
            <p:ph type="title"/>
          </p:nvPr>
        </p:nvSpPr>
        <p:spPr/>
        <p:txBody>
          <a:bodyPr/>
          <a:lstStyle/>
          <a:p>
            <a:endParaRPr lang="es-MX"/>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BDE1FFC4-DF99-4B4B-9E86-34ED3032F562}"/>
                  </a:ext>
                </a:extLst>
              </p:cNvPr>
              <p:cNvSpPr>
                <a:spLocks noGrp="1"/>
              </p:cNvSpPr>
              <p:nvPr>
                <p:ph type="body" idx="1"/>
              </p:nvPr>
            </p:nvSpPr>
            <p:spPr/>
            <p:txBody>
              <a:bodyPr/>
              <a:lstStyle/>
              <a:p>
                <a:r>
                  <a:rPr lang="es-MX" dirty="0"/>
                  <a:t>El deflactor implícito de obtiene con la siguiente fórmula: Deflactor implícito del PIB=</a:t>
                </a:r>
                <a14:m>
                  <m:oMath xmlns:m="http://schemas.openxmlformats.org/officeDocument/2006/math">
                    <m:f>
                      <m:fPr>
                        <m:ctrlPr>
                          <a:rPr lang="es-MX" i="1" smtClean="0">
                            <a:latin typeface="Cambria Math" panose="02040503050406030204" pitchFamily="18" charset="0"/>
                          </a:rPr>
                        </m:ctrlPr>
                      </m:fPr>
                      <m:num>
                        <m:r>
                          <a:rPr lang="es-MX" b="0" i="1" smtClean="0">
                            <a:latin typeface="Cambria Math" panose="02040503050406030204" pitchFamily="18" charset="0"/>
                          </a:rPr>
                          <m:t>𝑃𝐼𝐵</m:t>
                        </m:r>
                        <m:r>
                          <a:rPr lang="es-MX" b="0" i="1" smtClean="0">
                            <a:latin typeface="Cambria Math" panose="02040503050406030204" pitchFamily="18" charset="0"/>
                          </a:rPr>
                          <m:t> </m:t>
                        </m:r>
                        <m:r>
                          <a:rPr lang="es-MX" b="0" i="1" smtClean="0">
                            <a:latin typeface="Cambria Math" panose="02040503050406030204" pitchFamily="18" charset="0"/>
                          </a:rPr>
                          <m:t>𝑛𝑜𝑚𝑖𝑛𝑎𝑙</m:t>
                        </m:r>
                      </m:num>
                      <m:den>
                        <m:r>
                          <a:rPr lang="es-MX" b="0" i="1" smtClean="0">
                            <a:latin typeface="Cambria Math" panose="02040503050406030204" pitchFamily="18" charset="0"/>
                          </a:rPr>
                          <m:t>𝑃𝐼𝐵</m:t>
                        </m:r>
                        <m:r>
                          <a:rPr lang="es-MX" b="0" i="1" smtClean="0">
                            <a:latin typeface="Cambria Math" panose="02040503050406030204" pitchFamily="18" charset="0"/>
                          </a:rPr>
                          <m:t> </m:t>
                        </m:r>
                        <m:r>
                          <a:rPr lang="es-MX" b="0" i="1" smtClean="0">
                            <a:latin typeface="Cambria Math" panose="02040503050406030204" pitchFamily="18" charset="0"/>
                          </a:rPr>
                          <m:t>𝑟𝑒𝑎𝑙</m:t>
                        </m:r>
                        <m:r>
                          <a:rPr lang="es-MX" b="0" i="1" smtClean="0">
                            <a:latin typeface="Cambria Math" panose="02040503050406030204" pitchFamily="18" charset="0"/>
                          </a:rPr>
                          <m:t> </m:t>
                        </m:r>
                      </m:den>
                    </m:f>
                    <m:r>
                      <a:rPr lang="es-MX"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rPr>
                      <m:t>100</m:t>
                    </m:r>
                  </m:oMath>
                </a14:m>
                <a:endParaRPr lang="es-MX" dirty="0"/>
              </a:p>
              <a:p>
                <a14:m>
                  <m:oMath xmlns:m="http://schemas.openxmlformats.org/officeDocument/2006/math">
                    <m:r>
                      <a:rPr lang="es-MX" b="0" i="1" smtClean="0">
                        <a:latin typeface="Cambria Math" panose="02040503050406030204" pitchFamily="18" charset="0"/>
                      </a:rPr>
                      <m:t>𝑃𝐼𝐵𝑟𝑒𝑎𝑙</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𝑃𝐼𝐵</m:t>
                        </m:r>
                        <m:r>
                          <a:rPr lang="es-MX" b="0" i="1" smtClean="0">
                            <a:latin typeface="Cambria Math" panose="02040503050406030204" pitchFamily="18" charset="0"/>
                          </a:rPr>
                          <m:t> </m:t>
                        </m:r>
                        <m:r>
                          <a:rPr lang="es-MX" b="0" i="1" smtClean="0">
                            <a:latin typeface="Cambria Math" panose="02040503050406030204" pitchFamily="18" charset="0"/>
                          </a:rPr>
                          <m:t>𝑛𝑜𝑚𝑖𝑛𝑎𝑙</m:t>
                        </m:r>
                      </m:num>
                      <m:den>
                        <m:r>
                          <a:rPr lang="es-MX" b="0" i="1" smtClean="0">
                            <a:latin typeface="Cambria Math" panose="02040503050406030204" pitchFamily="18" charset="0"/>
                          </a:rPr>
                          <m:t>𝐷𝐼</m:t>
                        </m:r>
                      </m:den>
                    </m:f>
                    <m:r>
                      <a:rPr lang="es-MX" b="0" i="1" smtClean="0">
                        <a:latin typeface="Cambria Math" panose="02040503050406030204" pitchFamily="18" charset="0"/>
                        <a:ea typeface="Cambria Math" panose="02040503050406030204" pitchFamily="18" charset="0"/>
                      </a:rPr>
                      <m:t>×100</m:t>
                    </m:r>
                  </m:oMath>
                </a14:m>
                <a:endParaRPr lang="es-MX" dirty="0"/>
              </a:p>
            </p:txBody>
          </p:sp>
        </mc:Choice>
        <mc:Fallback xmlns="">
          <p:sp>
            <p:nvSpPr>
              <p:cNvPr id="3" name="Marcador de texto 2">
                <a:extLst>
                  <a:ext uri="{FF2B5EF4-FFF2-40B4-BE49-F238E27FC236}">
                    <a16:creationId xmlns:a16="http://schemas.microsoft.com/office/drawing/2014/main" id="{BDE1FFC4-DF99-4B4B-9E86-34ED3032F562}"/>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0BD7CCEC-D4D8-4C25-B5B2-AC049D1701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38</a:t>
            </a:fld>
            <a:endParaRPr lang="es-MX"/>
          </a:p>
        </p:txBody>
      </p:sp>
    </p:spTree>
    <p:extLst>
      <p:ext uri="{BB962C8B-B14F-4D97-AF65-F5344CB8AC3E}">
        <p14:creationId xmlns:p14="http://schemas.microsoft.com/office/powerpoint/2010/main" val="3630135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6565B8-C6EC-448C-923F-031C6F1CDFA1}"/>
              </a:ext>
            </a:extLst>
          </p:cNvPr>
          <p:cNvSpPr>
            <a:spLocks noGrp="1"/>
          </p:cNvSpPr>
          <p:nvPr>
            <p:ph type="title"/>
          </p:nvPr>
        </p:nvSpPr>
        <p:spPr/>
        <p:txBody>
          <a:bodyPr/>
          <a:lstStyle/>
          <a:p>
            <a:r>
              <a:rPr lang="es-MX" dirty="0"/>
              <a:t>Estimación de variables monetarias a precios reales (constantes)</a:t>
            </a:r>
          </a:p>
        </p:txBody>
      </p:sp>
      <p:sp>
        <p:nvSpPr>
          <p:cNvPr id="3" name="Marcador de texto 2">
            <a:extLst>
              <a:ext uri="{FF2B5EF4-FFF2-40B4-BE49-F238E27FC236}">
                <a16:creationId xmlns:a16="http://schemas.microsoft.com/office/drawing/2014/main" id="{0577573E-FCFE-4B12-84B8-DB52359B2769}"/>
              </a:ext>
            </a:extLst>
          </p:cNvPr>
          <p:cNvSpPr>
            <a:spLocks noGrp="1"/>
          </p:cNvSpPr>
          <p:nvPr>
            <p:ph type="body" idx="1"/>
          </p:nvPr>
        </p:nvSpPr>
        <p:spPr/>
        <p:txBody>
          <a:bodyPr/>
          <a:lstStyle/>
          <a:p>
            <a:r>
              <a:rPr lang="es-MX" dirty="0"/>
              <a:t>Utilizando el INPC se pueden estimar las variables monetarias a precios </a:t>
            </a:r>
            <a:r>
              <a:rPr lang="es-MX" b="1" dirty="0"/>
              <a:t>reales</a:t>
            </a:r>
            <a:r>
              <a:rPr lang="es-MX" dirty="0"/>
              <a:t>, o constantes, es decir, descontando la inflación. </a:t>
            </a:r>
          </a:p>
          <a:p>
            <a:r>
              <a:rPr lang="es-MX" dirty="0"/>
              <a:t>Dado que los precios suben año con año, es natural que los valores a precios </a:t>
            </a:r>
            <a:r>
              <a:rPr lang="es-MX" b="1" dirty="0"/>
              <a:t>constantes</a:t>
            </a:r>
            <a:r>
              <a:rPr lang="es-MX" dirty="0"/>
              <a:t> cambien en el tiempo, en comparación con los valores a precios </a:t>
            </a:r>
            <a:r>
              <a:rPr lang="es-MX" b="1" dirty="0"/>
              <a:t>nominales</a:t>
            </a:r>
            <a:r>
              <a:rPr lang="es-MX" dirty="0"/>
              <a:t>. </a:t>
            </a:r>
          </a:p>
        </p:txBody>
      </p:sp>
      <p:sp>
        <p:nvSpPr>
          <p:cNvPr id="4" name="Marcador de número de diapositiva 3">
            <a:extLst>
              <a:ext uri="{FF2B5EF4-FFF2-40B4-BE49-F238E27FC236}">
                <a16:creationId xmlns:a16="http://schemas.microsoft.com/office/drawing/2014/main" id="{11C13678-0872-404D-A00E-4C4B0A0555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39</a:t>
            </a:fld>
            <a:endParaRPr lang="es-MX"/>
          </a:p>
        </p:txBody>
      </p:sp>
    </p:spTree>
    <p:extLst>
      <p:ext uri="{BB962C8B-B14F-4D97-AF65-F5344CB8AC3E}">
        <p14:creationId xmlns:p14="http://schemas.microsoft.com/office/powerpoint/2010/main" val="428555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736FD-C2E5-4F79-B15A-644887AC8B43}"/>
              </a:ext>
            </a:extLst>
          </p:cNvPr>
          <p:cNvSpPr>
            <a:spLocks noGrp="1"/>
          </p:cNvSpPr>
          <p:nvPr>
            <p:ph type="title"/>
          </p:nvPr>
        </p:nvSpPr>
        <p:spPr/>
        <p:txBody>
          <a:bodyPr/>
          <a:lstStyle/>
          <a:p>
            <a:r>
              <a:rPr lang="es-MX" dirty="0"/>
              <a:t>Evaluación</a:t>
            </a:r>
          </a:p>
        </p:txBody>
      </p:sp>
      <p:sp>
        <p:nvSpPr>
          <p:cNvPr id="3" name="Marcador de texto 2">
            <a:extLst>
              <a:ext uri="{FF2B5EF4-FFF2-40B4-BE49-F238E27FC236}">
                <a16:creationId xmlns:a16="http://schemas.microsoft.com/office/drawing/2014/main" id="{D0FFE5A9-0827-4C20-9E64-46FCFBDF7B17}"/>
              </a:ext>
            </a:extLst>
          </p:cNvPr>
          <p:cNvSpPr>
            <a:spLocks noGrp="1"/>
          </p:cNvSpPr>
          <p:nvPr>
            <p:ph type="body" idx="1"/>
          </p:nvPr>
        </p:nvSpPr>
        <p:spPr/>
        <p:txBody>
          <a:bodyPr/>
          <a:lstStyle/>
          <a:p>
            <a:r>
              <a:rPr lang="es-MX" dirty="0"/>
              <a:t>Participación. 15%</a:t>
            </a:r>
          </a:p>
          <a:p>
            <a:pPr lvl="1"/>
            <a:r>
              <a:rPr lang="es-MX" dirty="0"/>
              <a:t>Se tomarán en cuenta solo participaciones bien informadas, ya sea con lecturas de la clase o con noticias económicas. </a:t>
            </a:r>
          </a:p>
          <a:p>
            <a:pPr lvl="1"/>
            <a:r>
              <a:rPr lang="es-MX" dirty="0"/>
              <a:t>Cuenta como participaciones también las exposiciones asignadas. </a:t>
            </a:r>
          </a:p>
          <a:p>
            <a:r>
              <a:rPr lang="es-MX" dirty="0"/>
              <a:t>Tareas 25%</a:t>
            </a:r>
          </a:p>
          <a:p>
            <a:r>
              <a:rPr lang="es-MX" dirty="0"/>
              <a:t>Exámenes parciales 60% </a:t>
            </a:r>
          </a:p>
          <a:p>
            <a:pPr lvl="1"/>
            <a:r>
              <a:rPr lang="es-MX" dirty="0"/>
              <a:t>Se harán tres exámenes parciales</a:t>
            </a:r>
          </a:p>
        </p:txBody>
      </p:sp>
      <p:sp>
        <p:nvSpPr>
          <p:cNvPr id="4" name="Marcador de número de diapositiva 3">
            <a:extLst>
              <a:ext uri="{FF2B5EF4-FFF2-40B4-BE49-F238E27FC236}">
                <a16:creationId xmlns:a16="http://schemas.microsoft.com/office/drawing/2014/main" id="{91F5B33E-396F-4280-8740-336AC7669A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spTree>
    <p:extLst>
      <p:ext uri="{BB962C8B-B14F-4D97-AF65-F5344CB8AC3E}">
        <p14:creationId xmlns:p14="http://schemas.microsoft.com/office/powerpoint/2010/main" val="355593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D4B55-52E5-4DC9-A731-5267F6A7FDF0}"/>
              </a:ext>
            </a:extLst>
          </p:cNvPr>
          <p:cNvSpPr>
            <a:spLocks noGrp="1"/>
          </p:cNvSpPr>
          <p:nvPr>
            <p:ph type="title"/>
          </p:nvPr>
        </p:nvSpPr>
        <p:spPr/>
        <p:txBody>
          <a:bodyPr/>
          <a:lstStyle/>
          <a:p>
            <a:r>
              <a:rPr lang="es-MX" dirty="0"/>
              <a:t>Estimación</a:t>
            </a:r>
          </a:p>
        </p:txBody>
      </p:sp>
      <mc:AlternateContent xmlns:mc="http://schemas.openxmlformats.org/markup-compatibility/2006" xmlns:a14="http://schemas.microsoft.com/office/drawing/2010/main">
        <mc:Choice Requires="a14">
          <p:sp>
            <p:nvSpPr>
              <p:cNvPr id="3" name="Marcador de texto 2">
                <a:extLst>
                  <a:ext uri="{FF2B5EF4-FFF2-40B4-BE49-F238E27FC236}">
                    <a16:creationId xmlns:a16="http://schemas.microsoft.com/office/drawing/2014/main" id="{DB4E3F44-C06E-4DB9-8F2F-F08D89F91C36}"/>
                  </a:ext>
                </a:extLst>
              </p:cNvPr>
              <p:cNvSpPr>
                <a:spLocks noGrp="1"/>
              </p:cNvSpPr>
              <p:nvPr>
                <p:ph type="body" idx="1"/>
              </p:nvPr>
            </p:nvSpPr>
            <p:spPr/>
            <p:txBody>
              <a:bodyPr/>
              <a:lstStyle/>
              <a:p>
                <a14:m>
                  <m:oMath xmlns:m="http://schemas.openxmlformats.org/officeDocument/2006/math">
                    <m:r>
                      <a:rPr lang="es-MX" b="0" i="1" smtClean="0">
                        <a:latin typeface="Cambria Math" panose="02040503050406030204" pitchFamily="18" charset="0"/>
                      </a:rPr>
                      <m:t>𝑉𝑎𝑙𝑜𝑟</m:t>
                    </m:r>
                    <m:r>
                      <a:rPr lang="es-MX" b="0" i="1" smtClean="0">
                        <a:latin typeface="Cambria Math" panose="02040503050406030204" pitchFamily="18" charset="0"/>
                      </a:rPr>
                      <m:t> </m:t>
                    </m:r>
                    <m:r>
                      <a:rPr lang="es-MX" b="0" i="1" smtClean="0">
                        <a:latin typeface="Cambria Math" panose="02040503050406030204" pitchFamily="18" charset="0"/>
                      </a:rPr>
                      <m:t>𝑟𝑒𝑎𝑙</m:t>
                    </m:r>
                    <m:r>
                      <a:rPr lang="es-MX" b="0" i="1" smtClean="0">
                        <a:latin typeface="Cambria Math" panose="02040503050406030204" pitchFamily="18" charset="0"/>
                      </a:rPr>
                      <m:t>=</m:t>
                    </m:r>
                    <m:f>
                      <m:fPr>
                        <m:ctrlPr>
                          <a:rPr lang="es-MX" b="0" i="1" smtClean="0">
                            <a:latin typeface="Cambria Math" panose="02040503050406030204" pitchFamily="18" charset="0"/>
                          </a:rPr>
                        </m:ctrlPr>
                      </m:fPr>
                      <m:num>
                        <m:r>
                          <a:rPr lang="es-MX" b="0" i="1" smtClean="0">
                            <a:latin typeface="Cambria Math" panose="02040503050406030204" pitchFamily="18" charset="0"/>
                          </a:rPr>
                          <m:t>𝑉𝑎𝑙𝑜𝑟</m:t>
                        </m:r>
                        <m:r>
                          <a:rPr lang="es-MX" b="0" i="1" smtClean="0">
                            <a:latin typeface="Cambria Math" panose="02040503050406030204" pitchFamily="18" charset="0"/>
                          </a:rPr>
                          <m:t> </m:t>
                        </m:r>
                        <m:r>
                          <a:rPr lang="es-MX" b="0" i="1" smtClean="0">
                            <a:latin typeface="Cambria Math" panose="02040503050406030204" pitchFamily="18" charset="0"/>
                          </a:rPr>
                          <m:t>𝑛𝑜𝑚𝑖𝑛𝑎𝑙</m:t>
                        </m:r>
                      </m:num>
                      <m:den>
                        <m:r>
                          <a:rPr lang="es-MX" b="0" i="1" smtClean="0">
                            <a:latin typeface="Cambria Math" panose="02040503050406030204" pitchFamily="18" charset="0"/>
                          </a:rPr>
                          <m:t>𝐼𝑁𝑃𝐶</m:t>
                        </m:r>
                      </m:den>
                    </m:f>
                    <m:r>
                      <a:rPr lang="es-MX" b="0" i="1" smtClean="0">
                        <a:latin typeface="Cambria Math" panose="02040503050406030204" pitchFamily="18" charset="0"/>
                        <a:ea typeface="Cambria Math" panose="02040503050406030204" pitchFamily="18" charset="0"/>
                      </a:rPr>
                      <m:t>×100</m:t>
                    </m:r>
                  </m:oMath>
                </a14:m>
                <a:endParaRPr lang="es-MX" dirty="0"/>
              </a:p>
            </p:txBody>
          </p:sp>
        </mc:Choice>
        <mc:Fallback xmlns="">
          <p:sp>
            <p:nvSpPr>
              <p:cNvPr id="3" name="Marcador de texto 2">
                <a:extLst>
                  <a:ext uri="{FF2B5EF4-FFF2-40B4-BE49-F238E27FC236}">
                    <a16:creationId xmlns:a16="http://schemas.microsoft.com/office/drawing/2014/main" id="{DB4E3F44-C06E-4DB9-8F2F-F08D89F91C36}"/>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s-MX">
                    <a:noFill/>
                  </a:rPr>
                  <a:t> </a:t>
                </a:r>
              </a:p>
            </p:txBody>
          </p:sp>
        </mc:Fallback>
      </mc:AlternateContent>
      <p:sp>
        <p:nvSpPr>
          <p:cNvPr id="4" name="Marcador de número de diapositiva 3">
            <a:extLst>
              <a:ext uri="{FF2B5EF4-FFF2-40B4-BE49-F238E27FC236}">
                <a16:creationId xmlns:a16="http://schemas.microsoft.com/office/drawing/2014/main" id="{981D8AF9-2E07-4D73-8636-6FE9ABC159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40</a:t>
            </a:fld>
            <a:endParaRPr lang="es-MX"/>
          </a:p>
        </p:txBody>
      </p:sp>
    </p:spTree>
    <p:extLst>
      <p:ext uri="{BB962C8B-B14F-4D97-AF65-F5344CB8AC3E}">
        <p14:creationId xmlns:p14="http://schemas.microsoft.com/office/powerpoint/2010/main" val="133655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1CA73-C7D8-7729-4193-331DAB755632}"/>
              </a:ext>
            </a:extLst>
          </p:cNvPr>
          <p:cNvSpPr>
            <a:spLocks noGrp="1"/>
          </p:cNvSpPr>
          <p:nvPr>
            <p:ph type="title"/>
          </p:nvPr>
        </p:nvSpPr>
        <p:spPr>
          <a:xfrm>
            <a:off x="1073700" y="315471"/>
            <a:ext cx="6996600" cy="715800"/>
          </a:xfrm>
        </p:spPr>
        <p:txBody>
          <a:bodyPr/>
          <a:lstStyle/>
          <a:p>
            <a:r>
              <a:rPr lang="es-MX" dirty="0"/>
              <a:t>Consideraciones</a:t>
            </a:r>
          </a:p>
        </p:txBody>
      </p:sp>
      <p:sp>
        <p:nvSpPr>
          <p:cNvPr id="3" name="Marcador de texto 2">
            <a:extLst>
              <a:ext uri="{FF2B5EF4-FFF2-40B4-BE49-F238E27FC236}">
                <a16:creationId xmlns:a16="http://schemas.microsoft.com/office/drawing/2014/main" id="{C8F33CEC-35AF-7D51-369B-03FDF2D7624D}"/>
              </a:ext>
            </a:extLst>
          </p:cNvPr>
          <p:cNvSpPr>
            <a:spLocks noGrp="1"/>
          </p:cNvSpPr>
          <p:nvPr>
            <p:ph type="body" idx="1"/>
          </p:nvPr>
        </p:nvSpPr>
        <p:spPr>
          <a:xfrm>
            <a:off x="1073700" y="913508"/>
            <a:ext cx="6996600" cy="1922100"/>
          </a:xfrm>
        </p:spPr>
        <p:txBody>
          <a:bodyPr/>
          <a:lstStyle/>
          <a:p>
            <a:r>
              <a:rPr lang="es-MX" dirty="0"/>
              <a:t>Puntualidad. Asistencia sólo hasta los primeros 10 minutos. Retardo hasta los 15 min. A los tres retardos es una falta. </a:t>
            </a:r>
          </a:p>
          <a:p>
            <a:r>
              <a:rPr lang="es-MX" dirty="0"/>
              <a:t>Evitar el entrar y salir de clase.</a:t>
            </a:r>
          </a:p>
          <a:p>
            <a:r>
              <a:rPr lang="es-MX" dirty="0"/>
              <a:t>NO CELULAR EN CLASE.</a:t>
            </a:r>
          </a:p>
          <a:p>
            <a:r>
              <a:rPr lang="es-MX" dirty="0"/>
              <a:t>NO COMIDA EN CLASE.</a:t>
            </a:r>
          </a:p>
          <a:p>
            <a:r>
              <a:rPr lang="es-MX" dirty="0"/>
              <a:t>Recordar que se requiere el 80% de asistencia para presentar ordinario. </a:t>
            </a:r>
          </a:p>
          <a:p>
            <a:r>
              <a:rPr lang="es-MX" dirty="0"/>
              <a:t>Recordar que se requiere el 50% de asistencia para el Extraordinario. </a:t>
            </a:r>
          </a:p>
          <a:p>
            <a:endParaRPr lang="es-MX" dirty="0"/>
          </a:p>
        </p:txBody>
      </p:sp>
      <p:sp>
        <p:nvSpPr>
          <p:cNvPr id="4" name="Marcador de número de diapositiva 3">
            <a:extLst>
              <a:ext uri="{FF2B5EF4-FFF2-40B4-BE49-F238E27FC236}">
                <a16:creationId xmlns:a16="http://schemas.microsoft.com/office/drawing/2014/main" id="{68916602-08F3-E1EB-A572-AF809ED7BC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spTree>
    <p:extLst>
      <p:ext uri="{BB962C8B-B14F-4D97-AF65-F5344CB8AC3E}">
        <p14:creationId xmlns:p14="http://schemas.microsoft.com/office/powerpoint/2010/main" val="107526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La importancia del dinero en la economía</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MX" sz="12000" dirty="0">
                <a:solidFill>
                  <a:schemeClr val="accent2"/>
                </a:solidFill>
              </a:rPr>
              <a:t>1</a:t>
            </a:r>
            <a:endParaRPr sz="12000" dirty="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76948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5C89DE6-FFEC-4991-B3C5-A8AB98DAEDAA}"/>
              </a:ext>
            </a:extLst>
          </p:cNvPr>
          <p:cNvSpPr>
            <a:spLocks noGrp="1"/>
          </p:cNvSpPr>
          <p:nvPr>
            <p:ph type="title"/>
          </p:nvPr>
        </p:nvSpPr>
        <p:spPr>
          <a:xfrm>
            <a:off x="3078569" y="3090246"/>
            <a:ext cx="5884678" cy="715800"/>
          </a:xfrm>
        </p:spPr>
        <p:txBody>
          <a:bodyPr/>
          <a:lstStyle/>
          <a:p>
            <a:pPr algn="r"/>
            <a:r>
              <a:rPr lang="es-MX" sz="2800" dirty="0"/>
              <a:t>Lectura: Cap. 1 Páginas 3-9</a:t>
            </a:r>
            <a:br>
              <a:rPr lang="es-MX" sz="2800" dirty="0"/>
            </a:br>
            <a:r>
              <a:rPr lang="es-MX" sz="2800" dirty="0"/>
              <a:t>Frederic (2008). Moneda, banca y mercados financieros</a:t>
            </a:r>
          </a:p>
        </p:txBody>
      </p:sp>
      <p:sp>
        <p:nvSpPr>
          <p:cNvPr id="4" name="Marcador de número de diapositiva 3">
            <a:extLst>
              <a:ext uri="{FF2B5EF4-FFF2-40B4-BE49-F238E27FC236}">
                <a16:creationId xmlns:a16="http://schemas.microsoft.com/office/drawing/2014/main" id="{D1D4B754-1512-4C7D-A52A-526C9F4BDA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7</a:t>
            </a:fld>
            <a:endParaRPr lang="es-MX"/>
          </a:p>
        </p:txBody>
      </p:sp>
    </p:spTree>
    <p:extLst>
      <p:ext uri="{BB962C8B-B14F-4D97-AF65-F5344CB8AC3E}">
        <p14:creationId xmlns:p14="http://schemas.microsoft.com/office/powerpoint/2010/main" val="426144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2" name="Picture 2" descr="La banca: El sector más intervenido de la economía">
            <a:extLst>
              <a:ext uri="{FF2B5EF4-FFF2-40B4-BE49-F238E27FC236}">
                <a16:creationId xmlns:a16="http://schemas.microsoft.com/office/drawing/2014/main" id="{FE26A2E4-3D27-4DEF-81D6-90C093556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466" y="257936"/>
            <a:ext cx="3567067" cy="3250255"/>
          </a:xfrm>
          <a:prstGeom prst="rect">
            <a:avLst/>
          </a:prstGeom>
          <a:noFill/>
          <a:extLst>
            <a:ext uri="{909E8E84-426E-40DD-AFC4-6F175D3DCCD1}">
              <a14:hiddenFill xmlns:a14="http://schemas.microsoft.com/office/drawing/2010/main">
                <a:solidFill>
                  <a:srgbClr val="FFFFFF"/>
                </a:solidFill>
              </a14:hiddenFill>
            </a:ext>
          </a:extLst>
        </p:spPr>
      </p:pic>
      <p:sp>
        <p:nvSpPr>
          <p:cNvPr id="506" name="Google Shape;506;p19"/>
          <p:cNvSpPr txBox="1">
            <a:spLocks noGrp="1"/>
          </p:cNvSpPr>
          <p:nvPr>
            <p:ph type="ctrTitle" idx="4294967295"/>
          </p:nvPr>
        </p:nvSpPr>
        <p:spPr>
          <a:xfrm>
            <a:off x="611372" y="334299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solidFill>
                  <a:schemeClr val="accent5">
                    <a:lumMod val="60000"/>
                    <a:lumOff val="40000"/>
                  </a:schemeClr>
                </a:solidFill>
              </a:rPr>
              <a:t>¿Por Qué estudiar el dinero, la banca y los mercados financieros?</a:t>
            </a:r>
            <a:endParaRPr sz="5400" dirty="0">
              <a:solidFill>
                <a:schemeClr val="accent5">
                  <a:lumMod val="60000"/>
                  <a:lumOff val="40000"/>
                </a:schemeClr>
              </a:solidFill>
            </a:endParaRPr>
          </a:p>
        </p:txBody>
      </p:sp>
      <p:sp>
        <p:nvSpPr>
          <p:cNvPr id="516" name="Google Shape;516;p19"/>
          <p:cNvSpPr/>
          <p:nvPr/>
        </p:nvSpPr>
        <p:spPr>
          <a:xfrm>
            <a:off x="3829676" y="64070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rot="1793658">
            <a:off x="5318500" y="1302383"/>
            <a:ext cx="225078" cy="2149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63672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F695722-11EE-4076-882B-AA1448283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pic>
        <p:nvPicPr>
          <p:cNvPr id="4" name="Imagen 3">
            <a:extLst>
              <a:ext uri="{FF2B5EF4-FFF2-40B4-BE49-F238E27FC236}">
                <a16:creationId xmlns:a16="http://schemas.microsoft.com/office/drawing/2014/main" id="{152DD5C9-DF76-4F4B-9E08-A16840798A37}"/>
              </a:ext>
            </a:extLst>
          </p:cNvPr>
          <p:cNvPicPr>
            <a:picLocks noChangeAspect="1"/>
          </p:cNvPicPr>
          <p:nvPr/>
        </p:nvPicPr>
        <p:blipFill>
          <a:blip r:embed="rId2">
            <a:lum bright="-20000" contrast="40000"/>
          </a:blip>
          <a:stretch>
            <a:fillRect/>
          </a:stretch>
        </p:blipFill>
        <p:spPr>
          <a:xfrm>
            <a:off x="1231834" y="0"/>
            <a:ext cx="6370445" cy="4904903"/>
          </a:xfrm>
          <a:prstGeom prst="rect">
            <a:avLst/>
          </a:prstGeom>
        </p:spPr>
      </p:pic>
    </p:spTree>
    <p:extLst>
      <p:ext uri="{BB962C8B-B14F-4D97-AF65-F5344CB8AC3E}">
        <p14:creationId xmlns:p14="http://schemas.microsoft.com/office/powerpoint/2010/main" val="1934084606"/>
      </p:ext>
    </p:extLst>
  </p:cSld>
  <p:clrMapOvr>
    <a:masterClrMapping/>
  </p:clrMapOvr>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1778</Words>
  <Application>Microsoft Office PowerPoint</Application>
  <PresentationFormat>Presentación en pantalla (16:9)</PresentationFormat>
  <Paragraphs>142</Paragraphs>
  <Slides>40</Slides>
  <Notes>5</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40</vt:i4>
      </vt:variant>
    </vt:vector>
  </HeadingPairs>
  <TitlesOfParts>
    <vt:vector size="54" baseType="lpstr">
      <vt:lpstr>Times New Roman</vt:lpstr>
      <vt:lpstr>Cambria Math</vt:lpstr>
      <vt:lpstr>SantanderMicroText-Regular</vt:lpstr>
      <vt:lpstr>Berkeley-Book</vt:lpstr>
      <vt:lpstr>Calibri</vt:lpstr>
      <vt:lpstr>Helvetica Neue</vt:lpstr>
      <vt:lpstr>Source Sans Pro</vt:lpstr>
      <vt:lpstr>Berkeley-Bold</vt:lpstr>
      <vt:lpstr>Arial</vt:lpstr>
      <vt:lpstr>Berkeley-BookItalic</vt:lpstr>
      <vt:lpstr>Gotham</vt:lpstr>
      <vt:lpstr>verdana</vt:lpstr>
      <vt:lpstr>Oswald</vt:lpstr>
      <vt:lpstr>Quince template</vt:lpstr>
      <vt:lpstr>Teoría Monetaria</vt:lpstr>
      <vt:lpstr>Presentación del curso</vt:lpstr>
      <vt:lpstr>Contenido sintético</vt:lpstr>
      <vt:lpstr>Evaluación</vt:lpstr>
      <vt:lpstr>Consideraciones</vt:lpstr>
      <vt:lpstr>La importancia del dinero en la economía</vt:lpstr>
      <vt:lpstr>Lectura: Cap. 1 Páginas 3-9 Frederic (2008). Moneda, banca y mercados financieros</vt:lpstr>
      <vt:lpstr>¿Por Qué estudiar el dinero, la banca y los mercados financieros?</vt:lpstr>
      <vt:lpstr>Presentación de PowerPoint</vt:lpstr>
      <vt:lpstr>¿Qué es el dinero?</vt:lpstr>
      <vt:lpstr>Lectura. Página 49-55</vt:lpstr>
      <vt:lpstr>Presentación de PowerPoint</vt:lpstr>
      <vt:lpstr>Presentación de PowerPoint</vt:lpstr>
      <vt:lpstr>Funciones que cumple el dinero </vt:lpstr>
      <vt:lpstr>Características del dinero como medio de pago </vt:lpstr>
      <vt:lpstr>Presentación de PowerPoint</vt:lpstr>
      <vt:lpstr>¿Y las  monedas digitales? ¿Criptomonedas?</vt:lpstr>
      <vt:lpstr>¿Cómo funcionan las criptomonedas?</vt:lpstr>
      <vt:lpstr>Presentación de PowerPoint</vt:lpstr>
      <vt:lpstr>Presentación de PowerPoint</vt:lpstr>
      <vt:lpstr>¿Porqué es importante el estudio de dinero y la política monetaria?</vt:lpstr>
      <vt:lpstr>Mercado de bonos</vt:lpstr>
      <vt:lpstr>Presentación de PowerPoint</vt:lpstr>
      <vt:lpstr>El mercado de valores</vt:lpstr>
      <vt:lpstr>El mercado de divisas</vt:lpstr>
      <vt:lpstr>Variables económicas</vt:lpstr>
      <vt:lpstr>Presentación de PowerPoint</vt:lpstr>
      <vt:lpstr>Otras variables</vt:lpstr>
      <vt:lpstr>Análisis de las variables macroeconómicas a precios reales y nominales</vt:lpstr>
      <vt:lpstr>INPC </vt:lpstr>
      <vt:lpstr>Presentación de PowerPoint</vt:lpstr>
      <vt:lpstr>Presentación de PowerPoint</vt:lpstr>
      <vt:lpstr>¿Cuántos bienes son?</vt:lpstr>
      <vt:lpstr>Presentación de PowerPoint</vt:lpstr>
      <vt:lpstr>Presentación de PowerPoint</vt:lpstr>
      <vt:lpstr>Presentación de PowerPoint</vt:lpstr>
      <vt:lpstr>EL deflactor implícito del PIB</vt:lpstr>
      <vt:lpstr>Presentación de PowerPoint</vt:lpstr>
      <vt:lpstr>Estimación de variables monetarias a precios reales (constantes)</vt:lpstr>
      <vt:lpstr>Estimación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Desequilibrios Macroeconómicos</dc:title>
  <dc:creator>Cristina Isabel Ibarra Armenta</dc:creator>
  <cp:lastModifiedBy>Cristina Isabel Ibarra Armenta</cp:lastModifiedBy>
  <cp:revision>25</cp:revision>
  <dcterms:modified xsi:type="dcterms:W3CDTF">2024-01-21T23:08:00Z</dcterms:modified>
</cp:coreProperties>
</file>