
<file path=[Content_Types].xml><?xml version="1.0" encoding="utf-8"?>
<Types xmlns="http://schemas.openxmlformats.org/package/2006/content-types">
  <Default Extension="emf" ContentType="image/x-emf"/>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38"/>
  </p:notesMasterIdLst>
  <p:sldIdLst>
    <p:sldId id="256" r:id="rId2"/>
    <p:sldId id="259" r:id="rId3"/>
    <p:sldId id="362" r:id="rId4"/>
    <p:sldId id="363" r:id="rId5"/>
    <p:sldId id="364" r:id="rId6"/>
    <p:sldId id="365" r:id="rId7"/>
    <p:sldId id="366" r:id="rId8"/>
    <p:sldId id="367" r:id="rId9"/>
    <p:sldId id="368" r:id="rId10"/>
    <p:sldId id="369" r:id="rId11"/>
    <p:sldId id="370" r:id="rId12"/>
    <p:sldId id="371" r:id="rId13"/>
    <p:sldId id="372" r:id="rId14"/>
    <p:sldId id="375" r:id="rId15"/>
    <p:sldId id="373" r:id="rId16"/>
    <p:sldId id="374" r:id="rId17"/>
    <p:sldId id="376" r:id="rId18"/>
    <p:sldId id="377" r:id="rId19"/>
    <p:sldId id="378" r:id="rId20"/>
    <p:sldId id="379" r:id="rId21"/>
    <p:sldId id="380" r:id="rId22"/>
    <p:sldId id="381" r:id="rId23"/>
    <p:sldId id="386" r:id="rId24"/>
    <p:sldId id="382" r:id="rId25"/>
    <p:sldId id="385" r:id="rId26"/>
    <p:sldId id="383" r:id="rId27"/>
    <p:sldId id="384" r:id="rId28"/>
    <p:sldId id="387" r:id="rId29"/>
    <p:sldId id="388" r:id="rId30"/>
    <p:sldId id="389" r:id="rId31"/>
    <p:sldId id="390" r:id="rId32"/>
    <p:sldId id="391" r:id="rId33"/>
    <p:sldId id="392" r:id="rId34"/>
    <p:sldId id="393" r:id="rId35"/>
    <p:sldId id="394" r:id="rId36"/>
    <p:sldId id="395" r:id="rId37"/>
  </p:sldIdLst>
  <p:sldSz cx="9144000" cy="5143500" type="screen16x9"/>
  <p:notesSz cx="6858000" cy="9144000"/>
  <p:embeddedFontLst>
    <p:embeddedFont>
      <p:font typeface="Cambria Math" panose="02040503050406030204" pitchFamily="18" charset="0"/>
      <p:regular r:id="rId39"/>
    </p:embeddedFont>
    <p:embeddedFont>
      <p:font typeface="Oswald" panose="00000500000000000000" pitchFamily="2" charset="0"/>
      <p:regular r:id="rId40"/>
      <p:bold r:id="rId41"/>
    </p:embeddedFont>
    <p:embeddedFont>
      <p:font typeface="Source Sans Pro" panose="020B0503030403020204" pitchFamily="34" charset="0"/>
      <p:regular r:id="rId42"/>
      <p:bold r:id="rId43"/>
      <p:italic r:id="rId44"/>
      <p:boldItalic r:id="rId4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91A1956-3D7E-41C0-9DF7-105A978C6925}">
  <a:tblStyle styleId="{891A1956-3D7E-41C0-9DF7-105A978C6925}"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C82E05BE-877C-40BA-BEE6-E4ECDAF45F91}"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81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4.fntdata"/><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font" Target="fonts/font2.fntdata"/><Relationship Id="rId45" Type="http://schemas.openxmlformats.org/officeDocument/2006/relationships/font" Target="fonts/font7.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5.fntdata"/><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Google Shape;461;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2" name="Google Shape;462;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1"/>
        <p:cNvGrpSpPr/>
        <p:nvPr/>
      </p:nvGrpSpPr>
      <p:grpSpPr>
        <a:xfrm>
          <a:off x="0" y="0"/>
          <a:ext cx="0" cy="0"/>
          <a:chOff x="0" y="0"/>
          <a:chExt cx="0" cy="0"/>
        </a:xfrm>
      </p:grpSpPr>
      <p:sp>
        <p:nvSpPr>
          <p:cNvPr id="482" name="Google Shape;482;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3" name="Google Shape;483;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33"/>
        <p:cNvGrpSpPr/>
        <p:nvPr/>
      </p:nvGrpSpPr>
      <p:grpSpPr>
        <a:xfrm>
          <a:off x="0" y="0"/>
          <a:ext cx="0" cy="0"/>
          <a:chOff x="0" y="0"/>
          <a:chExt cx="0" cy="0"/>
        </a:xfrm>
      </p:grpSpPr>
      <p:sp>
        <p:nvSpPr>
          <p:cNvPr id="34" name="Google Shape;34;p2"/>
          <p:cNvSpPr/>
          <p:nvPr/>
        </p:nvSpPr>
        <p:spPr>
          <a:xfrm>
            <a:off x="-26775" y="2008375"/>
            <a:ext cx="9210650" cy="3172625"/>
          </a:xfrm>
          <a:custGeom>
            <a:avLst/>
            <a:gdLst/>
            <a:ahLst/>
            <a:cxnLst/>
            <a:rect l="l" t="t" r="r" b="b"/>
            <a:pathLst>
              <a:path w="368426" h="126905" extrusionOk="0">
                <a:moveTo>
                  <a:pt x="309" y="263"/>
                </a:moveTo>
                <a:lnTo>
                  <a:pt x="16502" y="11294"/>
                </a:lnTo>
                <a:lnTo>
                  <a:pt x="31551" y="5122"/>
                </a:lnTo>
                <a:lnTo>
                  <a:pt x="62412" y="4991"/>
                </a:lnTo>
                <a:lnTo>
                  <a:pt x="77652" y="0"/>
                </a:lnTo>
                <a:lnTo>
                  <a:pt x="92892" y="13527"/>
                </a:lnTo>
                <a:lnTo>
                  <a:pt x="107942" y="21276"/>
                </a:lnTo>
                <a:lnTo>
                  <a:pt x="122991" y="21145"/>
                </a:lnTo>
                <a:lnTo>
                  <a:pt x="138993" y="10375"/>
                </a:lnTo>
                <a:lnTo>
                  <a:pt x="154043" y="7880"/>
                </a:lnTo>
                <a:lnTo>
                  <a:pt x="168711" y="2349"/>
                </a:lnTo>
                <a:lnTo>
                  <a:pt x="184332" y="14841"/>
                </a:lnTo>
                <a:lnTo>
                  <a:pt x="199572" y="15274"/>
                </a:lnTo>
                <a:lnTo>
                  <a:pt x="214622" y="25085"/>
                </a:lnTo>
                <a:lnTo>
                  <a:pt x="230052" y="25085"/>
                </a:lnTo>
                <a:lnTo>
                  <a:pt x="246054" y="20094"/>
                </a:lnTo>
                <a:lnTo>
                  <a:pt x="261104" y="20094"/>
                </a:lnTo>
                <a:lnTo>
                  <a:pt x="275391" y="11426"/>
                </a:lnTo>
                <a:lnTo>
                  <a:pt x="291584" y="16810"/>
                </a:lnTo>
                <a:lnTo>
                  <a:pt x="305871" y="8143"/>
                </a:lnTo>
                <a:lnTo>
                  <a:pt x="336732" y="8012"/>
                </a:lnTo>
                <a:lnTo>
                  <a:pt x="351782" y="11294"/>
                </a:lnTo>
                <a:lnTo>
                  <a:pt x="367593" y="2758"/>
                </a:lnTo>
                <a:lnTo>
                  <a:pt x="368426" y="126905"/>
                </a:lnTo>
                <a:lnTo>
                  <a:pt x="0" y="126369"/>
                </a:lnTo>
                <a:close/>
              </a:path>
            </a:pathLst>
          </a:custGeom>
          <a:solidFill>
            <a:schemeClr val="accent5"/>
          </a:solidFill>
          <a:ln>
            <a:noFill/>
          </a:ln>
        </p:spPr>
      </p:sp>
      <p:sp>
        <p:nvSpPr>
          <p:cNvPr id="35" name="Google Shape;35;p2"/>
          <p:cNvSpPr/>
          <p:nvPr/>
        </p:nvSpPr>
        <p:spPr>
          <a:xfrm>
            <a:off x="-26775" y="2139700"/>
            <a:ext cx="9210650" cy="3041300"/>
          </a:xfrm>
          <a:custGeom>
            <a:avLst/>
            <a:gdLst/>
            <a:ahLst/>
            <a:cxnLst/>
            <a:rect l="l" t="t" r="r" b="b"/>
            <a:pathLst>
              <a:path w="368426" h="121652" extrusionOk="0">
                <a:moveTo>
                  <a:pt x="309" y="5516"/>
                </a:moveTo>
                <a:lnTo>
                  <a:pt x="16692" y="11214"/>
                </a:lnTo>
                <a:lnTo>
                  <a:pt x="47172" y="11214"/>
                </a:lnTo>
                <a:lnTo>
                  <a:pt x="62412" y="6843"/>
                </a:lnTo>
                <a:lnTo>
                  <a:pt x="77652" y="16156"/>
                </a:lnTo>
                <a:lnTo>
                  <a:pt x="92892" y="16156"/>
                </a:lnTo>
                <a:lnTo>
                  <a:pt x="107370" y="11214"/>
                </a:lnTo>
                <a:lnTo>
                  <a:pt x="122610" y="8173"/>
                </a:lnTo>
                <a:lnTo>
                  <a:pt x="138612" y="8173"/>
                </a:lnTo>
                <a:lnTo>
                  <a:pt x="153852" y="10834"/>
                </a:lnTo>
                <a:lnTo>
                  <a:pt x="168711" y="7603"/>
                </a:lnTo>
                <a:lnTo>
                  <a:pt x="183951" y="12734"/>
                </a:lnTo>
                <a:lnTo>
                  <a:pt x="199572" y="20527"/>
                </a:lnTo>
                <a:lnTo>
                  <a:pt x="214050" y="15205"/>
                </a:lnTo>
                <a:lnTo>
                  <a:pt x="229671" y="15205"/>
                </a:lnTo>
                <a:lnTo>
                  <a:pt x="245292" y="5892"/>
                </a:lnTo>
                <a:lnTo>
                  <a:pt x="260532" y="11214"/>
                </a:lnTo>
                <a:lnTo>
                  <a:pt x="275772" y="11214"/>
                </a:lnTo>
                <a:lnTo>
                  <a:pt x="291012" y="6843"/>
                </a:lnTo>
                <a:lnTo>
                  <a:pt x="321492" y="6843"/>
                </a:lnTo>
                <a:lnTo>
                  <a:pt x="336732" y="15966"/>
                </a:lnTo>
                <a:lnTo>
                  <a:pt x="351210" y="12734"/>
                </a:lnTo>
                <a:lnTo>
                  <a:pt x="367593" y="0"/>
                </a:lnTo>
                <a:lnTo>
                  <a:pt x="368426" y="121652"/>
                </a:lnTo>
                <a:lnTo>
                  <a:pt x="0" y="121652"/>
                </a:lnTo>
                <a:close/>
              </a:path>
            </a:pathLst>
          </a:custGeom>
          <a:solidFill>
            <a:srgbClr val="00CEF6">
              <a:alpha val="73460"/>
            </a:srgbClr>
          </a:solidFill>
          <a:ln>
            <a:noFill/>
          </a:ln>
        </p:spPr>
      </p:sp>
      <p:sp>
        <p:nvSpPr>
          <p:cNvPr id="36" name="Google Shape;36;p2"/>
          <p:cNvSpPr/>
          <p:nvPr/>
        </p:nvSpPr>
        <p:spPr>
          <a:xfrm rot="8100000">
            <a:off x="1847981" y="18145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rot="8100000">
            <a:off x="6038981" y="20984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rot="8100000">
            <a:off x="7181981" y="21317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 name="Google Shape;39;p2"/>
          <p:cNvGrpSpPr/>
          <p:nvPr/>
        </p:nvGrpSpPr>
        <p:grpSpPr>
          <a:xfrm>
            <a:off x="-9525" y="2024075"/>
            <a:ext cx="9167825" cy="595300"/>
            <a:chOff x="-9525" y="4462475"/>
            <a:chExt cx="9167825" cy="595300"/>
          </a:xfrm>
        </p:grpSpPr>
        <p:sp>
          <p:nvSpPr>
            <p:cNvPr id="40" name="Google Shape;40;p2"/>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41" name="Google Shape;41;p2"/>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42" name="Google Shape;42;p2"/>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43" name="Google Shape;43;p2"/>
          <p:cNvGrpSpPr/>
          <p:nvPr/>
        </p:nvGrpSpPr>
        <p:grpSpPr>
          <a:xfrm>
            <a:off x="-42837" y="2005088"/>
            <a:ext cx="9229575" cy="642787"/>
            <a:chOff x="-42837" y="4443488"/>
            <a:chExt cx="9229575" cy="642787"/>
          </a:xfrm>
        </p:grpSpPr>
        <p:sp>
          <p:nvSpPr>
            <p:cNvPr id="44" name="Google Shape;44;p2"/>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9" name="Google Shape;69;p2"/>
          <p:cNvSpPr/>
          <p:nvPr/>
        </p:nvSpPr>
        <p:spPr>
          <a:xfrm>
            <a:off x="2990700" y="21478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1085700" y="24335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4895700" y="20776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rot="8100000">
            <a:off x="8699949" y="18907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txBox="1">
            <a:spLocks noGrp="1"/>
          </p:cNvSpPr>
          <p:nvPr>
            <p:ph type="ctrTitle"/>
          </p:nvPr>
        </p:nvSpPr>
        <p:spPr>
          <a:xfrm>
            <a:off x="2847975" y="3363425"/>
            <a:ext cx="5610300" cy="1159800"/>
          </a:xfrm>
          <a:prstGeom prst="rect">
            <a:avLst/>
          </a:prstGeom>
        </p:spPr>
        <p:txBody>
          <a:bodyPr spcFirstLastPara="1" wrap="square" lIns="91425" tIns="91425" rIns="91425" bIns="91425" anchor="ctr" anchorCtr="0">
            <a:noAutofit/>
          </a:bodyPr>
          <a:lstStyle>
            <a:lvl1pPr lvl="0" algn="r">
              <a:spcBef>
                <a:spcPts val="0"/>
              </a:spcBef>
              <a:spcAft>
                <a:spcPts val="0"/>
              </a:spcAft>
              <a:buClr>
                <a:srgbClr val="FFFFFF"/>
              </a:buClr>
              <a:buSzPts val="4800"/>
              <a:buNone/>
              <a:defRPr sz="4800">
                <a:solidFill>
                  <a:srgbClr val="FFFFFF"/>
                </a:solidFill>
              </a:defRPr>
            </a:lvl1pPr>
            <a:lvl2pPr lvl="1" algn="r">
              <a:spcBef>
                <a:spcPts val="0"/>
              </a:spcBef>
              <a:spcAft>
                <a:spcPts val="0"/>
              </a:spcAft>
              <a:buClr>
                <a:srgbClr val="FFFFFF"/>
              </a:buClr>
              <a:buSzPts val="4800"/>
              <a:buNone/>
              <a:defRPr sz="4800">
                <a:solidFill>
                  <a:srgbClr val="FFFFFF"/>
                </a:solidFill>
              </a:defRPr>
            </a:lvl2pPr>
            <a:lvl3pPr lvl="2" algn="r">
              <a:spcBef>
                <a:spcPts val="0"/>
              </a:spcBef>
              <a:spcAft>
                <a:spcPts val="0"/>
              </a:spcAft>
              <a:buClr>
                <a:srgbClr val="FFFFFF"/>
              </a:buClr>
              <a:buSzPts val="4800"/>
              <a:buNone/>
              <a:defRPr sz="4800">
                <a:solidFill>
                  <a:srgbClr val="FFFFFF"/>
                </a:solidFill>
              </a:defRPr>
            </a:lvl3pPr>
            <a:lvl4pPr lvl="3" algn="r">
              <a:spcBef>
                <a:spcPts val="0"/>
              </a:spcBef>
              <a:spcAft>
                <a:spcPts val="0"/>
              </a:spcAft>
              <a:buClr>
                <a:srgbClr val="FFFFFF"/>
              </a:buClr>
              <a:buSzPts val="4800"/>
              <a:buNone/>
              <a:defRPr sz="4800">
                <a:solidFill>
                  <a:srgbClr val="FFFFFF"/>
                </a:solidFill>
              </a:defRPr>
            </a:lvl4pPr>
            <a:lvl5pPr lvl="4" algn="r">
              <a:spcBef>
                <a:spcPts val="0"/>
              </a:spcBef>
              <a:spcAft>
                <a:spcPts val="0"/>
              </a:spcAft>
              <a:buClr>
                <a:srgbClr val="FFFFFF"/>
              </a:buClr>
              <a:buSzPts val="4800"/>
              <a:buNone/>
              <a:defRPr sz="4800">
                <a:solidFill>
                  <a:srgbClr val="FFFFFF"/>
                </a:solidFill>
              </a:defRPr>
            </a:lvl5pPr>
            <a:lvl6pPr lvl="5" algn="r">
              <a:spcBef>
                <a:spcPts val="0"/>
              </a:spcBef>
              <a:spcAft>
                <a:spcPts val="0"/>
              </a:spcAft>
              <a:buClr>
                <a:srgbClr val="FFFFFF"/>
              </a:buClr>
              <a:buSzPts val="4800"/>
              <a:buNone/>
              <a:defRPr sz="4800">
                <a:solidFill>
                  <a:srgbClr val="FFFFFF"/>
                </a:solidFill>
              </a:defRPr>
            </a:lvl6pPr>
            <a:lvl7pPr lvl="6" algn="r">
              <a:spcBef>
                <a:spcPts val="0"/>
              </a:spcBef>
              <a:spcAft>
                <a:spcPts val="0"/>
              </a:spcAft>
              <a:buClr>
                <a:srgbClr val="FFFFFF"/>
              </a:buClr>
              <a:buSzPts val="4800"/>
              <a:buNone/>
              <a:defRPr sz="4800">
                <a:solidFill>
                  <a:srgbClr val="FFFFFF"/>
                </a:solidFill>
              </a:defRPr>
            </a:lvl7pPr>
            <a:lvl8pPr lvl="7" algn="r">
              <a:spcBef>
                <a:spcPts val="0"/>
              </a:spcBef>
              <a:spcAft>
                <a:spcPts val="0"/>
              </a:spcAft>
              <a:buClr>
                <a:srgbClr val="FFFFFF"/>
              </a:buClr>
              <a:buSzPts val="4800"/>
              <a:buNone/>
              <a:defRPr sz="4800">
                <a:solidFill>
                  <a:srgbClr val="FFFFFF"/>
                </a:solidFill>
              </a:defRPr>
            </a:lvl8pPr>
            <a:lvl9pPr lvl="8" algn="r">
              <a:spcBef>
                <a:spcPts val="0"/>
              </a:spcBef>
              <a:spcAft>
                <a:spcPts val="0"/>
              </a:spcAft>
              <a:buClr>
                <a:srgbClr val="FFFFFF"/>
              </a:buClr>
              <a:buSzPts val="4800"/>
              <a:buNone/>
              <a:defRPr sz="4800">
                <a:solidFill>
                  <a:srgbClr val="FFFFFF"/>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74"/>
        <p:cNvGrpSpPr/>
        <p:nvPr/>
      </p:nvGrpSpPr>
      <p:grpSpPr>
        <a:xfrm>
          <a:off x="0" y="0"/>
          <a:ext cx="0" cy="0"/>
          <a:chOff x="0" y="0"/>
          <a:chExt cx="0" cy="0"/>
        </a:xfrm>
      </p:grpSpPr>
      <p:sp>
        <p:nvSpPr>
          <p:cNvPr id="75" name="Google Shape;75;p3"/>
          <p:cNvSpPr/>
          <p:nvPr/>
        </p:nvSpPr>
        <p:spPr>
          <a:xfrm>
            <a:off x="-26775" y="2008375"/>
            <a:ext cx="9210650" cy="3172625"/>
          </a:xfrm>
          <a:custGeom>
            <a:avLst/>
            <a:gdLst/>
            <a:ahLst/>
            <a:cxnLst/>
            <a:rect l="l" t="t" r="r" b="b"/>
            <a:pathLst>
              <a:path w="368426" h="126905" extrusionOk="0">
                <a:moveTo>
                  <a:pt x="309" y="263"/>
                </a:moveTo>
                <a:lnTo>
                  <a:pt x="16502" y="11294"/>
                </a:lnTo>
                <a:lnTo>
                  <a:pt x="31551" y="5122"/>
                </a:lnTo>
                <a:lnTo>
                  <a:pt x="62412" y="4991"/>
                </a:lnTo>
                <a:lnTo>
                  <a:pt x="77652" y="0"/>
                </a:lnTo>
                <a:lnTo>
                  <a:pt x="92892" y="13527"/>
                </a:lnTo>
                <a:lnTo>
                  <a:pt x="107942" y="21276"/>
                </a:lnTo>
                <a:lnTo>
                  <a:pt x="122991" y="21145"/>
                </a:lnTo>
                <a:lnTo>
                  <a:pt x="138993" y="10375"/>
                </a:lnTo>
                <a:lnTo>
                  <a:pt x="154043" y="7880"/>
                </a:lnTo>
                <a:lnTo>
                  <a:pt x="168711" y="2349"/>
                </a:lnTo>
                <a:lnTo>
                  <a:pt x="184332" y="14841"/>
                </a:lnTo>
                <a:lnTo>
                  <a:pt x="199572" y="15274"/>
                </a:lnTo>
                <a:lnTo>
                  <a:pt x="214622" y="25085"/>
                </a:lnTo>
                <a:lnTo>
                  <a:pt x="230052" y="25085"/>
                </a:lnTo>
                <a:lnTo>
                  <a:pt x="246054" y="20094"/>
                </a:lnTo>
                <a:lnTo>
                  <a:pt x="261104" y="20094"/>
                </a:lnTo>
                <a:lnTo>
                  <a:pt x="275391" y="11426"/>
                </a:lnTo>
                <a:lnTo>
                  <a:pt x="291584" y="16810"/>
                </a:lnTo>
                <a:lnTo>
                  <a:pt x="305871" y="8143"/>
                </a:lnTo>
                <a:lnTo>
                  <a:pt x="336732" y="8012"/>
                </a:lnTo>
                <a:lnTo>
                  <a:pt x="351782" y="11294"/>
                </a:lnTo>
                <a:lnTo>
                  <a:pt x="367593" y="2758"/>
                </a:lnTo>
                <a:lnTo>
                  <a:pt x="368426" y="126905"/>
                </a:lnTo>
                <a:lnTo>
                  <a:pt x="0" y="126369"/>
                </a:lnTo>
                <a:close/>
              </a:path>
            </a:pathLst>
          </a:custGeom>
          <a:solidFill>
            <a:schemeClr val="accent5"/>
          </a:solidFill>
          <a:ln>
            <a:noFill/>
          </a:ln>
        </p:spPr>
      </p:sp>
      <p:sp>
        <p:nvSpPr>
          <p:cNvPr id="76" name="Google Shape;76;p3"/>
          <p:cNvSpPr/>
          <p:nvPr/>
        </p:nvSpPr>
        <p:spPr>
          <a:xfrm>
            <a:off x="-26775" y="2139700"/>
            <a:ext cx="9210650" cy="3041300"/>
          </a:xfrm>
          <a:custGeom>
            <a:avLst/>
            <a:gdLst/>
            <a:ahLst/>
            <a:cxnLst/>
            <a:rect l="l" t="t" r="r" b="b"/>
            <a:pathLst>
              <a:path w="368426" h="121652" extrusionOk="0">
                <a:moveTo>
                  <a:pt x="309" y="5516"/>
                </a:moveTo>
                <a:lnTo>
                  <a:pt x="16692" y="11214"/>
                </a:lnTo>
                <a:lnTo>
                  <a:pt x="47172" y="11214"/>
                </a:lnTo>
                <a:lnTo>
                  <a:pt x="62412" y="6843"/>
                </a:lnTo>
                <a:lnTo>
                  <a:pt x="77652" y="16156"/>
                </a:lnTo>
                <a:lnTo>
                  <a:pt x="92892" y="16156"/>
                </a:lnTo>
                <a:lnTo>
                  <a:pt x="107370" y="11214"/>
                </a:lnTo>
                <a:lnTo>
                  <a:pt x="122610" y="8173"/>
                </a:lnTo>
                <a:lnTo>
                  <a:pt x="138612" y="8173"/>
                </a:lnTo>
                <a:lnTo>
                  <a:pt x="153852" y="10834"/>
                </a:lnTo>
                <a:lnTo>
                  <a:pt x="168711" y="7603"/>
                </a:lnTo>
                <a:lnTo>
                  <a:pt x="183951" y="12734"/>
                </a:lnTo>
                <a:lnTo>
                  <a:pt x="199572" y="20527"/>
                </a:lnTo>
                <a:lnTo>
                  <a:pt x="214050" y="15205"/>
                </a:lnTo>
                <a:lnTo>
                  <a:pt x="229671" y="15205"/>
                </a:lnTo>
                <a:lnTo>
                  <a:pt x="245292" y="5892"/>
                </a:lnTo>
                <a:lnTo>
                  <a:pt x="260532" y="11214"/>
                </a:lnTo>
                <a:lnTo>
                  <a:pt x="275772" y="11214"/>
                </a:lnTo>
                <a:lnTo>
                  <a:pt x="291012" y="6843"/>
                </a:lnTo>
                <a:lnTo>
                  <a:pt x="321492" y="6843"/>
                </a:lnTo>
                <a:lnTo>
                  <a:pt x="336732" y="15966"/>
                </a:lnTo>
                <a:lnTo>
                  <a:pt x="351210" y="12734"/>
                </a:lnTo>
                <a:lnTo>
                  <a:pt x="367593" y="0"/>
                </a:lnTo>
                <a:lnTo>
                  <a:pt x="368426" y="121652"/>
                </a:lnTo>
                <a:lnTo>
                  <a:pt x="0" y="121652"/>
                </a:lnTo>
                <a:close/>
              </a:path>
            </a:pathLst>
          </a:custGeom>
          <a:solidFill>
            <a:srgbClr val="00CEF6">
              <a:alpha val="73460"/>
            </a:srgbClr>
          </a:solidFill>
          <a:ln>
            <a:noFill/>
          </a:ln>
        </p:spPr>
      </p:sp>
      <p:sp>
        <p:nvSpPr>
          <p:cNvPr id="77" name="Google Shape;77;p3"/>
          <p:cNvSpPr/>
          <p:nvPr/>
        </p:nvSpPr>
        <p:spPr>
          <a:xfrm rot="8100000">
            <a:off x="1847981" y="18145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rot="8100000">
            <a:off x="6038981" y="20984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rot="8100000">
            <a:off x="7181981" y="21317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80;p3"/>
          <p:cNvGrpSpPr/>
          <p:nvPr/>
        </p:nvGrpSpPr>
        <p:grpSpPr>
          <a:xfrm>
            <a:off x="-9525" y="2024075"/>
            <a:ext cx="9167825" cy="595300"/>
            <a:chOff x="-9525" y="4462475"/>
            <a:chExt cx="9167825" cy="595300"/>
          </a:xfrm>
        </p:grpSpPr>
        <p:sp>
          <p:nvSpPr>
            <p:cNvPr id="81" name="Google Shape;81;p3"/>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rgbClr val="3C78D8"/>
              </a:solidFill>
              <a:prstDash val="solid"/>
              <a:round/>
              <a:headEnd type="none" w="med" len="med"/>
              <a:tailEnd type="none" w="med" len="med"/>
            </a:ln>
          </p:spPr>
        </p:sp>
        <p:sp>
          <p:nvSpPr>
            <p:cNvPr id="82" name="Google Shape;82;p3"/>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rgbClr val="3C78D8"/>
              </a:solidFill>
              <a:prstDash val="solid"/>
              <a:round/>
              <a:headEnd type="none" w="med" len="med"/>
              <a:tailEnd type="none" w="med" len="med"/>
            </a:ln>
          </p:spPr>
        </p:sp>
        <p:sp>
          <p:nvSpPr>
            <p:cNvPr id="83" name="Google Shape;83;p3"/>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rgbClr val="3C78D8"/>
              </a:solidFill>
              <a:prstDash val="solid"/>
              <a:round/>
              <a:headEnd type="none" w="med" len="med"/>
              <a:tailEnd type="none" w="med" len="med"/>
            </a:ln>
          </p:spPr>
        </p:sp>
      </p:grpSp>
      <p:grpSp>
        <p:nvGrpSpPr>
          <p:cNvPr id="84" name="Google Shape;84;p3"/>
          <p:cNvGrpSpPr/>
          <p:nvPr/>
        </p:nvGrpSpPr>
        <p:grpSpPr>
          <a:xfrm>
            <a:off x="-42837" y="2005088"/>
            <a:ext cx="9229575" cy="642787"/>
            <a:chOff x="-42837" y="4443488"/>
            <a:chExt cx="9229575" cy="642787"/>
          </a:xfrm>
        </p:grpSpPr>
        <p:sp>
          <p:nvSpPr>
            <p:cNvPr id="85" name="Google Shape;85;p3"/>
            <p:cNvSpPr/>
            <p:nvPr/>
          </p:nvSpPr>
          <p:spPr>
            <a:xfrm>
              <a:off x="1114450" y="49006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1495450" y="502927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3"/>
            <p:cNvSpPr/>
            <p:nvPr/>
          </p:nvSpPr>
          <p:spPr>
            <a:xfrm>
              <a:off x="733450" y="497212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a:off x="352450" y="49626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p:cNvSpPr/>
            <p:nvPr/>
          </p:nvSpPr>
          <p:spPr>
            <a:xfrm>
              <a:off x="-42837" y="46054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a:off x="1876450" y="48340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3"/>
            <p:cNvSpPr/>
            <p:nvPr/>
          </p:nvSpPr>
          <p:spPr>
            <a:xfrm>
              <a:off x="2257450" y="482925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3"/>
            <p:cNvSpPr/>
            <p:nvPr/>
          </p:nvSpPr>
          <p:spPr>
            <a:xfrm>
              <a:off x="2638450" y="454826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3"/>
            <p:cNvSpPr/>
            <p:nvPr/>
          </p:nvSpPr>
          <p:spPr>
            <a:xfrm>
              <a:off x="3019450" y="46149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3"/>
            <p:cNvSpPr/>
            <p:nvPr/>
          </p:nvSpPr>
          <p:spPr>
            <a:xfrm>
              <a:off x="3400450" y="46149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
            <p:cNvSpPr/>
            <p:nvPr/>
          </p:nvSpPr>
          <p:spPr>
            <a:xfrm>
              <a:off x="3781450" y="49483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
            <p:cNvSpPr/>
            <p:nvPr/>
          </p:nvSpPr>
          <p:spPr>
            <a:xfrm>
              <a:off x="4162450" y="49483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3"/>
            <p:cNvSpPr/>
            <p:nvPr/>
          </p:nvSpPr>
          <p:spPr>
            <a:xfrm>
              <a:off x="4543450" y="466732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3"/>
            <p:cNvSpPr/>
            <p:nvPr/>
          </p:nvSpPr>
          <p:spPr>
            <a:xfrm>
              <a:off x="4924450" y="45435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3"/>
            <p:cNvSpPr/>
            <p:nvPr/>
          </p:nvSpPr>
          <p:spPr>
            <a:xfrm>
              <a:off x="5305450" y="47721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3"/>
            <p:cNvSpPr/>
            <p:nvPr/>
          </p:nvSpPr>
          <p:spPr>
            <a:xfrm>
              <a:off x="5686450" y="47721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3"/>
            <p:cNvSpPr/>
            <p:nvPr/>
          </p:nvSpPr>
          <p:spPr>
            <a:xfrm>
              <a:off x="6067450" y="48483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3"/>
            <p:cNvSpPr/>
            <p:nvPr/>
          </p:nvSpPr>
          <p:spPr>
            <a:xfrm>
              <a:off x="6448450" y="47292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3"/>
            <p:cNvSpPr/>
            <p:nvPr/>
          </p:nvSpPr>
          <p:spPr>
            <a:xfrm>
              <a:off x="6829450" y="50245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3"/>
            <p:cNvSpPr/>
            <p:nvPr/>
          </p:nvSpPr>
          <p:spPr>
            <a:xfrm>
              <a:off x="7210450" y="50245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3"/>
            <p:cNvSpPr/>
            <p:nvPr/>
          </p:nvSpPr>
          <p:spPr>
            <a:xfrm>
              <a:off x="7591450" y="44434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3"/>
            <p:cNvSpPr/>
            <p:nvPr/>
          </p:nvSpPr>
          <p:spPr>
            <a:xfrm>
              <a:off x="7972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3"/>
            <p:cNvSpPr/>
            <p:nvPr/>
          </p:nvSpPr>
          <p:spPr>
            <a:xfrm>
              <a:off x="8353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3"/>
            <p:cNvSpPr/>
            <p:nvPr/>
          </p:nvSpPr>
          <p:spPr>
            <a:xfrm>
              <a:off x="8734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3"/>
            <p:cNvSpPr/>
            <p:nvPr/>
          </p:nvSpPr>
          <p:spPr>
            <a:xfrm>
              <a:off x="9129738" y="486735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0" name="Google Shape;110;p3"/>
          <p:cNvSpPr/>
          <p:nvPr/>
        </p:nvSpPr>
        <p:spPr>
          <a:xfrm>
            <a:off x="2990700" y="2147800"/>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3"/>
          <p:cNvSpPr/>
          <p:nvPr/>
        </p:nvSpPr>
        <p:spPr>
          <a:xfrm>
            <a:off x="1085700" y="2433550"/>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3"/>
          <p:cNvSpPr/>
          <p:nvPr/>
        </p:nvSpPr>
        <p:spPr>
          <a:xfrm>
            <a:off x="4895700" y="2077632"/>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3"/>
          <p:cNvSpPr/>
          <p:nvPr/>
        </p:nvSpPr>
        <p:spPr>
          <a:xfrm rot="8100000">
            <a:off x="8699949" y="18907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3"/>
          <p:cNvSpPr txBox="1">
            <a:spLocks noGrp="1"/>
          </p:cNvSpPr>
          <p:nvPr>
            <p:ph type="ctrTitle"/>
          </p:nvPr>
        </p:nvSpPr>
        <p:spPr>
          <a:xfrm>
            <a:off x="2309350" y="3031150"/>
            <a:ext cx="5214600" cy="1159800"/>
          </a:xfrm>
          <a:prstGeom prst="rect">
            <a:avLst/>
          </a:prstGeom>
        </p:spPr>
        <p:txBody>
          <a:bodyPr spcFirstLastPara="1" wrap="square" lIns="91425" tIns="91425" rIns="91425" bIns="91425" anchor="b" anchorCtr="0">
            <a:noAutofit/>
          </a:bodyPr>
          <a:lstStyle>
            <a:lvl1pPr lvl="0" algn="r" rtl="0">
              <a:spcBef>
                <a:spcPts val="0"/>
              </a:spcBef>
              <a:spcAft>
                <a:spcPts val="0"/>
              </a:spcAft>
              <a:buClr>
                <a:srgbClr val="FFFFFF"/>
              </a:buClr>
              <a:buSzPts val="3600"/>
              <a:buNone/>
              <a:defRPr sz="3600">
                <a:solidFill>
                  <a:srgbClr val="FFFFFF"/>
                </a:solidFill>
              </a:defRPr>
            </a:lvl1pPr>
            <a:lvl2pPr lvl="1" algn="r" rtl="0">
              <a:spcBef>
                <a:spcPts val="0"/>
              </a:spcBef>
              <a:spcAft>
                <a:spcPts val="0"/>
              </a:spcAft>
              <a:buClr>
                <a:srgbClr val="FFFFFF"/>
              </a:buClr>
              <a:buSzPts val="3600"/>
              <a:buNone/>
              <a:defRPr sz="3600">
                <a:solidFill>
                  <a:srgbClr val="FFFFFF"/>
                </a:solidFill>
              </a:defRPr>
            </a:lvl2pPr>
            <a:lvl3pPr lvl="2" algn="r" rtl="0">
              <a:spcBef>
                <a:spcPts val="0"/>
              </a:spcBef>
              <a:spcAft>
                <a:spcPts val="0"/>
              </a:spcAft>
              <a:buClr>
                <a:srgbClr val="FFFFFF"/>
              </a:buClr>
              <a:buSzPts val="3600"/>
              <a:buNone/>
              <a:defRPr sz="3600">
                <a:solidFill>
                  <a:srgbClr val="FFFFFF"/>
                </a:solidFill>
              </a:defRPr>
            </a:lvl3pPr>
            <a:lvl4pPr lvl="3" algn="r" rtl="0">
              <a:spcBef>
                <a:spcPts val="0"/>
              </a:spcBef>
              <a:spcAft>
                <a:spcPts val="0"/>
              </a:spcAft>
              <a:buClr>
                <a:srgbClr val="FFFFFF"/>
              </a:buClr>
              <a:buSzPts val="3600"/>
              <a:buNone/>
              <a:defRPr sz="3600">
                <a:solidFill>
                  <a:srgbClr val="FFFFFF"/>
                </a:solidFill>
              </a:defRPr>
            </a:lvl4pPr>
            <a:lvl5pPr lvl="4" algn="r" rtl="0">
              <a:spcBef>
                <a:spcPts val="0"/>
              </a:spcBef>
              <a:spcAft>
                <a:spcPts val="0"/>
              </a:spcAft>
              <a:buClr>
                <a:srgbClr val="FFFFFF"/>
              </a:buClr>
              <a:buSzPts val="3600"/>
              <a:buNone/>
              <a:defRPr sz="3600">
                <a:solidFill>
                  <a:srgbClr val="FFFFFF"/>
                </a:solidFill>
              </a:defRPr>
            </a:lvl5pPr>
            <a:lvl6pPr lvl="5" algn="r" rtl="0">
              <a:spcBef>
                <a:spcPts val="0"/>
              </a:spcBef>
              <a:spcAft>
                <a:spcPts val="0"/>
              </a:spcAft>
              <a:buClr>
                <a:srgbClr val="FFFFFF"/>
              </a:buClr>
              <a:buSzPts val="3600"/>
              <a:buNone/>
              <a:defRPr sz="3600">
                <a:solidFill>
                  <a:srgbClr val="FFFFFF"/>
                </a:solidFill>
              </a:defRPr>
            </a:lvl6pPr>
            <a:lvl7pPr lvl="6" algn="r" rtl="0">
              <a:spcBef>
                <a:spcPts val="0"/>
              </a:spcBef>
              <a:spcAft>
                <a:spcPts val="0"/>
              </a:spcAft>
              <a:buClr>
                <a:srgbClr val="FFFFFF"/>
              </a:buClr>
              <a:buSzPts val="3600"/>
              <a:buNone/>
              <a:defRPr sz="3600">
                <a:solidFill>
                  <a:srgbClr val="FFFFFF"/>
                </a:solidFill>
              </a:defRPr>
            </a:lvl7pPr>
            <a:lvl8pPr lvl="7" algn="r" rtl="0">
              <a:spcBef>
                <a:spcPts val="0"/>
              </a:spcBef>
              <a:spcAft>
                <a:spcPts val="0"/>
              </a:spcAft>
              <a:buClr>
                <a:srgbClr val="FFFFFF"/>
              </a:buClr>
              <a:buSzPts val="3600"/>
              <a:buNone/>
              <a:defRPr sz="3600">
                <a:solidFill>
                  <a:srgbClr val="FFFFFF"/>
                </a:solidFill>
              </a:defRPr>
            </a:lvl8pPr>
            <a:lvl9pPr lvl="8" algn="r" rtl="0">
              <a:spcBef>
                <a:spcPts val="0"/>
              </a:spcBef>
              <a:spcAft>
                <a:spcPts val="0"/>
              </a:spcAft>
              <a:buClr>
                <a:srgbClr val="FFFFFF"/>
              </a:buClr>
              <a:buSzPts val="3600"/>
              <a:buNone/>
              <a:defRPr sz="3600">
                <a:solidFill>
                  <a:srgbClr val="FFFFFF"/>
                </a:solidFill>
              </a:defRPr>
            </a:lvl9pPr>
          </a:lstStyle>
          <a:p>
            <a:endParaRPr/>
          </a:p>
        </p:txBody>
      </p:sp>
      <p:sp>
        <p:nvSpPr>
          <p:cNvPr id="115" name="Google Shape;115;p3"/>
          <p:cNvSpPr txBox="1">
            <a:spLocks noGrp="1"/>
          </p:cNvSpPr>
          <p:nvPr>
            <p:ph type="subTitle" idx="1"/>
          </p:nvPr>
        </p:nvSpPr>
        <p:spPr>
          <a:xfrm>
            <a:off x="2309441" y="4059250"/>
            <a:ext cx="5214600" cy="784800"/>
          </a:xfrm>
          <a:prstGeom prst="rect">
            <a:avLst/>
          </a:prstGeom>
        </p:spPr>
        <p:txBody>
          <a:bodyPr spcFirstLastPara="1" wrap="square" lIns="91425" tIns="91425" rIns="91425" bIns="91425" anchor="t" anchorCtr="0">
            <a:noAutofit/>
          </a:bodyPr>
          <a:lstStyle>
            <a:lvl1pPr lvl="0" algn="r" rtl="0">
              <a:spcBef>
                <a:spcPts val="0"/>
              </a:spcBef>
              <a:spcAft>
                <a:spcPts val="0"/>
              </a:spcAft>
              <a:buClr>
                <a:srgbClr val="FFFFFF"/>
              </a:buClr>
              <a:buSzPts val="2000"/>
              <a:buNone/>
              <a:defRPr>
                <a:solidFill>
                  <a:srgbClr val="FFFFFF"/>
                </a:solidFill>
              </a:defRPr>
            </a:lvl1pPr>
            <a:lvl2pPr lvl="1" algn="r" rtl="0">
              <a:spcBef>
                <a:spcPts val="0"/>
              </a:spcBef>
              <a:spcAft>
                <a:spcPts val="0"/>
              </a:spcAft>
              <a:buClr>
                <a:srgbClr val="FFFFFF"/>
              </a:buClr>
              <a:buSzPts val="3000"/>
              <a:buNone/>
              <a:defRPr sz="3000">
                <a:solidFill>
                  <a:srgbClr val="FFFFFF"/>
                </a:solidFill>
              </a:defRPr>
            </a:lvl2pPr>
            <a:lvl3pPr lvl="2" algn="r" rtl="0">
              <a:spcBef>
                <a:spcPts val="0"/>
              </a:spcBef>
              <a:spcAft>
                <a:spcPts val="0"/>
              </a:spcAft>
              <a:buClr>
                <a:srgbClr val="FFFFFF"/>
              </a:buClr>
              <a:buSzPts val="3000"/>
              <a:buNone/>
              <a:defRPr sz="3000">
                <a:solidFill>
                  <a:srgbClr val="FFFFFF"/>
                </a:solidFill>
              </a:defRPr>
            </a:lvl3pPr>
            <a:lvl4pPr lvl="3" algn="r" rtl="0">
              <a:spcBef>
                <a:spcPts val="0"/>
              </a:spcBef>
              <a:spcAft>
                <a:spcPts val="0"/>
              </a:spcAft>
              <a:buClr>
                <a:srgbClr val="FFFFFF"/>
              </a:buClr>
              <a:buSzPts val="3000"/>
              <a:buNone/>
              <a:defRPr sz="3000">
                <a:solidFill>
                  <a:srgbClr val="FFFFFF"/>
                </a:solidFill>
              </a:defRPr>
            </a:lvl4pPr>
            <a:lvl5pPr lvl="4" algn="r" rtl="0">
              <a:spcBef>
                <a:spcPts val="0"/>
              </a:spcBef>
              <a:spcAft>
                <a:spcPts val="0"/>
              </a:spcAft>
              <a:buClr>
                <a:srgbClr val="FFFFFF"/>
              </a:buClr>
              <a:buSzPts val="3000"/>
              <a:buNone/>
              <a:defRPr sz="3000">
                <a:solidFill>
                  <a:srgbClr val="FFFFFF"/>
                </a:solidFill>
              </a:defRPr>
            </a:lvl5pPr>
            <a:lvl6pPr lvl="5" algn="r" rtl="0">
              <a:spcBef>
                <a:spcPts val="0"/>
              </a:spcBef>
              <a:spcAft>
                <a:spcPts val="0"/>
              </a:spcAft>
              <a:buClr>
                <a:srgbClr val="FFFFFF"/>
              </a:buClr>
              <a:buSzPts val="3000"/>
              <a:buNone/>
              <a:defRPr sz="3000">
                <a:solidFill>
                  <a:srgbClr val="FFFFFF"/>
                </a:solidFill>
              </a:defRPr>
            </a:lvl6pPr>
            <a:lvl7pPr lvl="6" algn="r" rtl="0">
              <a:spcBef>
                <a:spcPts val="0"/>
              </a:spcBef>
              <a:spcAft>
                <a:spcPts val="0"/>
              </a:spcAft>
              <a:buClr>
                <a:srgbClr val="FFFFFF"/>
              </a:buClr>
              <a:buSzPts val="3000"/>
              <a:buNone/>
              <a:defRPr sz="3000">
                <a:solidFill>
                  <a:srgbClr val="FFFFFF"/>
                </a:solidFill>
              </a:defRPr>
            </a:lvl7pPr>
            <a:lvl8pPr lvl="7" algn="r" rtl="0">
              <a:spcBef>
                <a:spcPts val="0"/>
              </a:spcBef>
              <a:spcAft>
                <a:spcPts val="0"/>
              </a:spcAft>
              <a:buClr>
                <a:srgbClr val="FFFFFF"/>
              </a:buClr>
              <a:buSzPts val="3000"/>
              <a:buNone/>
              <a:defRPr sz="3000">
                <a:solidFill>
                  <a:srgbClr val="FFFFFF"/>
                </a:solidFill>
              </a:defRPr>
            </a:lvl8pPr>
            <a:lvl9pPr lvl="8" algn="r" rtl="0">
              <a:spcBef>
                <a:spcPts val="0"/>
              </a:spcBef>
              <a:spcAft>
                <a:spcPts val="0"/>
              </a:spcAft>
              <a:buClr>
                <a:srgbClr val="FFFFFF"/>
              </a:buClr>
              <a:buSzPts val="3000"/>
              <a:buNone/>
              <a:defRPr sz="3000">
                <a:solidFill>
                  <a:srgbClr val="FFFFFF"/>
                </a:solidFill>
              </a:defRPr>
            </a:lvl9pPr>
          </a:lstStyle>
          <a:p>
            <a:endParaRPr/>
          </a:p>
        </p:txBody>
      </p:sp>
      <p:sp>
        <p:nvSpPr>
          <p:cNvPr id="116" name="Google Shape;116;p3"/>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160"/>
        <p:cNvGrpSpPr/>
        <p:nvPr/>
      </p:nvGrpSpPr>
      <p:grpSpPr>
        <a:xfrm>
          <a:off x="0" y="0"/>
          <a:ext cx="0" cy="0"/>
          <a:chOff x="0" y="0"/>
          <a:chExt cx="0" cy="0"/>
        </a:xfrm>
      </p:grpSpPr>
      <p:sp>
        <p:nvSpPr>
          <p:cNvPr id="161" name="Google Shape;161;p5"/>
          <p:cNvSpPr/>
          <p:nvPr/>
        </p:nvSpPr>
        <p:spPr>
          <a:xfrm>
            <a:off x="-28575" y="4446775"/>
            <a:ext cx="9191625" cy="712478"/>
          </a:xfrm>
          <a:custGeom>
            <a:avLst/>
            <a:gdLst/>
            <a:ahLst/>
            <a:cxnLst/>
            <a:rect l="l" t="t" r="r" b="b"/>
            <a:pathLst>
              <a:path w="367665" h="41339" extrusionOk="0">
                <a:moveTo>
                  <a:pt x="381" y="381"/>
                </a:moveTo>
                <a:lnTo>
                  <a:pt x="16574" y="16383"/>
                </a:lnTo>
                <a:lnTo>
                  <a:pt x="31623" y="7430"/>
                </a:lnTo>
                <a:lnTo>
                  <a:pt x="62484" y="7239"/>
                </a:lnTo>
                <a:lnTo>
                  <a:pt x="77724" y="0"/>
                </a:lnTo>
                <a:lnTo>
                  <a:pt x="92964" y="19622"/>
                </a:lnTo>
                <a:lnTo>
                  <a:pt x="108014" y="30861"/>
                </a:lnTo>
                <a:lnTo>
                  <a:pt x="123063" y="30671"/>
                </a:lnTo>
                <a:lnTo>
                  <a:pt x="139065" y="15050"/>
                </a:lnTo>
                <a:lnTo>
                  <a:pt x="154115" y="11430"/>
                </a:lnTo>
                <a:lnTo>
                  <a:pt x="168783" y="3408"/>
                </a:lnTo>
                <a:lnTo>
                  <a:pt x="184404" y="21527"/>
                </a:lnTo>
                <a:lnTo>
                  <a:pt x="199644" y="22155"/>
                </a:lnTo>
                <a:lnTo>
                  <a:pt x="214694" y="36386"/>
                </a:lnTo>
                <a:lnTo>
                  <a:pt x="230124" y="36386"/>
                </a:lnTo>
                <a:lnTo>
                  <a:pt x="246126" y="29147"/>
                </a:lnTo>
                <a:lnTo>
                  <a:pt x="261176" y="29147"/>
                </a:lnTo>
                <a:lnTo>
                  <a:pt x="275463" y="16574"/>
                </a:lnTo>
                <a:lnTo>
                  <a:pt x="291656" y="24384"/>
                </a:lnTo>
                <a:lnTo>
                  <a:pt x="305943" y="11811"/>
                </a:lnTo>
                <a:lnTo>
                  <a:pt x="336804" y="11621"/>
                </a:lnTo>
                <a:lnTo>
                  <a:pt x="351854" y="16383"/>
                </a:lnTo>
                <a:lnTo>
                  <a:pt x="367665" y="4001"/>
                </a:lnTo>
                <a:lnTo>
                  <a:pt x="367284" y="41339"/>
                </a:lnTo>
                <a:lnTo>
                  <a:pt x="0" y="41339"/>
                </a:lnTo>
                <a:close/>
              </a:path>
            </a:pathLst>
          </a:custGeom>
          <a:solidFill>
            <a:schemeClr val="accent5"/>
          </a:solidFill>
          <a:ln>
            <a:noFill/>
          </a:ln>
        </p:spPr>
      </p:sp>
      <p:sp>
        <p:nvSpPr>
          <p:cNvPr id="162" name="Google Shape;162;p5"/>
          <p:cNvSpPr/>
          <p:nvPr/>
        </p:nvSpPr>
        <p:spPr>
          <a:xfrm>
            <a:off x="-28575" y="4578111"/>
            <a:ext cx="9191625" cy="584439"/>
          </a:xfrm>
          <a:custGeom>
            <a:avLst/>
            <a:gdLst/>
            <a:ahLst/>
            <a:cxnLst/>
            <a:rect l="l" t="t" r="r" b="b"/>
            <a:pathLst>
              <a:path w="367665" h="33910" extrusionOk="0">
                <a:moveTo>
                  <a:pt x="381" y="8001"/>
                </a:moveTo>
                <a:lnTo>
                  <a:pt x="16764" y="16266"/>
                </a:lnTo>
                <a:lnTo>
                  <a:pt x="47244" y="16266"/>
                </a:lnTo>
                <a:lnTo>
                  <a:pt x="62484" y="9925"/>
                </a:lnTo>
                <a:lnTo>
                  <a:pt x="77724" y="23434"/>
                </a:lnTo>
                <a:lnTo>
                  <a:pt x="92964" y="23434"/>
                </a:lnTo>
                <a:lnTo>
                  <a:pt x="107442" y="16266"/>
                </a:lnTo>
                <a:lnTo>
                  <a:pt x="122682" y="11855"/>
                </a:lnTo>
                <a:lnTo>
                  <a:pt x="138684" y="11855"/>
                </a:lnTo>
                <a:lnTo>
                  <a:pt x="153924" y="15714"/>
                </a:lnTo>
                <a:lnTo>
                  <a:pt x="168783" y="11028"/>
                </a:lnTo>
                <a:lnTo>
                  <a:pt x="184023" y="18471"/>
                </a:lnTo>
                <a:lnTo>
                  <a:pt x="199644" y="29775"/>
                </a:lnTo>
                <a:lnTo>
                  <a:pt x="214122" y="22055"/>
                </a:lnTo>
                <a:lnTo>
                  <a:pt x="229743" y="22055"/>
                </a:lnTo>
                <a:lnTo>
                  <a:pt x="245364" y="8546"/>
                </a:lnTo>
                <a:lnTo>
                  <a:pt x="260604" y="16266"/>
                </a:lnTo>
                <a:lnTo>
                  <a:pt x="275844" y="16266"/>
                </a:lnTo>
                <a:lnTo>
                  <a:pt x="291084" y="9925"/>
                </a:lnTo>
                <a:lnTo>
                  <a:pt x="321564" y="9925"/>
                </a:lnTo>
                <a:lnTo>
                  <a:pt x="336804" y="23158"/>
                </a:lnTo>
                <a:lnTo>
                  <a:pt x="351282" y="18471"/>
                </a:lnTo>
                <a:lnTo>
                  <a:pt x="367665" y="0"/>
                </a:lnTo>
                <a:lnTo>
                  <a:pt x="367665" y="33910"/>
                </a:lnTo>
                <a:lnTo>
                  <a:pt x="0" y="33910"/>
                </a:lnTo>
                <a:close/>
              </a:path>
            </a:pathLst>
          </a:custGeom>
          <a:solidFill>
            <a:srgbClr val="00CEF6">
              <a:alpha val="73460"/>
            </a:srgbClr>
          </a:solidFill>
          <a:ln>
            <a:noFill/>
          </a:ln>
        </p:spPr>
      </p:sp>
      <p:sp>
        <p:nvSpPr>
          <p:cNvPr id="163" name="Google Shape;163;p5"/>
          <p:cNvSpPr/>
          <p:nvPr/>
        </p:nvSpPr>
        <p:spPr>
          <a:xfrm rot="8100000">
            <a:off x="1847981" y="42529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5"/>
          <p:cNvSpPr/>
          <p:nvPr/>
        </p:nvSpPr>
        <p:spPr>
          <a:xfrm rot="8100000">
            <a:off x="6038981" y="45368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5"/>
          <p:cNvSpPr/>
          <p:nvPr/>
        </p:nvSpPr>
        <p:spPr>
          <a:xfrm rot="8100000">
            <a:off x="7181981" y="45701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6" name="Google Shape;166;p5"/>
          <p:cNvGrpSpPr/>
          <p:nvPr/>
        </p:nvGrpSpPr>
        <p:grpSpPr>
          <a:xfrm>
            <a:off x="-9525" y="4462475"/>
            <a:ext cx="9167825" cy="595300"/>
            <a:chOff x="-9525" y="4462475"/>
            <a:chExt cx="9167825" cy="595300"/>
          </a:xfrm>
        </p:grpSpPr>
        <p:sp>
          <p:nvSpPr>
            <p:cNvPr id="167" name="Google Shape;167;p5"/>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168" name="Google Shape;168;p5"/>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169" name="Google Shape;169;p5"/>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170" name="Google Shape;170;p5"/>
          <p:cNvGrpSpPr/>
          <p:nvPr/>
        </p:nvGrpSpPr>
        <p:grpSpPr>
          <a:xfrm>
            <a:off x="-42837" y="4443488"/>
            <a:ext cx="9229575" cy="642788"/>
            <a:chOff x="-42837" y="4443488"/>
            <a:chExt cx="9229575" cy="642788"/>
          </a:xfrm>
        </p:grpSpPr>
        <p:sp>
          <p:nvSpPr>
            <p:cNvPr id="171" name="Google Shape;171;p5"/>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5"/>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5"/>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5"/>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5"/>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5"/>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5"/>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5"/>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5"/>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5"/>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5"/>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5"/>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5"/>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5"/>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5"/>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5"/>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5"/>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5"/>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5"/>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5"/>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5"/>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5"/>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5"/>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5"/>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5"/>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6" name="Google Shape;196;p5"/>
          <p:cNvSpPr/>
          <p:nvPr/>
        </p:nvSpPr>
        <p:spPr>
          <a:xfrm>
            <a:off x="2990700" y="45862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5"/>
          <p:cNvSpPr/>
          <p:nvPr/>
        </p:nvSpPr>
        <p:spPr>
          <a:xfrm>
            <a:off x="1085700" y="48719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5"/>
          <p:cNvSpPr/>
          <p:nvPr/>
        </p:nvSpPr>
        <p:spPr>
          <a:xfrm>
            <a:off x="4895700" y="45160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5"/>
          <p:cNvSpPr/>
          <p:nvPr/>
        </p:nvSpPr>
        <p:spPr>
          <a:xfrm rot="8100000">
            <a:off x="8699949" y="43291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5"/>
          <p:cNvSpPr txBox="1">
            <a:spLocks noGrp="1"/>
          </p:cNvSpPr>
          <p:nvPr>
            <p:ph type="title"/>
          </p:nvPr>
        </p:nvSpPr>
        <p:spPr>
          <a:xfrm>
            <a:off x="1047750" y="634125"/>
            <a:ext cx="6996600" cy="715800"/>
          </a:xfrm>
          <a:prstGeom prst="rect">
            <a:avLst/>
          </a:prstGeom>
        </p:spPr>
        <p:txBody>
          <a:bodyPr spcFirstLastPara="1" wrap="square" lIns="91425" tIns="91425" rIns="91425" bIns="91425" anchor="b"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201" name="Google Shape;201;p5"/>
          <p:cNvSpPr txBox="1">
            <a:spLocks noGrp="1"/>
          </p:cNvSpPr>
          <p:nvPr>
            <p:ph type="body" idx="1"/>
          </p:nvPr>
        </p:nvSpPr>
        <p:spPr>
          <a:xfrm>
            <a:off x="1075850" y="1540175"/>
            <a:ext cx="6996600" cy="19221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a:lvl1pPr>
            <a:lvl2pPr marL="914400" lvl="1" indent="-342900">
              <a:spcBef>
                <a:spcPts val="0"/>
              </a:spcBef>
              <a:spcAft>
                <a:spcPts val="0"/>
              </a:spcAft>
              <a:buSzPts val="1800"/>
              <a:buChar char="◉"/>
              <a:defRPr/>
            </a:lvl2pPr>
            <a:lvl3pPr marL="1371600" lvl="2" indent="-342900">
              <a:spcBef>
                <a:spcPts val="0"/>
              </a:spcBef>
              <a:spcAft>
                <a:spcPts val="0"/>
              </a:spcAft>
              <a:buSzPts val="18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02" name="Google Shape;202;p5"/>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grpSp>
        <p:nvGrpSpPr>
          <p:cNvPr id="6" name="Google Shape;6;p1"/>
          <p:cNvGrpSpPr/>
          <p:nvPr/>
        </p:nvGrpSpPr>
        <p:grpSpPr>
          <a:xfrm>
            <a:off x="381000" y="7"/>
            <a:ext cx="8382000" cy="5162348"/>
            <a:chOff x="381000" y="-18750"/>
            <a:chExt cx="8382000" cy="5181000"/>
          </a:xfrm>
        </p:grpSpPr>
        <p:cxnSp>
          <p:nvCxnSpPr>
            <p:cNvPr id="7" name="Google Shape;7;p1"/>
            <p:cNvCxnSpPr/>
            <p:nvPr/>
          </p:nvCxnSpPr>
          <p:spPr>
            <a:xfrm>
              <a:off x="76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8" name="Google Shape;8;p1"/>
            <p:cNvCxnSpPr/>
            <p:nvPr/>
          </p:nvCxnSpPr>
          <p:spPr>
            <a:xfrm>
              <a:off x="1524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9" name="Google Shape;9;p1"/>
            <p:cNvCxnSpPr/>
            <p:nvPr/>
          </p:nvCxnSpPr>
          <p:spPr>
            <a:xfrm>
              <a:off x="2286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0" name="Google Shape;10;p1"/>
            <p:cNvCxnSpPr/>
            <p:nvPr/>
          </p:nvCxnSpPr>
          <p:spPr>
            <a:xfrm>
              <a:off x="3048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1" name="Google Shape;11;p1"/>
            <p:cNvCxnSpPr/>
            <p:nvPr/>
          </p:nvCxnSpPr>
          <p:spPr>
            <a:xfrm>
              <a:off x="3810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2" name="Google Shape;12;p1"/>
            <p:cNvCxnSpPr/>
            <p:nvPr/>
          </p:nvCxnSpPr>
          <p:spPr>
            <a:xfrm>
              <a:off x="457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3" name="Google Shape;13;p1"/>
            <p:cNvCxnSpPr/>
            <p:nvPr/>
          </p:nvCxnSpPr>
          <p:spPr>
            <a:xfrm>
              <a:off x="5334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4" name="Google Shape;14;p1"/>
            <p:cNvCxnSpPr/>
            <p:nvPr/>
          </p:nvCxnSpPr>
          <p:spPr>
            <a:xfrm>
              <a:off x="6096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5" name="Google Shape;15;p1"/>
            <p:cNvCxnSpPr/>
            <p:nvPr/>
          </p:nvCxnSpPr>
          <p:spPr>
            <a:xfrm>
              <a:off x="6858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6" name="Google Shape;16;p1"/>
            <p:cNvCxnSpPr/>
            <p:nvPr/>
          </p:nvCxnSpPr>
          <p:spPr>
            <a:xfrm>
              <a:off x="7620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7" name="Google Shape;17;p1"/>
            <p:cNvCxnSpPr/>
            <p:nvPr/>
          </p:nvCxnSpPr>
          <p:spPr>
            <a:xfrm>
              <a:off x="838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8" name="Google Shape;18;p1"/>
            <p:cNvCxnSpPr/>
            <p:nvPr/>
          </p:nvCxnSpPr>
          <p:spPr>
            <a:xfrm>
              <a:off x="38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19" name="Google Shape;19;p1"/>
            <p:cNvCxnSpPr/>
            <p:nvPr/>
          </p:nvCxnSpPr>
          <p:spPr>
            <a:xfrm>
              <a:off x="1143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0" name="Google Shape;20;p1"/>
            <p:cNvCxnSpPr/>
            <p:nvPr/>
          </p:nvCxnSpPr>
          <p:spPr>
            <a:xfrm>
              <a:off x="1905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1" name="Google Shape;21;p1"/>
            <p:cNvCxnSpPr/>
            <p:nvPr/>
          </p:nvCxnSpPr>
          <p:spPr>
            <a:xfrm>
              <a:off x="2667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2" name="Google Shape;22;p1"/>
            <p:cNvCxnSpPr/>
            <p:nvPr/>
          </p:nvCxnSpPr>
          <p:spPr>
            <a:xfrm>
              <a:off x="3429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3" name="Google Shape;23;p1"/>
            <p:cNvCxnSpPr/>
            <p:nvPr/>
          </p:nvCxnSpPr>
          <p:spPr>
            <a:xfrm>
              <a:off x="419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4" name="Google Shape;24;p1"/>
            <p:cNvCxnSpPr/>
            <p:nvPr/>
          </p:nvCxnSpPr>
          <p:spPr>
            <a:xfrm>
              <a:off x="4953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5" name="Google Shape;25;p1"/>
            <p:cNvCxnSpPr/>
            <p:nvPr/>
          </p:nvCxnSpPr>
          <p:spPr>
            <a:xfrm>
              <a:off x="5715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6" name="Google Shape;26;p1"/>
            <p:cNvCxnSpPr/>
            <p:nvPr/>
          </p:nvCxnSpPr>
          <p:spPr>
            <a:xfrm>
              <a:off x="6477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7" name="Google Shape;27;p1"/>
            <p:cNvCxnSpPr/>
            <p:nvPr/>
          </p:nvCxnSpPr>
          <p:spPr>
            <a:xfrm>
              <a:off x="7239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8" name="Google Shape;28;p1"/>
            <p:cNvCxnSpPr/>
            <p:nvPr/>
          </p:nvCxnSpPr>
          <p:spPr>
            <a:xfrm>
              <a:off x="800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9" name="Google Shape;29;p1"/>
            <p:cNvCxnSpPr/>
            <p:nvPr/>
          </p:nvCxnSpPr>
          <p:spPr>
            <a:xfrm>
              <a:off x="8763000" y="-18750"/>
              <a:ext cx="0" cy="5181000"/>
            </a:xfrm>
            <a:prstGeom prst="straightConnector1">
              <a:avLst/>
            </a:prstGeom>
            <a:noFill/>
            <a:ln w="9525" cap="flat" cmpd="sng">
              <a:solidFill>
                <a:srgbClr val="F3F3F3"/>
              </a:solidFill>
              <a:prstDash val="dash"/>
              <a:round/>
              <a:headEnd type="none" w="med" len="med"/>
              <a:tailEnd type="none" w="med" len="med"/>
            </a:ln>
          </p:spPr>
        </p:cxnSp>
      </p:grpSp>
      <p:sp>
        <p:nvSpPr>
          <p:cNvPr id="30" name="Google Shape;30;p1"/>
          <p:cNvSpPr txBox="1">
            <a:spLocks noGrp="1"/>
          </p:cNvSpPr>
          <p:nvPr>
            <p:ph type="title"/>
          </p:nvPr>
        </p:nvSpPr>
        <p:spPr>
          <a:xfrm>
            <a:off x="1047750" y="634125"/>
            <a:ext cx="6996600" cy="7158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1pPr>
            <a:lvl2pPr lvl="1"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2pPr>
            <a:lvl3pPr lvl="2"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3pPr>
            <a:lvl4pPr lvl="3"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4pPr>
            <a:lvl5pPr lvl="4"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5pPr>
            <a:lvl6pPr lvl="5"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6pPr>
            <a:lvl7pPr lvl="6"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7pPr>
            <a:lvl8pPr lvl="7"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8pPr>
            <a:lvl9pPr lvl="8"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9pPr>
          </a:lstStyle>
          <a:p>
            <a:endParaRPr/>
          </a:p>
        </p:txBody>
      </p:sp>
      <p:sp>
        <p:nvSpPr>
          <p:cNvPr id="31" name="Google Shape;31;p1"/>
          <p:cNvSpPr txBox="1">
            <a:spLocks noGrp="1"/>
          </p:cNvSpPr>
          <p:nvPr>
            <p:ph type="body" idx="1"/>
          </p:nvPr>
        </p:nvSpPr>
        <p:spPr>
          <a:xfrm>
            <a:off x="1075850" y="1540175"/>
            <a:ext cx="6996600" cy="1922100"/>
          </a:xfrm>
          <a:prstGeom prst="rect">
            <a:avLst/>
          </a:prstGeom>
          <a:noFill/>
          <a:ln>
            <a:noFill/>
          </a:ln>
        </p:spPr>
        <p:txBody>
          <a:bodyPr spcFirstLastPara="1" wrap="square" lIns="91425" tIns="91425" rIns="91425" bIns="91425" anchor="t" anchorCtr="0">
            <a:noAutofit/>
          </a:bodyPr>
          <a:lstStyle>
            <a:lvl1pPr marL="457200" lvl="0" indent="-355600">
              <a:spcBef>
                <a:spcPts val="600"/>
              </a:spcBef>
              <a:spcAft>
                <a:spcPts val="0"/>
              </a:spcAft>
              <a:buClr>
                <a:schemeClr val="dk1"/>
              </a:buClr>
              <a:buSzPts val="2000"/>
              <a:buFont typeface="Source Sans Pro"/>
              <a:buChar char="◉"/>
              <a:defRPr sz="2000">
                <a:solidFill>
                  <a:schemeClr val="dk1"/>
                </a:solidFill>
                <a:latin typeface="Source Sans Pro"/>
                <a:ea typeface="Source Sans Pro"/>
                <a:cs typeface="Source Sans Pro"/>
                <a:sym typeface="Source Sans Pro"/>
              </a:defRPr>
            </a:lvl1pPr>
            <a:lvl2pPr marL="914400" lvl="1"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2pPr>
            <a:lvl3pPr marL="1371600" lvl="2"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3pPr>
            <a:lvl4pPr marL="1828800" lvl="3"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4pPr>
            <a:lvl5pPr marL="2286000" lvl="4"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5pPr>
            <a:lvl6pPr marL="2743200" lvl="5"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6pPr>
            <a:lvl7pPr marL="3200400" lvl="6"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7pPr>
            <a:lvl8pPr marL="3657600" lvl="7"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8pPr>
            <a:lvl9pPr marL="4114800" lvl="8"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9pPr>
          </a:lstStyle>
          <a:p>
            <a:endParaRPr/>
          </a:p>
        </p:txBody>
      </p:sp>
      <p:sp>
        <p:nvSpPr>
          <p:cNvPr id="32" name="Google Shape;32;p1"/>
          <p:cNvSpPr txBox="1">
            <a:spLocks noGrp="1"/>
          </p:cNvSpPr>
          <p:nvPr>
            <p:ph type="sldNum" idx="12"/>
          </p:nvPr>
        </p:nvSpPr>
        <p:spPr>
          <a:xfrm>
            <a:off x="8556775" y="4826200"/>
            <a:ext cx="548700" cy="317400"/>
          </a:xfrm>
          <a:prstGeom prst="rect">
            <a:avLst/>
          </a:prstGeom>
          <a:noFill/>
          <a:ln>
            <a:noFill/>
          </a:ln>
        </p:spPr>
        <p:txBody>
          <a:bodyPr spcFirstLastPara="1" wrap="square" lIns="91425" tIns="91425" rIns="91425" bIns="91425" anchor="t" anchorCtr="0">
            <a:noAutofit/>
          </a:bodyPr>
          <a:lstStyle>
            <a:lvl1pPr lvl="0" algn="r">
              <a:buNone/>
              <a:defRPr sz="1000">
                <a:solidFill>
                  <a:srgbClr val="FFFFFF"/>
                </a:solidFill>
                <a:latin typeface="Oswald"/>
                <a:ea typeface="Oswald"/>
                <a:cs typeface="Oswald"/>
                <a:sym typeface="Oswald"/>
              </a:defRPr>
            </a:lvl1pPr>
            <a:lvl2pPr lvl="1" algn="r">
              <a:buNone/>
              <a:defRPr sz="1000">
                <a:solidFill>
                  <a:srgbClr val="FFFFFF"/>
                </a:solidFill>
                <a:latin typeface="Oswald"/>
                <a:ea typeface="Oswald"/>
                <a:cs typeface="Oswald"/>
                <a:sym typeface="Oswald"/>
              </a:defRPr>
            </a:lvl2pPr>
            <a:lvl3pPr lvl="2" algn="r">
              <a:buNone/>
              <a:defRPr sz="1000">
                <a:solidFill>
                  <a:srgbClr val="FFFFFF"/>
                </a:solidFill>
                <a:latin typeface="Oswald"/>
                <a:ea typeface="Oswald"/>
                <a:cs typeface="Oswald"/>
                <a:sym typeface="Oswald"/>
              </a:defRPr>
            </a:lvl3pPr>
            <a:lvl4pPr lvl="3" algn="r">
              <a:buNone/>
              <a:defRPr sz="1000">
                <a:solidFill>
                  <a:srgbClr val="FFFFFF"/>
                </a:solidFill>
                <a:latin typeface="Oswald"/>
                <a:ea typeface="Oswald"/>
                <a:cs typeface="Oswald"/>
                <a:sym typeface="Oswald"/>
              </a:defRPr>
            </a:lvl4pPr>
            <a:lvl5pPr lvl="4" algn="r">
              <a:buNone/>
              <a:defRPr sz="1000">
                <a:solidFill>
                  <a:srgbClr val="FFFFFF"/>
                </a:solidFill>
                <a:latin typeface="Oswald"/>
                <a:ea typeface="Oswald"/>
                <a:cs typeface="Oswald"/>
                <a:sym typeface="Oswald"/>
              </a:defRPr>
            </a:lvl5pPr>
            <a:lvl6pPr lvl="5" algn="r">
              <a:buNone/>
              <a:defRPr sz="1000">
                <a:solidFill>
                  <a:srgbClr val="FFFFFF"/>
                </a:solidFill>
                <a:latin typeface="Oswald"/>
                <a:ea typeface="Oswald"/>
                <a:cs typeface="Oswald"/>
                <a:sym typeface="Oswald"/>
              </a:defRPr>
            </a:lvl6pPr>
            <a:lvl7pPr lvl="6" algn="r">
              <a:buNone/>
              <a:defRPr sz="1000">
                <a:solidFill>
                  <a:srgbClr val="FFFFFF"/>
                </a:solidFill>
                <a:latin typeface="Oswald"/>
                <a:ea typeface="Oswald"/>
                <a:cs typeface="Oswald"/>
                <a:sym typeface="Oswald"/>
              </a:defRPr>
            </a:lvl7pPr>
            <a:lvl8pPr lvl="7" algn="r">
              <a:buNone/>
              <a:defRPr sz="1000">
                <a:solidFill>
                  <a:srgbClr val="FFFFFF"/>
                </a:solidFill>
                <a:latin typeface="Oswald"/>
                <a:ea typeface="Oswald"/>
                <a:cs typeface="Oswald"/>
                <a:sym typeface="Oswald"/>
              </a:defRPr>
            </a:lvl8pPr>
            <a:lvl9pPr lvl="8" algn="r">
              <a:buNone/>
              <a:defRPr sz="1000">
                <a:solidFill>
                  <a:srgbClr val="FFFFFF"/>
                </a:solidFill>
                <a:latin typeface="Oswald"/>
                <a:ea typeface="Oswald"/>
                <a:cs typeface="Oswald"/>
                <a:sym typeface="Oswald"/>
              </a:defRPr>
            </a:lvl9pPr>
          </a:lstStyle>
          <a:p>
            <a:pPr marL="0" lvl="0" indent="0" algn="r" rtl="0">
              <a:spcBef>
                <a:spcPts val="0"/>
              </a:spcBef>
              <a:spcAft>
                <a:spcPts val="0"/>
              </a:spcAft>
              <a:buNone/>
            </a:pPr>
            <a:fld id="{00000000-1234-1234-1234-123412341234}" type="slidenum">
              <a:rPr lang="en"/>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464" name="Google Shape;464;p13"/>
          <p:cNvSpPr txBox="1">
            <a:spLocks noGrp="1"/>
          </p:cNvSpPr>
          <p:nvPr>
            <p:ph type="ctrTitle"/>
          </p:nvPr>
        </p:nvSpPr>
        <p:spPr>
          <a:xfrm>
            <a:off x="2964933" y="2842430"/>
            <a:ext cx="5610300" cy="1159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t>Teoría Monetaria</a:t>
            </a:r>
            <a:endParaRPr dirty="0"/>
          </a:p>
        </p:txBody>
      </p:sp>
      <p:sp>
        <p:nvSpPr>
          <p:cNvPr id="2" name="CuadroTexto 1">
            <a:extLst>
              <a:ext uri="{FF2B5EF4-FFF2-40B4-BE49-F238E27FC236}">
                <a16:creationId xmlns:a16="http://schemas.microsoft.com/office/drawing/2014/main" id="{1854017D-3B9B-4411-ADE6-C621F2693025}"/>
              </a:ext>
            </a:extLst>
          </p:cNvPr>
          <p:cNvSpPr txBox="1"/>
          <p:nvPr/>
        </p:nvSpPr>
        <p:spPr>
          <a:xfrm>
            <a:off x="5614166" y="4221126"/>
            <a:ext cx="2961067" cy="523220"/>
          </a:xfrm>
          <a:prstGeom prst="rect">
            <a:avLst/>
          </a:prstGeom>
          <a:noFill/>
        </p:spPr>
        <p:txBody>
          <a:bodyPr wrap="none" rtlCol="0">
            <a:spAutoFit/>
          </a:bodyPr>
          <a:lstStyle/>
          <a:p>
            <a:pPr algn="r"/>
            <a:r>
              <a:rPr lang="es-MX" dirty="0"/>
              <a:t>PhD Cristina Isabel Ibarra Armenta</a:t>
            </a:r>
          </a:p>
          <a:p>
            <a:pPr algn="r"/>
            <a:r>
              <a:rPr lang="es-MX" dirty="0"/>
              <a:t>cibarra@uas.edu.mx</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0FA1CE-D3E9-449A-B927-DD5740D73D79}"/>
              </a:ext>
            </a:extLst>
          </p:cNvPr>
          <p:cNvSpPr>
            <a:spLocks noGrp="1"/>
          </p:cNvSpPr>
          <p:nvPr>
            <p:ph type="title"/>
          </p:nvPr>
        </p:nvSpPr>
        <p:spPr>
          <a:xfrm>
            <a:off x="1073700" y="0"/>
            <a:ext cx="6996600" cy="715800"/>
          </a:xfrm>
        </p:spPr>
        <p:txBody>
          <a:bodyPr/>
          <a:lstStyle/>
          <a:p>
            <a:r>
              <a:rPr lang="es-MX" dirty="0"/>
              <a:t>Teoría de la demanda de activos </a:t>
            </a:r>
          </a:p>
        </p:txBody>
      </p:sp>
      <p:sp>
        <p:nvSpPr>
          <p:cNvPr id="3" name="Marcador de texto 2">
            <a:extLst>
              <a:ext uri="{FF2B5EF4-FFF2-40B4-BE49-F238E27FC236}">
                <a16:creationId xmlns:a16="http://schemas.microsoft.com/office/drawing/2014/main" id="{77100CDA-F34C-41AF-8A02-0F746FF08D6B}"/>
              </a:ext>
            </a:extLst>
          </p:cNvPr>
          <p:cNvSpPr>
            <a:spLocks noGrp="1"/>
          </p:cNvSpPr>
          <p:nvPr>
            <p:ph type="body" idx="1"/>
          </p:nvPr>
        </p:nvSpPr>
        <p:spPr>
          <a:xfrm>
            <a:off x="1073700" y="806529"/>
            <a:ext cx="6996600" cy="1922100"/>
          </a:xfrm>
        </p:spPr>
        <p:txBody>
          <a:bodyPr/>
          <a:lstStyle/>
          <a:p>
            <a:r>
              <a:rPr lang="es-MX" sz="1800" dirty="0"/>
              <a:t>Los factores determinantes que acabamos de exponer se pueden reunir dentro de una teoría de la demanda de activos, la cual afirma que, manteniéndose constantes todos los demás factores:</a:t>
            </a:r>
          </a:p>
          <a:p>
            <a:pPr marL="558800" indent="-457200">
              <a:buFont typeface="+mj-lt"/>
              <a:buAutoNum type="arabicPeriod"/>
            </a:pPr>
            <a:r>
              <a:rPr lang="es-MX" sz="1600" dirty="0"/>
              <a:t>La cantidad demandada de un activo se relaciona positivamente con la riqueza.</a:t>
            </a:r>
          </a:p>
          <a:p>
            <a:pPr marL="558800" indent="-457200">
              <a:buFont typeface="+mj-lt"/>
              <a:buAutoNum type="arabicPeriod"/>
            </a:pPr>
            <a:r>
              <a:rPr lang="es-MX" sz="1600" dirty="0"/>
              <a:t>La cantidad demandada de un activo se relaciona positivamente con su rendimiento esperado, respecto a los de activos alternativos.</a:t>
            </a:r>
          </a:p>
          <a:p>
            <a:pPr marL="558800" indent="-457200">
              <a:buFont typeface="+mj-lt"/>
              <a:buAutoNum type="arabicPeriod"/>
            </a:pPr>
            <a:r>
              <a:rPr lang="es-MX" sz="1600" dirty="0"/>
              <a:t>La cantidad demandada de un activo se relaciona negativamente con el riesgo de sus rendimientos, respecto a los de activos alternativos.</a:t>
            </a:r>
          </a:p>
          <a:p>
            <a:pPr marL="558800" indent="-457200">
              <a:buFont typeface="+mj-lt"/>
              <a:buAutoNum type="arabicPeriod"/>
            </a:pPr>
            <a:r>
              <a:rPr lang="es-MX" sz="1600" dirty="0"/>
              <a:t>La cantidad demandada de un activo se relaciona positivamente con su liquidez, respecto a la de activos alternativos.</a:t>
            </a:r>
          </a:p>
        </p:txBody>
      </p:sp>
      <p:sp>
        <p:nvSpPr>
          <p:cNvPr id="4" name="Marcador de número de diapositiva 3">
            <a:extLst>
              <a:ext uri="{FF2B5EF4-FFF2-40B4-BE49-F238E27FC236}">
                <a16:creationId xmlns:a16="http://schemas.microsoft.com/office/drawing/2014/main" id="{2983BF5A-C823-4B80-B7F2-2EB9917F9DA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10</a:t>
            </a:fld>
            <a:endParaRPr lang="es-MX"/>
          </a:p>
        </p:txBody>
      </p:sp>
    </p:spTree>
    <p:extLst>
      <p:ext uri="{BB962C8B-B14F-4D97-AF65-F5344CB8AC3E}">
        <p14:creationId xmlns:p14="http://schemas.microsoft.com/office/powerpoint/2010/main" val="3787499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B05755C5-D62D-48AF-B748-05BA99FBBECA}"/>
              </a:ext>
            </a:extLst>
          </p:cNvPr>
          <p:cNvSpPr>
            <a:spLocks noGrp="1"/>
          </p:cNvSpPr>
          <p:nvPr>
            <p:ph type="ctrTitle"/>
          </p:nvPr>
        </p:nvSpPr>
        <p:spPr/>
        <p:txBody>
          <a:bodyPr/>
          <a:lstStyle/>
          <a:p>
            <a:r>
              <a:rPr lang="es-MX" dirty="0"/>
              <a:t>La oferta y la demanda en el mercado de bonos</a:t>
            </a:r>
          </a:p>
        </p:txBody>
      </p:sp>
      <p:sp>
        <p:nvSpPr>
          <p:cNvPr id="6" name="Subtítulo 5">
            <a:extLst>
              <a:ext uri="{FF2B5EF4-FFF2-40B4-BE49-F238E27FC236}">
                <a16:creationId xmlns:a16="http://schemas.microsoft.com/office/drawing/2014/main" id="{A6AF2334-CA1A-4F5F-B83D-E50952DCA7AB}"/>
              </a:ext>
            </a:extLst>
          </p:cNvPr>
          <p:cNvSpPr>
            <a:spLocks noGrp="1"/>
          </p:cNvSpPr>
          <p:nvPr>
            <p:ph type="subTitle" idx="1"/>
          </p:nvPr>
        </p:nvSpPr>
        <p:spPr/>
        <p:txBody>
          <a:bodyPr/>
          <a:lstStyle/>
          <a:p>
            <a:r>
              <a:rPr lang="es-MX" dirty="0"/>
              <a:t>Cap. 5, pp. 93</a:t>
            </a:r>
          </a:p>
        </p:txBody>
      </p:sp>
      <p:sp>
        <p:nvSpPr>
          <p:cNvPr id="4" name="Marcador de número de diapositiva 3">
            <a:extLst>
              <a:ext uri="{FF2B5EF4-FFF2-40B4-BE49-F238E27FC236}">
                <a16:creationId xmlns:a16="http://schemas.microsoft.com/office/drawing/2014/main" id="{03BAC3F0-FE12-4460-BA49-F6023B98467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11</a:t>
            </a:fld>
            <a:endParaRPr lang="es-MX"/>
          </a:p>
        </p:txBody>
      </p:sp>
    </p:spTree>
    <p:extLst>
      <p:ext uri="{BB962C8B-B14F-4D97-AF65-F5344CB8AC3E}">
        <p14:creationId xmlns:p14="http://schemas.microsoft.com/office/powerpoint/2010/main" val="16991656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134EA0D5-BD11-4CC7-8373-210791F53B37}"/>
              </a:ext>
            </a:extLst>
          </p:cNvPr>
          <p:cNvSpPr>
            <a:spLocks noGrp="1"/>
          </p:cNvSpPr>
          <p:nvPr>
            <p:ph type="title"/>
          </p:nvPr>
        </p:nvSpPr>
        <p:spPr/>
        <p:txBody>
          <a:bodyPr/>
          <a:lstStyle/>
          <a:p>
            <a:r>
              <a:rPr lang="es-MX" dirty="0"/>
              <a:t>Curva de demanda</a:t>
            </a:r>
          </a:p>
        </p:txBody>
      </p:sp>
      <p:sp>
        <p:nvSpPr>
          <p:cNvPr id="6" name="Marcador de texto 5">
            <a:extLst>
              <a:ext uri="{FF2B5EF4-FFF2-40B4-BE49-F238E27FC236}">
                <a16:creationId xmlns:a16="http://schemas.microsoft.com/office/drawing/2014/main" id="{878154CA-DA25-4265-A7E9-EE1CC7CF974E}"/>
              </a:ext>
            </a:extLst>
          </p:cNvPr>
          <p:cNvSpPr>
            <a:spLocks noGrp="1"/>
          </p:cNvSpPr>
          <p:nvPr>
            <p:ph type="body" idx="1"/>
          </p:nvPr>
        </p:nvSpPr>
        <p:spPr/>
        <p:txBody>
          <a:bodyPr/>
          <a:lstStyle/>
          <a:p>
            <a:pPr algn="just"/>
            <a:r>
              <a:rPr lang="es-MX" sz="1800" b="0" i="0" u="none" strike="noStrike" baseline="0" dirty="0">
                <a:latin typeface="Berkeley-Book"/>
              </a:rPr>
              <a:t>Para ejemplificar nuestro análisis, consideremos la demanda de bonos de descuento a un año, que no hacen ningún pago de cupón, pero pagan al propietario $1,000 de valor nominal al año.</a:t>
            </a:r>
            <a:endParaRPr lang="es-MX" dirty="0"/>
          </a:p>
        </p:txBody>
      </p:sp>
      <p:sp>
        <p:nvSpPr>
          <p:cNvPr id="4" name="Marcador de número de diapositiva 3">
            <a:extLst>
              <a:ext uri="{FF2B5EF4-FFF2-40B4-BE49-F238E27FC236}">
                <a16:creationId xmlns:a16="http://schemas.microsoft.com/office/drawing/2014/main" id="{A0947A04-D450-467A-B810-E846695ABF8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12</a:t>
            </a:fld>
            <a:endParaRPr lang="es-MX"/>
          </a:p>
        </p:txBody>
      </p:sp>
      <p:pic>
        <p:nvPicPr>
          <p:cNvPr id="8" name="Imagen 7">
            <a:extLst>
              <a:ext uri="{FF2B5EF4-FFF2-40B4-BE49-F238E27FC236}">
                <a16:creationId xmlns:a16="http://schemas.microsoft.com/office/drawing/2014/main" id="{92C9760E-A221-4158-9625-D7AE9583D351}"/>
              </a:ext>
            </a:extLst>
          </p:cNvPr>
          <p:cNvPicPr>
            <a:picLocks noChangeAspect="1"/>
          </p:cNvPicPr>
          <p:nvPr/>
        </p:nvPicPr>
        <p:blipFill>
          <a:blip r:embed="rId2">
            <a:lum bright="-20000" contrast="40000"/>
          </a:blip>
          <a:stretch>
            <a:fillRect/>
          </a:stretch>
        </p:blipFill>
        <p:spPr>
          <a:xfrm>
            <a:off x="2091350" y="2792318"/>
            <a:ext cx="4961299" cy="1339913"/>
          </a:xfrm>
          <a:prstGeom prst="rect">
            <a:avLst/>
          </a:prstGeom>
        </p:spPr>
      </p:pic>
    </p:spTree>
    <p:extLst>
      <p:ext uri="{BB962C8B-B14F-4D97-AF65-F5344CB8AC3E}">
        <p14:creationId xmlns:p14="http://schemas.microsoft.com/office/powerpoint/2010/main" val="3967334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EC0D99-7004-410B-A5CD-B50511A8F9B6}"/>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6DE7EBC1-90FE-48EA-8F56-D5CA1B2CE394}"/>
              </a:ext>
            </a:extLst>
          </p:cNvPr>
          <p:cNvSpPr>
            <a:spLocks noGrp="1"/>
          </p:cNvSpPr>
          <p:nvPr>
            <p:ph type="body" idx="1"/>
          </p:nvPr>
        </p:nvSpPr>
        <p:spPr/>
        <p:txBody>
          <a:bodyPr/>
          <a:lstStyle/>
          <a:p>
            <a:pPr algn="l"/>
            <a:r>
              <a:rPr lang="es-MX" sz="1800" b="0" i="0" u="none" strike="noStrike" baseline="0" dirty="0">
                <a:latin typeface="Berkeley-Book"/>
              </a:rPr>
              <a:t>Esta fórmula muestra que un valor particular de la tasa de interés corresponde a cada precio del bono. Si el bono se vende en $950, la tasa de interés y el rendimiento esperado son:</a:t>
            </a:r>
          </a:p>
          <a:p>
            <a:pPr algn="l"/>
            <a:endParaRPr lang="es-MX" dirty="0"/>
          </a:p>
        </p:txBody>
      </p:sp>
      <p:sp>
        <p:nvSpPr>
          <p:cNvPr id="4" name="Marcador de número de diapositiva 3">
            <a:extLst>
              <a:ext uri="{FF2B5EF4-FFF2-40B4-BE49-F238E27FC236}">
                <a16:creationId xmlns:a16="http://schemas.microsoft.com/office/drawing/2014/main" id="{1EC89CC0-232B-47E1-A272-BE1601B8204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13</a:t>
            </a:fld>
            <a:endParaRPr lang="es-MX"/>
          </a:p>
        </p:txBody>
      </p:sp>
      <p:pic>
        <p:nvPicPr>
          <p:cNvPr id="6" name="Imagen 5">
            <a:extLst>
              <a:ext uri="{FF2B5EF4-FFF2-40B4-BE49-F238E27FC236}">
                <a16:creationId xmlns:a16="http://schemas.microsoft.com/office/drawing/2014/main" id="{62F6CDD9-72E7-478B-9396-EA4F750708AB}"/>
              </a:ext>
            </a:extLst>
          </p:cNvPr>
          <p:cNvPicPr>
            <a:picLocks noChangeAspect="1"/>
          </p:cNvPicPr>
          <p:nvPr/>
        </p:nvPicPr>
        <p:blipFill>
          <a:blip r:embed="rId2">
            <a:lum bright="-20000" contrast="40000"/>
          </a:blip>
          <a:stretch>
            <a:fillRect/>
          </a:stretch>
        </p:blipFill>
        <p:spPr>
          <a:xfrm>
            <a:off x="3485584" y="2811877"/>
            <a:ext cx="2172832" cy="497941"/>
          </a:xfrm>
          <a:prstGeom prst="rect">
            <a:avLst/>
          </a:prstGeom>
        </p:spPr>
      </p:pic>
    </p:spTree>
    <p:extLst>
      <p:ext uri="{BB962C8B-B14F-4D97-AF65-F5344CB8AC3E}">
        <p14:creationId xmlns:p14="http://schemas.microsoft.com/office/powerpoint/2010/main" val="6530114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56AA28-43E5-444F-8698-0460DE0AA1B6}"/>
              </a:ext>
            </a:extLst>
          </p:cNvPr>
          <p:cNvSpPr>
            <a:spLocks noGrp="1"/>
          </p:cNvSpPr>
          <p:nvPr>
            <p:ph type="title"/>
          </p:nvPr>
        </p:nvSpPr>
        <p:spPr>
          <a:xfrm>
            <a:off x="1073700" y="198190"/>
            <a:ext cx="6996600" cy="715800"/>
          </a:xfrm>
        </p:spPr>
        <p:txBody>
          <a:bodyPr/>
          <a:lstStyle/>
          <a:p>
            <a:r>
              <a:rPr lang="es-MX" dirty="0"/>
              <a:t>La curva de oferta</a:t>
            </a:r>
          </a:p>
        </p:txBody>
      </p:sp>
      <p:sp>
        <p:nvSpPr>
          <p:cNvPr id="3" name="Marcador de texto 2">
            <a:extLst>
              <a:ext uri="{FF2B5EF4-FFF2-40B4-BE49-F238E27FC236}">
                <a16:creationId xmlns:a16="http://schemas.microsoft.com/office/drawing/2014/main" id="{4EDC2232-E491-4A76-B09B-53C7A335A1E9}"/>
              </a:ext>
            </a:extLst>
          </p:cNvPr>
          <p:cNvSpPr>
            <a:spLocks noGrp="1"/>
          </p:cNvSpPr>
          <p:nvPr>
            <p:ph type="body" idx="1"/>
          </p:nvPr>
        </p:nvSpPr>
        <p:spPr>
          <a:xfrm>
            <a:off x="1073700" y="817161"/>
            <a:ext cx="6996600" cy="1922100"/>
          </a:xfrm>
        </p:spPr>
        <p:txBody>
          <a:bodyPr/>
          <a:lstStyle/>
          <a:p>
            <a:pPr algn="just"/>
            <a:r>
              <a:rPr lang="es-MX" dirty="0"/>
              <a:t>Un supuesto importante que fundamenta la curva de demanda para los bonos en la fi gura 1 es que todas las demás variables económicas, además del precio de los bonos y de la tasa de interés, se mantienen constantes. Nosotros usamos el mismo supuesto al derivar una curva de oferta, que muestra la relación entre la cantidad ofrecida y el precio, cuando todas las demás variables económicas se mantienen constantes.</a:t>
            </a:r>
          </a:p>
          <a:p>
            <a:pPr algn="just"/>
            <a:r>
              <a:rPr lang="es-MX" dirty="0"/>
              <a:t>Entre más bajo es el precio del bono, el rendimiento ofrecido es menor, y la oferta es más baja. </a:t>
            </a:r>
          </a:p>
        </p:txBody>
      </p:sp>
      <p:sp>
        <p:nvSpPr>
          <p:cNvPr id="4" name="Marcador de número de diapositiva 3">
            <a:extLst>
              <a:ext uri="{FF2B5EF4-FFF2-40B4-BE49-F238E27FC236}">
                <a16:creationId xmlns:a16="http://schemas.microsoft.com/office/drawing/2014/main" id="{265D07B9-8845-4695-AC65-742EFD769BC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14</a:t>
            </a:fld>
            <a:endParaRPr lang="es-MX"/>
          </a:p>
        </p:txBody>
      </p:sp>
    </p:spTree>
    <p:extLst>
      <p:ext uri="{BB962C8B-B14F-4D97-AF65-F5344CB8AC3E}">
        <p14:creationId xmlns:p14="http://schemas.microsoft.com/office/powerpoint/2010/main" val="1321954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CF3B69-7CEF-4DFC-A621-4A2687673BB9}"/>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EBAC9A85-8973-4589-933C-4E0FA930A567}"/>
              </a:ext>
            </a:extLst>
          </p:cNvPr>
          <p:cNvSpPr>
            <a:spLocks noGrp="1"/>
          </p:cNvSpPr>
          <p:nvPr>
            <p:ph type="body" idx="1"/>
          </p:nvPr>
        </p:nvSpPr>
        <p:spPr/>
        <p:txBody>
          <a:bodyPr/>
          <a:lstStyle/>
          <a:p>
            <a:endParaRPr lang="es-MX"/>
          </a:p>
        </p:txBody>
      </p:sp>
      <p:sp>
        <p:nvSpPr>
          <p:cNvPr id="4" name="Marcador de número de diapositiva 3">
            <a:extLst>
              <a:ext uri="{FF2B5EF4-FFF2-40B4-BE49-F238E27FC236}">
                <a16:creationId xmlns:a16="http://schemas.microsoft.com/office/drawing/2014/main" id="{6CA2F4B1-0828-404E-AC58-6DEE32F1891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15</a:t>
            </a:fld>
            <a:endParaRPr lang="es-MX"/>
          </a:p>
        </p:txBody>
      </p:sp>
      <p:pic>
        <p:nvPicPr>
          <p:cNvPr id="6" name="Imagen 5">
            <a:extLst>
              <a:ext uri="{FF2B5EF4-FFF2-40B4-BE49-F238E27FC236}">
                <a16:creationId xmlns:a16="http://schemas.microsoft.com/office/drawing/2014/main" id="{986FD29E-C3C8-44FF-90DD-044C74AE05DC}"/>
              </a:ext>
            </a:extLst>
          </p:cNvPr>
          <p:cNvPicPr>
            <a:picLocks noChangeAspect="1"/>
          </p:cNvPicPr>
          <p:nvPr/>
        </p:nvPicPr>
        <p:blipFill>
          <a:blip r:embed="rId2">
            <a:lum bright="-20000" contrast="40000"/>
          </a:blip>
          <a:stretch>
            <a:fillRect/>
          </a:stretch>
        </p:blipFill>
        <p:spPr>
          <a:xfrm>
            <a:off x="702353" y="195506"/>
            <a:ext cx="7687393" cy="4862276"/>
          </a:xfrm>
          <a:prstGeom prst="rect">
            <a:avLst/>
          </a:prstGeom>
        </p:spPr>
      </p:pic>
    </p:spTree>
    <p:extLst>
      <p:ext uri="{BB962C8B-B14F-4D97-AF65-F5344CB8AC3E}">
        <p14:creationId xmlns:p14="http://schemas.microsoft.com/office/powerpoint/2010/main" val="27531551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3C8AC0-9B4B-4733-BF87-51C5EFFB46DC}"/>
              </a:ext>
            </a:extLst>
          </p:cNvPr>
          <p:cNvSpPr>
            <a:spLocks noGrp="1"/>
          </p:cNvSpPr>
          <p:nvPr>
            <p:ph type="title"/>
          </p:nvPr>
        </p:nvSpPr>
        <p:spPr/>
        <p:txBody>
          <a:bodyPr/>
          <a:lstStyle/>
          <a:p>
            <a:r>
              <a:rPr lang="es-MX" sz="2000" b="0" i="0" u="none" strike="noStrike" baseline="0" dirty="0">
                <a:latin typeface="ThrohandInk-Roman"/>
              </a:rPr>
              <a:t>Equilibrio de mercado</a:t>
            </a:r>
            <a:br>
              <a:rPr lang="es-MX" sz="2000" b="0" i="0" u="none" strike="noStrike" baseline="0" dirty="0">
                <a:latin typeface="ThrohandInk-Roman"/>
              </a:rPr>
            </a:br>
            <a:endParaRPr lang="es-MX" dirty="0"/>
          </a:p>
        </p:txBody>
      </p:sp>
      <p:sp>
        <p:nvSpPr>
          <p:cNvPr id="3" name="Marcador de texto 2">
            <a:extLst>
              <a:ext uri="{FF2B5EF4-FFF2-40B4-BE49-F238E27FC236}">
                <a16:creationId xmlns:a16="http://schemas.microsoft.com/office/drawing/2014/main" id="{0779A7E6-27A8-4D07-82A7-DB7EDA9D20E3}"/>
              </a:ext>
            </a:extLst>
          </p:cNvPr>
          <p:cNvSpPr>
            <a:spLocks noGrp="1"/>
          </p:cNvSpPr>
          <p:nvPr>
            <p:ph type="body" idx="1"/>
          </p:nvPr>
        </p:nvSpPr>
        <p:spPr/>
        <p:txBody>
          <a:bodyPr/>
          <a:lstStyle/>
          <a:p>
            <a:pPr algn="just"/>
            <a:r>
              <a:rPr lang="es-MX" sz="1800" b="0" i="0" u="none" strike="noStrike" baseline="0" dirty="0">
                <a:latin typeface="Berkeley-Book"/>
              </a:rPr>
              <a:t>En economía, el </a:t>
            </a:r>
            <a:r>
              <a:rPr lang="es-MX" sz="1800" b="1" i="0" u="none" strike="noStrike" baseline="0" dirty="0">
                <a:latin typeface="Berkeley-Bold"/>
              </a:rPr>
              <a:t>equilibrio de mercado </a:t>
            </a:r>
            <a:r>
              <a:rPr lang="es-MX" sz="1800" b="0" i="0" u="none" strike="noStrike" baseline="0" dirty="0">
                <a:latin typeface="Berkeley-Book"/>
              </a:rPr>
              <a:t>ocurre cuando la cantidad que las personas están dispuestas a comprar (</a:t>
            </a:r>
            <a:r>
              <a:rPr lang="es-MX" sz="1800" b="0" i="1" u="none" strike="noStrike" baseline="0" dirty="0">
                <a:latin typeface="Berkeley-BookItalic"/>
              </a:rPr>
              <a:t>la demanda</a:t>
            </a:r>
            <a:r>
              <a:rPr lang="es-MX" sz="1800" b="0" i="0" u="none" strike="noStrike" baseline="0" dirty="0">
                <a:latin typeface="Berkeley-Book"/>
              </a:rPr>
              <a:t>) es igual a la cantidad que están dispuestas a vender (</a:t>
            </a:r>
            <a:r>
              <a:rPr lang="es-MX" sz="1800" b="0" i="1" u="none" strike="noStrike" baseline="0" dirty="0">
                <a:latin typeface="Berkeley-BookItalic"/>
              </a:rPr>
              <a:t>la oferta</a:t>
            </a:r>
            <a:r>
              <a:rPr lang="es-MX" sz="1800" b="0" i="0" u="none" strike="noStrike" baseline="0" dirty="0">
                <a:latin typeface="Berkeley-Book"/>
              </a:rPr>
              <a:t>) a determinado precio.</a:t>
            </a:r>
          </a:p>
          <a:p>
            <a:pPr algn="just"/>
            <a:r>
              <a:rPr lang="es-MX" sz="1800" dirty="0">
                <a:latin typeface="Berkeley-Book"/>
              </a:rPr>
              <a:t>Si el precio está por encima del equilibrio, habrá un exceso de oferta y un déficit de demanda. </a:t>
            </a:r>
          </a:p>
          <a:p>
            <a:pPr algn="just"/>
            <a:r>
              <a:rPr lang="es-MX" sz="1800" dirty="0">
                <a:latin typeface="Berkeley-Book"/>
              </a:rPr>
              <a:t>Si por el contrario el precio está por debajo del precio de equilibrio, habrá un exceso de demanda y un déficit de oferta. </a:t>
            </a:r>
            <a:endParaRPr lang="es-MX" dirty="0"/>
          </a:p>
        </p:txBody>
      </p:sp>
      <p:sp>
        <p:nvSpPr>
          <p:cNvPr id="4" name="Marcador de número de diapositiva 3">
            <a:extLst>
              <a:ext uri="{FF2B5EF4-FFF2-40B4-BE49-F238E27FC236}">
                <a16:creationId xmlns:a16="http://schemas.microsoft.com/office/drawing/2014/main" id="{3C3205EA-8312-4A6C-AFFA-5D65FF85F5C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16</a:t>
            </a:fld>
            <a:endParaRPr lang="es-MX"/>
          </a:p>
        </p:txBody>
      </p:sp>
    </p:spTree>
    <p:extLst>
      <p:ext uri="{BB962C8B-B14F-4D97-AF65-F5344CB8AC3E}">
        <p14:creationId xmlns:p14="http://schemas.microsoft.com/office/powerpoint/2010/main" val="16401685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3B6426-1D19-4967-921A-DA1FAAF99C45}"/>
              </a:ext>
            </a:extLst>
          </p:cNvPr>
          <p:cNvSpPr>
            <a:spLocks noGrp="1"/>
          </p:cNvSpPr>
          <p:nvPr>
            <p:ph type="title"/>
          </p:nvPr>
        </p:nvSpPr>
        <p:spPr>
          <a:xfrm>
            <a:off x="1073700" y="697921"/>
            <a:ext cx="6996600" cy="715800"/>
          </a:xfrm>
        </p:spPr>
        <p:txBody>
          <a:bodyPr/>
          <a:lstStyle/>
          <a:p>
            <a:pPr algn="l"/>
            <a:r>
              <a:rPr lang="es-MX" sz="2400" dirty="0"/>
              <a:t>Desplazamientos de la curva de demanda de bonos</a:t>
            </a:r>
            <a:br>
              <a:rPr lang="es-MX" dirty="0"/>
            </a:br>
            <a:br>
              <a:rPr lang="es-MX" dirty="0"/>
            </a:br>
            <a:r>
              <a:rPr lang="es-MX" sz="1800" dirty="0"/>
              <a:t>Riqueza.</a:t>
            </a:r>
            <a:endParaRPr lang="es-MX" dirty="0"/>
          </a:p>
        </p:txBody>
      </p:sp>
      <p:sp>
        <p:nvSpPr>
          <p:cNvPr id="3" name="Marcador de texto 2">
            <a:extLst>
              <a:ext uri="{FF2B5EF4-FFF2-40B4-BE49-F238E27FC236}">
                <a16:creationId xmlns:a16="http://schemas.microsoft.com/office/drawing/2014/main" id="{A54B78D2-DB28-4184-ADE2-C187F2C1DF71}"/>
              </a:ext>
            </a:extLst>
          </p:cNvPr>
          <p:cNvSpPr>
            <a:spLocks noGrp="1"/>
          </p:cNvSpPr>
          <p:nvPr>
            <p:ph type="body" idx="1"/>
          </p:nvPr>
        </p:nvSpPr>
        <p:spPr/>
        <p:txBody>
          <a:bodyPr/>
          <a:lstStyle/>
          <a:p>
            <a:pPr algn="just"/>
            <a:r>
              <a:rPr lang="es-MX" dirty="0"/>
              <a:t>Cuando la economía crece rápidamente durante la expansión de un ciclo de negocios y la riqueza aumenta, la cantidad de bonos demandada a cada precio del bono (o tasa de interés) se incrementa, como se muestra en la figura 2. </a:t>
            </a:r>
          </a:p>
          <a:p>
            <a:pPr algn="just"/>
            <a:r>
              <a:rPr lang="es-MX" dirty="0"/>
              <a:t>Usando el mismo razonamiento, en una recesión, cuando el ingreso y la riqueza decaen, la demanda de los bonos disminuye y la curva de demanda se dirige a la izquierda.</a:t>
            </a:r>
          </a:p>
        </p:txBody>
      </p:sp>
      <p:sp>
        <p:nvSpPr>
          <p:cNvPr id="4" name="Marcador de número de diapositiva 3">
            <a:extLst>
              <a:ext uri="{FF2B5EF4-FFF2-40B4-BE49-F238E27FC236}">
                <a16:creationId xmlns:a16="http://schemas.microsoft.com/office/drawing/2014/main" id="{78B6AD51-D1E4-42A6-8BC1-34BEEB6FF6D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17</a:t>
            </a:fld>
            <a:endParaRPr lang="es-MX"/>
          </a:p>
        </p:txBody>
      </p:sp>
    </p:spTree>
    <p:extLst>
      <p:ext uri="{BB962C8B-B14F-4D97-AF65-F5344CB8AC3E}">
        <p14:creationId xmlns:p14="http://schemas.microsoft.com/office/powerpoint/2010/main" val="1695900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5FB0F4-6779-4C19-91AF-5FB1EDF717C8}"/>
              </a:ext>
            </a:extLst>
          </p:cNvPr>
          <p:cNvSpPr>
            <a:spLocks noGrp="1"/>
          </p:cNvSpPr>
          <p:nvPr>
            <p:ph type="title"/>
          </p:nvPr>
        </p:nvSpPr>
        <p:spPr>
          <a:xfrm>
            <a:off x="1075850" y="485269"/>
            <a:ext cx="6996600" cy="715800"/>
          </a:xfrm>
        </p:spPr>
        <p:txBody>
          <a:bodyPr/>
          <a:lstStyle/>
          <a:p>
            <a:r>
              <a:rPr lang="es-MX" dirty="0"/>
              <a:t>Rendimientos esperados</a:t>
            </a:r>
          </a:p>
        </p:txBody>
      </p:sp>
      <p:sp>
        <p:nvSpPr>
          <p:cNvPr id="3" name="Marcador de texto 2">
            <a:extLst>
              <a:ext uri="{FF2B5EF4-FFF2-40B4-BE49-F238E27FC236}">
                <a16:creationId xmlns:a16="http://schemas.microsoft.com/office/drawing/2014/main" id="{9F95BC3A-10C8-4E40-AFAD-5210FE370E03}"/>
              </a:ext>
            </a:extLst>
          </p:cNvPr>
          <p:cNvSpPr>
            <a:spLocks noGrp="1"/>
          </p:cNvSpPr>
          <p:nvPr>
            <p:ph type="body" idx="1"/>
          </p:nvPr>
        </p:nvSpPr>
        <p:spPr>
          <a:xfrm>
            <a:off x="1075850" y="1201069"/>
            <a:ext cx="6996600" cy="1922100"/>
          </a:xfrm>
        </p:spPr>
        <p:txBody>
          <a:bodyPr/>
          <a:lstStyle/>
          <a:p>
            <a:pPr algn="just"/>
            <a:r>
              <a:rPr lang="es-MX" sz="1800" dirty="0"/>
              <a:t>Una expectativa de tasas de interés más altas en el futuro disminuye el rendimiento esperado de los bonos a largo plazo, así como la demanda, y lleva esta curva hacia la izquierda.</a:t>
            </a:r>
          </a:p>
          <a:p>
            <a:pPr algn="just"/>
            <a:r>
              <a:rPr lang="es-MX" sz="1800" dirty="0"/>
              <a:t>Una expectativa de tasas de interés más altas en el futuro disminuye el rendimiento esperado de los bonos a largo plazo, así como la demanda, y lleva esta curva hacia la izquierda.</a:t>
            </a:r>
          </a:p>
          <a:p>
            <a:pPr algn="just"/>
            <a:r>
              <a:rPr lang="es-MX" sz="1800" dirty="0"/>
              <a:t>Un aumento en la tasa esperada de inflación disminuye el rendimiento esperado para los bonos, ocasionando que su demanda disminuya y que la curva de la demanda se desplace hacia la izquierda.</a:t>
            </a:r>
          </a:p>
        </p:txBody>
      </p:sp>
      <p:sp>
        <p:nvSpPr>
          <p:cNvPr id="4" name="Marcador de número de diapositiva 3">
            <a:extLst>
              <a:ext uri="{FF2B5EF4-FFF2-40B4-BE49-F238E27FC236}">
                <a16:creationId xmlns:a16="http://schemas.microsoft.com/office/drawing/2014/main" id="{327094C1-07BD-46CC-8733-DF84314D916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18</a:t>
            </a:fld>
            <a:endParaRPr lang="es-MX"/>
          </a:p>
        </p:txBody>
      </p:sp>
    </p:spTree>
    <p:extLst>
      <p:ext uri="{BB962C8B-B14F-4D97-AF65-F5344CB8AC3E}">
        <p14:creationId xmlns:p14="http://schemas.microsoft.com/office/powerpoint/2010/main" val="25592969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07DC79-D9E0-4F9D-882E-E30C037F1B50}"/>
              </a:ext>
            </a:extLst>
          </p:cNvPr>
          <p:cNvSpPr>
            <a:spLocks noGrp="1"/>
          </p:cNvSpPr>
          <p:nvPr>
            <p:ph type="title"/>
          </p:nvPr>
        </p:nvSpPr>
        <p:spPr>
          <a:xfrm>
            <a:off x="1073700" y="198190"/>
            <a:ext cx="6996600" cy="715800"/>
          </a:xfrm>
        </p:spPr>
        <p:txBody>
          <a:bodyPr/>
          <a:lstStyle/>
          <a:p>
            <a:r>
              <a:rPr lang="es-MX" dirty="0"/>
              <a:t>Riesgo</a:t>
            </a:r>
          </a:p>
        </p:txBody>
      </p:sp>
      <p:sp>
        <p:nvSpPr>
          <p:cNvPr id="3" name="Marcador de texto 2">
            <a:extLst>
              <a:ext uri="{FF2B5EF4-FFF2-40B4-BE49-F238E27FC236}">
                <a16:creationId xmlns:a16="http://schemas.microsoft.com/office/drawing/2014/main" id="{B4ECCE6A-2360-44B2-B768-0396FC238F63}"/>
              </a:ext>
            </a:extLst>
          </p:cNvPr>
          <p:cNvSpPr>
            <a:spLocks noGrp="1"/>
          </p:cNvSpPr>
          <p:nvPr>
            <p:ph type="body" idx="1"/>
          </p:nvPr>
        </p:nvSpPr>
        <p:spPr>
          <a:xfrm>
            <a:off x="1073700" y="1136138"/>
            <a:ext cx="6996600" cy="1922100"/>
          </a:xfrm>
        </p:spPr>
        <p:txBody>
          <a:bodyPr/>
          <a:lstStyle/>
          <a:p>
            <a:pPr algn="just"/>
            <a:r>
              <a:rPr lang="es-MX" sz="1800" dirty="0"/>
              <a:t>Si los precios en el mercado de bonos se hacen más volátiles, el riesgo asociado con los bonos aumenta y éstos se vuelven un activo menos atractivo. Un incremento en el riesgo de los bonos ocasiona que la demanda de éstos disminuya y que la curva de demanda se desplace a la izquierda.</a:t>
            </a:r>
          </a:p>
          <a:p>
            <a:pPr algn="just"/>
            <a:r>
              <a:rPr lang="es-MX" sz="1800" dirty="0"/>
              <a:t>De manera contraria, un aumento en la volatilidad de los precios en otro mercado de activos, como el mercado de valores, haría los bonos más atractivos. Un incremento en el riesgo de los activos alternativos hace que la demanda de los bonos aumente y que la curva de demanda se desplace a la derecha.</a:t>
            </a:r>
          </a:p>
        </p:txBody>
      </p:sp>
      <p:sp>
        <p:nvSpPr>
          <p:cNvPr id="4" name="Marcador de número de diapositiva 3">
            <a:extLst>
              <a:ext uri="{FF2B5EF4-FFF2-40B4-BE49-F238E27FC236}">
                <a16:creationId xmlns:a16="http://schemas.microsoft.com/office/drawing/2014/main" id="{749FD6D6-07B0-45ED-A6AB-9E83DC8EC99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19</a:t>
            </a:fld>
            <a:endParaRPr lang="es-MX"/>
          </a:p>
        </p:txBody>
      </p:sp>
    </p:spTree>
    <p:extLst>
      <p:ext uri="{BB962C8B-B14F-4D97-AF65-F5344CB8AC3E}">
        <p14:creationId xmlns:p14="http://schemas.microsoft.com/office/powerpoint/2010/main" val="1925042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84"/>
        <p:cNvGrpSpPr/>
        <p:nvPr/>
      </p:nvGrpSpPr>
      <p:grpSpPr>
        <a:xfrm>
          <a:off x="0" y="0"/>
          <a:ext cx="0" cy="0"/>
          <a:chOff x="0" y="0"/>
          <a:chExt cx="0" cy="0"/>
        </a:xfrm>
      </p:grpSpPr>
      <p:sp>
        <p:nvSpPr>
          <p:cNvPr id="485" name="Google Shape;485;p16"/>
          <p:cNvSpPr txBox="1">
            <a:spLocks noGrp="1"/>
          </p:cNvSpPr>
          <p:nvPr>
            <p:ph type="ctrTitle"/>
          </p:nvPr>
        </p:nvSpPr>
        <p:spPr>
          <a:xfrm>
            <a:off x="2309350" y="3031150"/>
            <a:ext cx="5214600" cy="11598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dirty="0"/>
              <a:t>Unidad II. Mercados financieros</a:t>
            </a:r>
            <a:endParaRPr dirty="0"/>
          </a:p>
        </p:txBody>
      </p:sp>
      <p:sp>
        <p:nvSpPr>
          <p:cNvPr id="486" name="Google Shape;486;p16"/>
          <p:cNvSpPr txBox="1">
            <a:spLocks noGrp="1"/>
          </p:cNvSpPr>
          <p:nvPr>
            <p:ph type="subTitle" idx="1"/>
          </p:nvPr>
        </p:nvSpPr>
        <p:spPr>
          <a:xfrm>
            <a:off x="2309441" y="4059250"/>
            <a:ext cx="5214600" cy="7848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endParaRPr dirty="0"/>
          </a:p>
        </p:txBody>
      </p:sp>
      <p:sp>
        <p:nvSpPr>
          <p:cNvPr id="487" name="Google Shape;487;p16"/>
          <p:cNvSpPr txBox="1"/>
          <p:nvPr/>
        </p:nvSpPr>
        <p:spPr>
          <a:xfrm>
            <a:off x="7416725" y="3661925"/>
            <a:ext cx="1760400" cy="12048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endParaRPr sz="12000" dirty="0">
              <a:solidFill>
                <a:schemeClr val="accent2"/>
              </a:solidFill>
            </a:endParaRPr>
          </a:p>
        </p:txBody>
      </p:sp>
      <p:sp>
        <p:nvSpPr>
          <p:cNvPr id="488" name="Google Shape;488;p16"/>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586016-C442-4D72-A7DF-283EEED56CF5}"/>
              </a:ext>
            </a:extLst>
          </p:cNvPr>
          <p:cNvSpPr>
            <a:spLocks noGrp="1"/>
          </p:cNvSpPr>
          <p:nvPr>
            <p:ph type="title"/>
          </p:nvPr>
        </p:nvSpPr>
        <p:spPr/>
        <p:txBody>
          <a:bodyPr/>
          <a:lstStyle/>
          <a:p>
            <a:r>
              <a:rPr lang="es-MX" dirty="0"/>
              <a:t>Liquidez</a:t>
            </a:r>
          </a:p>
        </p:txBody>
      </p:sp>
      <p:sp>
        <p:nvSpPr>
          <p:cNvPr id="3" name="Marcador de texto 2">
            <a:extLst>
              <a:ext uri="{FF2B5EF4-FFF2-40B4-BE49-F238E27FC236}">
                <a16:creationId xmlns:a16="http://schemas.microsoft.com/office/drawing/2014/main" id="{0CD66169-47DD-40F8-B4EA-7EEA4227C066}"/>
              </a:ext>
            </a:extLst>
          </p:cNvPr>
          <p:cNvSpPr>
            <a:spLocks noGrp="1"/>
          </p:cNvSpPr>
          <p:nvPr>
            <p:ph type="body" idx="1"/>
          </p:nvPr>
        </p:nvSpPr>
        <p:spPr/>
        <p:txBody>
          <a:bodyPr/>
          <a:lstStyle/>
          <a:p>
            <a:pPr algn="just"/>
            <a:r>
              <a:rPr lang="es-MX" dirty="0"/>
              <a:t>Un incremento en la liquidez de los bonos resulta en un incremento en la demanda de bonos, y la curva de demanda se desplaza a la derecha (véase la fi gura 2). Asimismo, un incremento en la liquidez de activos alternativos disminuye la demanda de bonos y hace que la curva se desplace hacia la izquierda.</a:t>
            </a:r>
          </a:p>
        </p:txBody>
      </p:sp>
      <p:sp>
        <p:nvSpPr>
          <p:cNvPr id="4" name="Marcador de número de diapositiva 3">
            <a:extLst>
              <a:ext uri="{FF2B5EF4-FFF2-40B4-BE49-F238E27FC236}">
                <a16:creationId xmlns:a16="http://schemas.microsoft.com/office/drawing/2014/main" id="{755DB1D6-7075-499A-8E5F-4F61772D4A3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20</a:t>
            </a:fld>
            <a:endParaRPr lang="es-MX"/>
          </a:p>
        </p:txBody>
      </p:sp>
    </p:spTree>
    <p:extLst>
      <p:ext uri="{BB962C8B-B14F-4D97-AF65-F5344CB8AC3E}">
        <p14:creationId xmlns:p14="http://schemas.microsoft.com/office/powerpoint/2010/main" val="6161890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A8FF90-E648-45B4-93EA-82713E005E01}"/>
              </a:ext>
            </a:extLst>
          </p:cNvPr>
          <p:cNvSpPr>
            <a:spLocks noGrp="1"/>
          </p:cNvSpPr>
          <p:nvPr>
            <p:ph type="title"/>
          </p:nvPr>
        </p:nvSpPr>
        <p:spPr>
          <a:xfrm>
            <a:off x="1196606" y="1654851"/>
            <a:ext cx="6996600" cy="715800"/>
          </a:xfrm>
        </p:spPr>
        <p:txBody>
          <a:bodyPr/>
          <a:lstStyle/>
          <a:p>
            <a:r>
              <a:rPr lang="es-MX" dirty="0"/>
              <a:t>Factores determinantes en los desplazamientos de la curva de oferta de bonos</a:t>
            </a:r>
          </a:p>
        </p:txBody>
      </p:sp>
      <p:sp>
        <p:nvSpPr>
          <p:cNvPr id="4" name="Marcador de número de diapositiva 3">
            <a:extLst>
              <a:ext uri="{FF2B5EF4-FFF2-40B4-BE49-F238E27FC236}">
                <a16:creationId xmlns:a16="http://schemas.microsoft.com/office/drawing/2014/main" id="{CE08F097-CA96-482A-8F74-6B7FF994CD8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21</a:t>
            </a:fld>
            <a:endParaRPr lang="es-MX"/>
          </a:p>
        </p:txBody>
      </p:sp>
    </p:spTree>
    <p:extLst>
      <p:ext uri="{BB962C8B-B14F-4D97-AF65-F5344CB8AC3E}">
        <p14:creationId xmlns:p14="http://schemas.microsoft.com/office/powerpoint/2010/main" val="24984680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CF3581-B13A-4BFC-A68D-2EA3FDF7C17B}"/>
              </a:ext>
            </a:extLst>
          </p:cNvPr>
          <p:cNvSpPr>
            <a:spLocks noGrp="1"/>
          </p:cNvSpPr>
          <p:nvPr>
            <p:ph type="title"/>
          </p:nvPr>
        </p:nvSpPr>
        <p:spPr/>
        <p:txBody>
          <a:bodyPr/>
          <a:lstStyle/>
          <a:p>
            <a:r>
              <a:rPr lang="es-MX" dirty="0"/>
              <a:t>Rentabilidad esperada de las oportunidades de inversión </a:t>
            </a:r>
          </a:p>
        </p:txBody>
      </p:sp>
      <p:sp>
        <p:nvSpPr>
          <p:cNvPr id="3" name="Marcador de texto 2">
            <a:extLst>
              <a:ext uri="{FF2B5EF4-FFF2-40B4-BE49-F238E27FC236}">
                <a16:creationId xmlns:a16="http://schemas.microsoft.com/office/drawing/2014/main" id="{32562734-DBC8-418F-A191-206A10995252}"/>
              </a:ext>
            </a:extLst>
          </p:cNvPr>
          <p:cNvSpPr>
            <a:spLocks noGrp="1"/>
          </p:cNvSpPr>
          <p:nvPr>
            <p:ph type="body" idx="1"/>
          </p:nvPr>
        </p:nvSpPr>
        <p:spPr/>
        <p:txBody>
          <a:bodyPr/>
          <a:lstStyle/>
          <a:p>
            <a:r>
              <a:rPr lang="es-MX" sz="1800" dirty="0"/>
              <a:t>Cuanto más rentables sean las inversiones en personal y equipo que una empresa espera realizar, más dispuesta estará a solicitar fondos en préstamo para financiar tales inversiones.</a:t>
            </a:r>
          </a:p>
          <a:p>
            <a:r>
              <a:rPr lang="es-MX" sz="1800" dirty="0"/>
              <a:t>Así, en una expansión del ciclo de negocios, la oferta de bonos aumenta y la curva de oferta se desplaza a la derecha. De igual manera, en una recesión, cuando hay menos oportunidades rentables de inversión esperadas, la oferta de bonos disminuye, y la curva de oferta se desplaza a la izquierda.</a:t>
            </a:r>
          </a:p>
        </p:txBody>
      </p:sp>
      <p:sp>
        <p:nvSpPr>
          <p:cNvPr id="4" name="Marcador de número de diapositiva 3">
            <a:extLst>
              <a:ext uri="{FF2B5EF4-FFF2-40B4-BE49-F238E27FC236}">
                <a16:creationId xmlns:a16="http://schemas.microsoft.com/office/drawing/2014/main" id="{99EC5597-1889-4B85-B933-41C06E5F5D3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22</a:t>
            </a:fld>
            <a:endParaRPr lang="es-MX"/>
          </a:p>
        </p:txBody>
      </p:sp>
    </p:spTree>
    <p:extLst>
      <p:ext uri="{BB962C8B-B14F-4D97-AF65-F5344CB8AC3E}">
        <p14:creationId xmlns:p14="http://schemas.microsoft.com/office/powerpoint/2010/main" val="37469194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9B44BC-F89F-43E4-9117-8A3A8EEDC346}"/>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A16CAB63-C5F0-4B1E-9EC3-51EBD6625061}"/>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8A204F10-8525-4014-A404-84728DCF893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23</a:t>
            </a:fld>
            <a:endParaRPr lang="es-MX"/>
          </a:p>
        </p:txBody>
      </p:sp>
      <p:pic>
        <p:nvPicPr>
          <p:cNvPr id="6" name="Imagen 5">
            <a:extLst>
              <a:ext uri="{FF2B5EF4-FFF2-40B4-BE49-F238E27FC236}">
                <a16:creationId xmlns:a16="http://schemas.microsoft.com/office/drawing/2014/main" id="{42F87DEC-BBF1-48AD-AAEE-C3D1E30BFC30}"/>
              </a:ext>
            </a:extLst>
          </p:cNvPr>
          <p:cNvPicPr>
            <a:picLocks noChangeAspect="1"/>
          </p:cNvPicPr>
          <p:nvPr/>
        </p:nvPicPr>
        <p:blipFill>
          <a:blip r:embed="rId2">
            <a:lum bright="-20000" contrast="40000"/>
          </a:blip>
          <a:stretch>
            <a:fillRect/>
          </a:stretch>
        </p:blipFill>
        <p:spPr>
          <a:xfrm>
            <a:off x="810197" y="284322"/>
            <a:ext cx="7687656" cy="4859178"/>
          </a:xfrm>
          <a:prstGeom prst="rect">
            <a:avLst/>
          </a:prstGeom>
        </p:spPr>
      </p:pic>
    </p:spTree>
    <p:extLst>
      <p:ext uri="{BB962C8B-B14F-4D97-AF65-F5344CB8AC3E}">
        <p14:creationId xmlns:p14="http://schemas.microsoft.com/office/powerpoint/2010/main" val="7248526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F794C4-4266-413C-BC8D-A359A1235FEE}"/>
              </a:ext>
            </a:extLst>
          </p:cNvPr>
          <p:cNvSpPr>
            <a:spLocks noGrp="1"/>
          </p:cNvSpPr>
          <p:nvPr>
            <p:ph type="title"/>
          </p:nvPr>
        </p:nvSpPr>
        <p:spPr/>
        <p:txBody>
          <a:bodyPr/>
          <a:lstStyle/>
          <a:p>
            <a:r>
              <a:rPr lang="es-MX" dirty="0"/>
              <a:t>Inflación </a:t>
            </a:r>
          </a:p>
        </p:txBody>
      </p:sp>
      <p:sp>
        <p:nvSpPr>
          <p:cNvPr id="3" name="Marcador de texto 2">
            <a:extLst>
              <a:ext uri="{FF2B5EF4-FFF2-40B4-BE49-F238E27FC236}">
                <a16:creationId xmlns:a16="http://schemas.microsoft.com/office/drawing/2014/main" id="{F8C304C8-BDD4-4806-B53A-74549CE00F74}"/>
              </a:ext>
            </a:extLst>
          </p:cNvPr>
          <p:cNvSpPr>
            <a:spLocks noGrp="1"/>
          </p:cNvSpPr>
          <p:nvPr>
            <p:ph type="body" idx="1"/>
          </p:nvPr>
        </p:nvSpPr>
        <p:spPr/>
        <p:txBody>
          <a:bodyPr/>
          <a:lstStyle/>
          <a:p>
            <a:pPr algn="just"/>
            <a:r>
              <a:rPr lang="es-MX" dirty="0"/>
              <a:t>Para una tasa de interés dada (y el precio de un bono), cuando la inflación esperada aumenta, el costo real de solicitar fondos en préstamo disminuye; de este modo, la cantidad de bonos ofrecidos aumenta a cualquier precio dado de los bonos. Un aumento en la inflación esperada ocasiona que la oferta de bonos aumente y que la curva de oferta se desplace a la derecha.</a:t>
            </a:r>
          </a:p>
        </p:txBody>
      </p:sp>
      <p:sp>
        <p:nvSpPr>
          <p:cNvPr id="4" name="Marcador de número de diapositiva 3">
            <a:extLst>
              <a:ext uri="{FF2B5EF4-FFF2-40B4-BE49-F238E27FC236}">
                <a16:creationId xmlns:a16="http://schemas.microsoft.com/office/drawing/2014/main" id="{1C57F368-CFD7-40DD-8AFB-785E4CE5523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24</a:t>
            </a:fld>
            <a:endParaRPr lang="es-MX"/>
          </a:p>
        </p:txBody>
      </p:sp>
    </p:spTree>
    <p:extLst>
      <p:ext uri="{BB962C8B-B14F-4D97-AF65-F5344CB8AC3E}">
        <p14:creationId xmlns:p14="http://schemas.microsoft.com/office/powerpoint/2010/main" val="24450288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B2FAC6-E37C-4E59-AD00-7C2C009D0C87}"/>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E4CC6644-0444-49F2-BEEA-637F267E0354}"/>
              </a:ext>
            </a:extLst>
          </p:cNvPr>
          <p:cNvSpPr>
            <a:spLocks noGrp="1"/>
          </p:cNvSpPr>
          <p:nvPr>
            <p:ph type="body" idx="1"/>
          </p:nvPr>
        </p:nvSpPr>
        <p:spPr/>
        <p:txBody>
          <a:bodyPr/>
          <a:lstStyle/>
          <a:p>
            <a:endParaRPr lang="es-MX"/>
          </a:p>
        </p:txBody>
      </p:sp>
      <p:sp>
        <p:nvSpPr>
          <p:cNvPr id="4" name="Marcador de número de diapositiva 3">
            <a:extLst>
              <a:ext uri="{FF2B5EF4-FFF2-40B4-BE49-F238E27FC236}">
                <a16:creationId xmlns:a16="http://schemas.microsoft.com/office/drawing/2014/main" id="{0913BD8E-8FE3-4A42-B8DF-980208AA061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25</a:t>
            </a:fld>
            <a:endParaRPr lang="es-MX"/>
          </a:p>
        </p:txBody>
      </p:sp>
      <p:pic>
        <p:nvPicPr>
          <p:cNvPr id="6" name="Imagen 5">
            <a:extLst>
              <a:ext uri="{FF2B5EF4-FFF2-40B4-BE49-F238E27FC236}">
                <a16:creationId xmlns:a16="http://schemas.microsoft.com/office/drawing/2014/main" id="{EB11CF48-DA52-45CB-99F2-9146E879050A}"/>
              </a:ext>
            </a:extLst>
          </p:cNvPr>
          <p:cNvPicPr>
            <a:picLocks noChangeAspect="1"/>
          </p:cNvPicPr>
          <p:nvPr/>
        </p:nvPicPr>
        <p:blipFill>
          <a:blip r:embed="rId2"/>
          <a:stretch>
            <a:fillRect/>
          </a:stretch>
        </p:blipFill>
        <p:spPr>
          <a:xfrm>
            <a:off x="633412" y="88715"/>
            <a:ext cx="7877175" cy="4200525"/>
          </a:xfrm>
          <a:prstGeom prst="rect">
            <a:avLst/>
          </a:prstGeom>
        </p:spPr>
      </p:pic>
    </p:spTree>
    <p:extLst>
      <p:ext uri="{BB962C8B-B14F-4D97-AF65-F5344CB8AC3E}">
        <p14:creationId xmlns:p14="http://schemas.microsoft.com/office/powerpoint/2010/main" val="2294387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53A305-E238-4F9C-91F1-FB687E5DCEF4}"/>
              </a:ext>
            </a:extLst>
          </p:cNvPr>
          <p:cNvSpPr>
            <a:spLocks noGrp="1"/>
          </p:cNvSpPr>
          <p:nvPr>
            <p:ph type="title"/>
          </p:nvPr>
        </p:nvSpPr>
        <p:spPr/>
        <p:txBody>
          <a:bodyPr/>
          <a:lstStyle/>
          <a:p>
            <a:r>
              <a:rPr lang="es-MX" dirty="0"/>
              <a:t>Presupuesto gubernamental</a:t>
            </a:r>
          </a:p>
        </p:txBody>
      </p:sp>
      <p:sp>
        <p:nvSpPr>
          <p:cNvPr id="3" name="Marcador de texto 2">
            <a:extLst>
              <a:ext uri="{FF2B5EF4-FFF2-40B4-BE49-F238E27FC236}">
                <a16:creationId xmlns:a16="http://schemas.microsoft.com/office/drawing/2014/main" id="{DB8DA6C5-9209-41DF-A0AA-88F7730E635C}"/>
              </a:ext>
            </a:extLst>
          </p:cNvPr>
          <p:cNvSpPr>
            <a:spLocks noGrp="1"/>
          </p:cNvSpPr>
          <p:nvPr>
            <p:ph type="body" idx="1"/>
          </p:nvPr>
        </p:nvSpPr>
        <p:spPr>
          <a:xfrm>
            <a:off x="1075850" y="1540174"/>
            <a:ext cx="6996600" cy="2766011"/>
          </a:xfrm>
        </p:spPr>
        <p:txBody>
          <a:bodyPr/>
          <a:lstStyle/>
          <a:p>
            <a:r>
              <a:rPr lang="es-MX" dirty="0"/>
              <a:t>Cuando estos déficit son grandes, la Tesorería vende más bonos, y la cantidad de bonos ofrecidos a cada precio aumenta.</a:t>
            </a:r>
          </a:p>
          <a:p>
            <a:r>
              <a:rPr lang="es-MX" dirty="0"/>
              <a:t>Los déficit gubernamentales más altos aumentan la oferta de bonos y desplazan la curva de oferta a la. Por otro lado, los superávit </a:t>
            </a:r>
            <a:r>
              <a:rPr lang="es-MX"/>
              <a:t>gubernamentales, </a:t>
            </a:r>
            <a:r>
              <a:rPr lang="es-MX" dirty="0"/>
              <a:t>disminuyen la oferta de bonos y desplazan la curva </a:t>
            </a:r>
            <a:r>
              <a:rPr lang="es-MX"/>
              <a:t>de oferta a </a:t>
            </a:r>
            <a:r>
              <a:rPr lang="es-MX" dirty="0"/>
              <a:t>la izquierda.</a:t>
            </a:r>
          </a:p>
        </p:txBody>
      </p:sp>
      <p:sp>
        <p:nvSpPr>
          <p:cNvPr id="4" name="Marcador de número de diapositiva 3">
            <a:extLst>
              <a:ext uri="{FF2B5EF4-FFF2-40B4-BE49-F238E27FC236}">
                <a16:creationId xmlns:a16="http://schemas.microsoft.com/office/drawing/2014/main" id="{E3BB07E3-C4EE-4A24-9890-8356E7ED3EF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26</a:t>
            </a:fld>
            <a:endParaRPr lang="es-MX"/>
          </a:p>
        </p:txBody>
      </p:sp>
    </p:spTree>
    <p:extLst>
      <p:ext uri="{BB962C8B-B14F-4D97-AF65-F5344CB8AC3E}">
        <p14:creationId xmlns:p14="http://schemas.microsoft.com/office/powerpoint/2010/main" val="12496908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F3F92CB8-4F51-4C4B-9877-A19CA01900C1}"/>
              </a:ext>
            </a:extLst>
          </p:cNvPr>
          <p:cNvSpPr>
            <a:spLocks noGrp="1"/>
          </p:cNvSpPr>
          <p:nvPr>
            <p:ph type="ctrTitle"/>
          </p:nvPr>
        </p:nvSpPr>
        <p:spPr>
          <a:xfrm>
            <a:off x="3342175" y="2999252"/>
            <a:ext cx="5214600" cy="1159800"/>
          </a:xfrm>
        </p:spPr>
        <p:txBody>
          <a:bodyPr/>
          <a:lstStyle/>
          <a:p>
            <a:r>
              <a:rPr lang="es-MX" dirty="0"/>
              <a:t>Hipótesis de los mercados financieros eficientes</a:t>
            </a:r>
          </a:p>
        </p:txBody>
      </p:sp>
      <p:sp>
        <p:nvSpPr>
          <p:cNvPr id="4" name="Marcador de número de diapositiva 3">
            <a:extLst>
              <a:ext uri="{FF2B5EF4-FFF2-40B4-BE49-F238E27FC236}">
                <a16:creationId xmlns:a16="http://schemas.microsoft.com/office/drawing/2014/main" id="{F6214200-DC46-453E-9C1E-81EF7F5C3BF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27</a:t>
            </a:fld>
            <a:endParaRPr lang="es-MX"/>
          </a:p>
        </p:txBody>
      </p:sp>
    </p:spTree>
    <p:extLst>
      <p:ext uri="{BB962C8B-B14F-4D97-AF65-F5344CB8AC3E}">
        <p14:creationId xmlns:p14="http://schemas.microsoft.com/office/powerpoint/2010/main" val="38814257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texto 5">
            <a:extLst>
              <a:ext uri="{FF2B5EF4-FFF2-40B4-BE49-F238E27FC236}">
                <a16:creationId xmlns:a16="http://schemas.microsoft.com/office/drawing/2014/main" id="{39049987-FBA6-47AD-B816-D506ADB6E32E}"/>
              </a:ext>
            </a:extLst>
          </p:cNvPr>
          <p:cNvSpPr>
            <a:spLocks noGrp="1"/>
          </p:cNvSpPr>
          <p:nvPr>
            <p:ph type="body" idx="1"/>
          </p:nvPr>
        </p:nvSpPr>
        <p:spPr>
          <a:xfrm>
            <a:off x="1073700" y="923487"/>
            <a:ext cx="6996600" cy="1922100"/>
          </a:xfrm>
        </p:spPr>
        <p:txBody>
          <a:bodyPr/>
          <a:lstStyle/>
          <a:p>
            <a:pPr algn="just"/>
            <a:r>
              <a:rPr lang="es-MX" sz="1800" b="0" i="0" u="none" strike="noStrike" baseline="0" dirty="0">
                <a:latin typeface="Berkeley-Book"/>
              </a:rPr>
              <a:t>Mientras los economistas monetarios desarrollaban la teoría de las expectativas racionales, los economistas financieros desarrollaban una teoría paralela de formación de las expectativas en los mercados financieros. </a:t>
            </a:r>
          </a:p>
          <a:p>
            <a:pPr algn="just"/>
            <a:r>
              <a:rPr lang="es-MX" sz="1800" b="0" i="0" u="none" strike="noStrike" baseline="0" dirty="0">
                <a:latin typeface="Berkeley-Book"/>
              </a:rPr>
              <a:t>Y llegaron a la misma conclusión que los teóricos de las expectativas racionales: las expectativas en los mercados financieros son iguales a los pronósticos óptimos usando toda la información disponible.</a:t>
            </a:r>
          </a:p>
          <a:p>
            <a:pPr algn="just"/>
            <a:r>
              <a:rPr lang="es-MX" sz="1800" b="0" i="0" u="none" strike="noStrike" baseline="0" dirty="0">
                <a:latin typeface="Berkeley-Book"/>
              </a:rPr>
              <a:t>La llamaron </a:t>
            </a:r>
            <a:r>
              <a:rPr lang="es-MX" sz="1800" b="0" i="1" u="none" strike="noStrike" baseline="0" dirty="0">
                <a:latin typeface="Berkeley-BookItalic"/>
              </a:rPr>
              <a:t>hipótesis de los mercados eficientes</a:t>
            </a:r>
            <a:r>
              <a:rPr lang="es-MX" sz="1800" b="0" i="0" u="none" strike="noStrike" baseline="0" dirty="0">
                <a:latin typeface="Berkeley-Book"/>
              </a:rPr>
              <a:t>; de hecho, su teoría es simplemente una aplicación de las expectativas racionales para la valuación de las acciones y también de otros valores.</a:t>
            </a:r>
            <a:endParaRPr lang="es-MX" dirty="0"/>
          </a:p>
        </p:txBody>
      </p:sp>
      <p:sp>
        <p:nvSpPr>
          <p:cNvPr id="4" name="Marcador de número de diapositiva 3">
            <a:extLst>
              <a:ext uri="{FF2B5EF4-FFF2-40B4-BE49-F238E27FC236}">
                <a16:creationId xmlns:a16="http://schemas.microsoft.com/office/drawing/2014/main" id="{B9226359-FB40-47EF-AD2C-60FA459FDF7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28</a:t>
            </a:fld>
            <a:endParaRPr lang="es-MX"/>
          </a:p>
        </p:txBody>
      </p:sp>
    </p:spTree>
    <p:extLst>
      <p:ext uri="{BB962C8B-B14F-4D97-AF65-F5344CB8AC3E}">
        <p14:creationId xmlns:p14="http://schemas.microsoft.com/office/powerpoint/2010/main" val="32279478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EEBF9B-B44C-44C6-B462-37598BC4BE6D}"/>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1E17A22D-AEAC-4A8B-B618-8E717AE74423}"/>
              </a:ext>
            </a:extLst>
          </p:cNvPr>
          <p:cNvSpPr>
            <a:spLocks noGrp="1"/>
          </p:cNvSpPr>
          <p:nvPr>
            <p:ph type="body" idx="1"/>
          </p:nvPr>
        </p:nvSpPr>
        <p:spPr/>
        <p:txBody>
          <a:bodyPr/>
          <a:lstStyle/>
          <a:p>
            <a:pPr algn="l"/>
            <a:r>
              <a:rPr lang="es-MX" sz="1800" b="0" i="0" u="none" strike="noStrike" baseline="0" dirty="0">
                <a:latin typeface="Berkeley-Book"/>
              </a:rPr>
              <a:t>La hipótesis de los mercados eficientes se basa en el supuesto de que los precios de los valores en los mercados financieros reflejan por completo toda la información disponible.</a:t>
            </a:r>
          </a:p>
          <a:p>
            <a:pPr algn="l"/>
            <a:r>
              <a:rPr lang="es-MX" dirty="0"/>
              <a:t>del capítulo 4 que la tasa de rendimiento que resulta del mantenimiento de un valor es igual a la suma de la ganancia de capital sobre ese valor (el cambio en el precio), más cualquier pago en efectivo, dividido entre el precio de compra inicial del valor:</a:t>
            </a:r>
          </a:p>
        </p:txBody>
      </p:sp>
      <p:sp>
        <p:nvSpPr>
          <p:cNvPr id="4" name="Marcador de número de diapositiva 3">
            <a:extLst>
              <a:ext uri="{FF2B5EF4-FFF2-40B4-BE49-F238E27FC236}">
                <a16:creationId xmlns:a16="http://schemas.microsoft.com/office/drawing/2014/main" id="{217ABE56-0B8A-40BA-A300-E4E7596F8F4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29</a:t>
            </a:fld>
            <a:endParaRPr lang="es-MX"/>
          </a:p>
        </p:txBody>
      </p:sp>
    </p:spTree>
    <p:extLst>
      <p:ext uri="{BB962C8B-B14F-4D97-AF65-F5344CB8AC3E}">
        <p14:creationId xmlns:p14="http://schemas.microsoft.com/office/powerpoint/2010/main" val="3907449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FDC609BC-3E08-4C3D-A8DB-CE8811F1013F}"/>
              </a:ext>
            </a:extLst>
          </p:cNvPr>
          <p:cNvSpPr>
            <a:spLocks noGrp="1"/>
          </p:cNvSpPr>
          <p:nvPr>
            <p:ph type="ctrTitle"/>
          </p:nvPr>
        </p:nvSpPr>
        <p:spPr/>
        <p:txBody>
          <a:bodyPr/>
          <a:lstStyle/>
          <a:p>
            <a:r>
              <a:rPr lang="es-MX" dirty="0"/>
              <a:t>Comportamiento de las tasas de interés</a:t>
            </a:r>
          </a:p>
        </p:txBody>
      </p:sp>
      <p:sp>
        <p:nvSpPr>
          <p:cNvPr id="6" name="Subtítulo 5">
            <a:extLst>
              <a:ext uri="{FF2B5EF4-FFF2-40B4-BE49-F238E27FC236}">
                <a16:creationId xmlns:a16="http://schemas.microsoft.com/office/drawing/2014/main" id="{B3ECE551-3314-4464-A515-4446D73FCD69}"/>
              </a:ext>
            </a:extLst>
          </p:cNvPr>
          <p:cNvSpPr>
            <a:spLocks noGrp="1"/>
          </p:cNvSpPr>
          <p:nvPr>
            <p:ph type="subTitle" idx="1"/>
          </p:nvPr>
        </p:nvSpPr>
        <p:spPr/>
        <p:txBody>
          <a:bodyPr/>
          <a:lstStyle/>
          <a:p>
            <a:endParaRPr lang="es-MX"/>
          </a:p>
        </p:txBody>
      </p:sp>
      <p:sp>
        <p:nvSpPr>
          <p:cNvPr id="4" name="Marcador de número de diapositiva 3">
            <a:extLst>
              <a:ext uri="{FF2B5EF4-FFF2-40B4-BE49-F238E27FC236}">
                <a16:creationId xmlns:a16="http://schemas.microsoft.com/office/drawing/2014/main" id="{6376F758-3AC7-4C14-871C-8A099BC9519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3</a:t>
            </a:fld>
            <a:endParaRPr lang="es-MX"/>
          </a:p>
        </p:txBody>
      </p:sp>
    </p:spTree>
    <p:extLst>
      <p:ext uri="{BB962C8B-B14F-4D97-AF65-F5344CB8AC3E}">
        <p14:creationId xmlns:p14="http://schemas.microsoft.com/office/powerpoint/2010/main" val="1503650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91511D-C1C9-4398-80BC-AB3ECC058038}"/>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16EAD688-8D77-4959-A5FB-3BF41BABB57E}"/>
              </a:ext>
            </a:extLst>
          </p:cNvPr>
          <p:cNvSpPr>
            <a:spLocks noGrp="1"/>
          </p:cNvSpPr>
          <p:nvPr>
            <p:ph type="body" idx="1"/>
          </p:nvPr>
        </p:nvSpPr>
        <p:spPr/>
        <p:txBody>
          <a:bodyPr/>
          <a:lstStyle/>
          <a:p>
            <a:endParaRPr lang="es-MX"/>
          </a:p>
        </p:txBody>
      </p:sp>
      <p:sp>
        <p:nvSpPr>
          <p:cNvPr id="4" name="Marcador de número de diapositiva 3">
            <a:extLst>
              <a:ext uri="{FF2B5EF4-FFF2-40B4-BE49-F238E27FC236}">
                <a16:creationId xmlns:a16="http://schemas.microsoft.com/office/drawing/2014/main" id="{783F179B-F1A0-4457-97EA-265936426C6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30</a:t>
            </a:fld>
            <a:endParaRPr lang="es-MX"/>
          </a:p>
        </p:txBody>
      </p:sp>
      <p:pic>
        <p:nvPicPr>
          <p:cNvPr id="6" name="Imagen 5">
            <a:extLst>
              <a:ext uri="{FF2B5EF4-FFF2-40B4-BE49-F238E27FC236}">
                <a16:creationId xmlns:a16="http://schemas.microsoft.com/office/drawing/2014/main" id="{BEBEC33F-6808-4212-BF8B-4FEDDFEBF161}"/>
              </a:ext>
            </a:extLst>
          </p:cNvPr>
          <p:cNvPicPr>
            <a:picLocks noChangeAspect="1"/>
          </p:cNvPicPr>
          <p:nvPr/>
        </p:nvPicPr>
        <p:blipFill>
          <a:blip r:embed="rId2">
            <a:lum bright="-20000" contrast="40000"/>
          </a:blip>
          <a:stretch>
            <a:fillRect/>
          </a:stretch>
        </p:blipFill>
        <p:spPr>
          <a:xfrm>
            <a:off x="811550" y="159488"/>
            <a:ext cx="7865099" cy="4147053"/>
          </a:xfrm>
          <a:prstGeom prst="rect">
            <a:avLst/>
          </a:prstGeom>
        </p:spPr>
      </p:pic>
    </p:spTree>
    <p:extLst>
      <p:ext uri="{BB962C8B-B14F-4D97-AF65-F5344CB8AC3E}">
        <p14:creationId xmlns:p14="http://schemas.microsoft.com/office/powerpoint/2010/main" val="4898867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7B82F6D-DB11-4F0A-8FE8-3FB011BBBABC}"/>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725046A6-94AF-445C-91EB-85E3443FEFAA}"/>
              </a:ext>
            </a:extLst>
          </p:cNvPr>
          <p:cNvSpPr>
            <a:spLocks noGrp="1"/>
          </p:cNvSpPr>
          <p:nvPr>
            <p:ph type="body" idx="1"/>
          </p:nvPr>
        </p:nvSpPr>
        <p:spPr/>
        <p:txBody>
          <a:bodyPr/>
          <a:lstStyle/>
          <a:p>
            <a:pPr algn="l"/>
            <a:r>
              <a:rPr lang="es-MX" sz="1800" b="0" i="0" u="none" strike="noStrike" baseline="0" dirty="0">
                <a:latin typeface="Berkeley-Book"/>
              </a:rPr>
              <a:t>La hipótesis de los mercados eficientes visualiza las expectativas de los precios futuros como iguales a los pronósticos óptimos usando toda la información actualmente disponible. </a:t>
            </a:r>
          </a:p>
          <a:p>
            <a:pPr algn="l"/>
            <a:r>
              <a:rPr lang="es-MX" sz="1800" b="0" i="0" u="none" strike="noStrike" baseline="0" dirty="0">
                <a:latin typeface="Berkeley-Book"/>
              </a:rPr>
              <a:t>En otras palabras, las expectativas de los mercados en relación con los precios futuros de los valores son racionales, de tal forma que:</a:t>
            </a:r>
            <a:endParaRPr lang="es-MX" dirty="0"/>
          </a:p>
        </p:txBody>
      </p:sp>
      <p:sp>
        <p:nvSpPr>
          <p:cNvPr id="4" name="Marcador de número de diapositiva 3">
            <a:extLst>
              <a:ext uri="{FF2B5EF4-FFF2-40B4-BE49-F238E27FC236}">
                <a16:creationId xmlns:a16="http://schemas.microsoft.com/office/drawing/2014/main" id="{5C2C6935-96D2-4648-B2E2-4B144676A0B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31</a:t>
            </a:fld>
            <a:endParaRPr lang="es-MX"/>
          </a:p>
        </p:txBody>
      </p:sp>
    </p:spTree>
    <p:extLst>
      <p:ext uri="{BB962C8B-B14F-4D97-AF65-F5344CB8AC3E}">
        <p14:creationId xmlns:p14="http://schemas.microsoft.com/office/powerpoint/2010/main" val="16575294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93F0B8-4BCC-4800-9EE1-2494AF3C4911}"/>
              </a:ext>
            </a:extLst>
          </p:cNvPr>
          <p:cNvSpPr>
            <a:spLocks noGrp="1"/>
          </p:cNvSpPr>
          <p:nvPr>
            <p:ph type="title"/>
          </p:nvPr>
        </p:nvSpPr>
        <p:spPr/>
        <p:txBody>
          <a:bodyPr/>
          <a:lstStyle/>
          <a:p>
            <a:endParaRPr lang="es-MX"/>
          </a:p>
        </p:txBody>
      </p:sp>
      <mc:AlternateContent xmlns:mc="http://schemas.openxmlformats.org/markup-compatibility/2006" xmlns:a14="http://schemas.microsoft.com/office/drawing/2010/main">
        <mc:Choice Requires="a14">
          <p:sp>
            <p:nvSpPr>
              <p:cNvPr id="3" name="Marcador de texto 2">
                <a:extLst>
                  <a:ext uri="{FF2B5EF4-FFF2-40B4-BE49-F238E27FC236}">
                    <a16:creationId xmlns:a16="http://schemas.microsoft.com/office/drawing/2014/main" id="{257DA6EB-4AB7-441A-9FAD-10B040CA2D02}"/>
                  </a:ext>
                </a:extLst>
              </p:cNvPr>
              <p:cNvSpPr>
                <a:spLocks noGrp="1"/>
              </p:cNvSpPr>
              <p:nvPr>
                <p:ph type="body" idx="1"/>
              </p:nvPr>
            </p:nvSpPr>
            <p:spPr>
              <a:xfrm>
                <a:off x="1073700" y="2442630"/>
                <a:ext cx="6996600" cy="1922100"/>
              </a:xfrm>
            </p:spPr>
            <p:txBody>
              <a:bodyPr/>
              <a:lstStyle/>
              <a:p>
                <a:r>
                  <a:rPr lang="es-MX" sz="1800" b="0" i="0" u="none" strike="noStrike" baseline="0" dirty="0">
                    <a:latin typeface="Berkeley-Book"/>
                  </a:rPr>
                  <a:t>Por desgracia, no podemos observar </a:t>
                </a:r>
                <a14:m>
                  <m:oMath xmlns:m="http://schemas.openxmlformats.org/officeDocument/2006/math">
                    <m:sSup>
                      <m:sSupPr>
                        <m:ctrlPr>
                          <a:rPr lang="es-MX" sz="1800" b="0" i="1" u="none" strike="noStrike" baseline="0" smtClean="0">
                            <a:latin typeface="Cambria Math" panose="02040503050406030204" pitchFamily="18" charset="0"/>
                          </a:rPr>
                        </m:ctrlPr>
                      </m:sSupPr>
                      <m:e>
                        <m:r>
                          <a:rPr lang="es-MX" sz="1800" b="0" i="1" u="none" strike="noStrike" baseline="0" smtClean="0">
                            <a:latin typeface="Cambria Math" panose="02040503050406030204" pitchFamily="18" charset="0"/>
                          </a:rPr>
                          <m:t>𝑅</m:t>
                        </m:r>
                      </m:e>
                      <m:sup>
                        <m:r>
                          <a:rPr lang="es-MX" sz="1800" b="0" i="1" u="none" strike="noStrike" baseline="0" smtClean="0">
                            <a:latin typeface="Cambria Math" panose="02040503050406030204" pitchFamily="18" charset="0"/>
                          </a:rPr>
                          <m:t>𝑒</m:t>
                        </m:r>
                      </m:sup>
                    </m:sSup>
                  </m:oMath>
                </a14:m>
                <a:r>
                  <a:rPr lang="es-MX" sz="1800" b="0" i="0" u="none" strike="noStrike" baseline="0" dirty="0">
                    <a:latin typeface="Berkeley-Book"/>
                  </a:rPr>
                  <a:t> ni </a:t>
                </a:r>
                <a14:m>
                  <m:oMath xmlns:m="http://schemas.openxmlformats.org/officeDocument/2006/math">
                    <m:sSubSup>
                      <m:sSubSupPr>
                        <m:ctrlPr>
                          <a:rPr lang="es-MX" sz="1800" b="0" i="1" u="none" strike="noStrike" baseline="0" smtClean="0">
                            <a:latin typeface="Cambria Math" panose="02040503050406030204" pitchFamily="18" charset="0"/>
                          </a:rPr>
                        </m:ctrlPr>
                      </m:sSubSupPr>
                      <m:e>
                        <m:r>
                          <a:rPr lang="es-MX" sz="1800" b="0" i="1" u="none" strike="noStrike" baseline="0" smtClean="0">
                            <a:latin typeface="Cambria Math" panose="02040503050406030204" pitchFamily="18" charset="0"/>
                          </a:rPr>
                          <m:t>𝑃</m:t>
                        </m:r>
                      </m:e>
                      <m:sub>
                        <m:r>
                          <a:rPr lang="es-MX" sz="1800" b="0" i="1" u="none" strike="noStrike" baseline="0" smtClean="0">
                            <a:latin typeface="Cambria Math" panose="02040503050406030204" pitchFamily="18" charset="0"/>
                          </a:rPr>
                          <m:t>𝑡</m:t>
                        </m:r>
                        <m:r>
                          <a:rPr lang="es-MX" sz="1800" b="0" i="1" u="none" strike="noStrike" baseline="0" smtClean="0">
                            <a:latin typeface="Cambria Math" panose="02040503050406030204" pitchFamily="18" charset="0"/>
                          </a:rPr>
                          <m:t>+1</m:t>
                        </m:r>
                      </m:sub>
                      <m:sup>
                        <m:r>
                          <a:rPr lang="es-MX" sz="1800" b="0" i="1" u="none" strike="noStrike" baseline="0" smtClean="0">
                            <a:latin typeface="Cambria Math" panose="02040503050406030204" pitchFamily="18" charset="0"/>
                          </a:rPr>
                          <m:t>𝑒</m:t>
                        </m:r>
                      </m:sup>
                    </m:sSubSup>
                    <m:r>
                      <a:rPr lang="es-MX" sz="1800" b="0" i="1" u="none" strike="noStrike" baseline="0" smtClean="0">
                        <a:latin typeface="Cambria Math" panose="02040503050406030204" pitchFamily="18" charset="0"/>
                      </a:rPr>
                      <m:t> </m:t>
                    </m:r>
                  </m:oMath>
                </a14:m>
                <a:r>
                  <a:rPr lang="es-MX" sz="1800" b="0" i="0" u="none" strike="noStrike" baseline="0" dirty="0">
                    <a:latin typeface="Berkeley-Book"/>
                  </a:rPr>
                  <a:t> y, por tanto, las ecuaciones de las expectativas racionales por sí mismas no nos indican mucho acerca de la manera en que se comportan los mercados financieros. Sin embargo, si podemos encontrar alguna forma de medir el valor </a:t>
                </a:r>
                <a14:m>
                  <m:oMath xmlns:m="http://schemas.openxmlformats.org/officeDocument/2006/math">
                    <m:sSup>
                      <m:sSupPr>
                        <m:ctrlPr>
                          <a:rPr lang="es-MX" sz="1800" i="1">
                            <a:latin typeface="Cambria Math" panose="02040503050406030204" pitchFamily="18" charset="0"/>
                          </a:rPr>
                        </m:ctrlPr>
                      </m:sSupPr>
                      <m:e>
                        <m:r>
                          <a:rPr lang="es-MX" sz="1800" i="1">
                            <a:latin typeface="Cambria Math" panose="02040503050406030204" pitchFamily="18" charset="0"/>
                          </a:rPr>
                          <m:t>𝑅</m:t>
                        </m:r>
                      </m:e>
                      <m:sup>
                        <m:r>
                          <a:rPr lang="es-MX" sz="1800" i="1">
                            <a:latin typeface="Cambria Math" panose="02040503050406030204" pitchFamily="18" charset="0"/>
                          </a:rPr>
                          <m:t>𝑒</m:t>
                        </m:r>
                      </m:sup>
                    </m:sSup>
                  </m:oMath>
                </a14:m>
                <a:r>
                  <a:rPr lang="es-MX" sz="1800" dirty="0">
                    <a:latin typeface="Berkeley-Book"/>
                  </a:rPr>
                  <a:t> </a:t>
                </a:r>
                <a:r>
                  <a:rPr lang="es-MX" sz="1800" dirty="0"/>
                  <a:t>de , estas ecuaciones tendrán implicaciones importantes en relación con la manera en la cual los precios de los valores cambian en los mercados financieros.</a:t>
                </a:r>
              </a:p>
            </p:txBody>
          </p:sp>
        </mc:Choice>
        <mc:Fallback xmlns="">
          <p:sp>
            <p:nvSpPr>
              <p:cNvPr id="3" name="Marcador de texto 2">
                <a:extLst>
                  <a:ext uri="{FF2B5EF4-FFF2-40B4-BE49-F238E27FC236}">
                    <a16:creationId xmlns:a16="http://schemas.microsoft.com/office/drawing/2014/main" id="{257DA6EB-4AB7-441A-9FAD-10B040CA2D02}"/>
                  </a:ext>
                </a:extLst>
              </p:cNvPr>
              <p:cNvSpPr>
                <a:spLocks noGrp="1" noRot="1" noChangeAspect="1" noMove="1" noResize="1" noEditPoints="1" noAdjustHandles="1" noChangeArrowheads="1" noChangeShapeType="1" noTextEdit="1"/>
              </p:cNvSpPr>
              <p:nvPr>
                <p:ph type="body" idx="1"/>
              </p:nvPr>
            </p:nvSpPr>
            <p:spPr>
              <a:xfrm>
                <a:off x="1073700" y="2442630"/>
                <a:ext cx="6996600" cy="1922100"/>
              </a:xfrm>
              <a:blipFill>
                <a:blip r:embed="rId2"/>
                <a:stretch>
                  <a:fillRect r="-1132" b="-16190"/>
                </a:stretch>
              </a:blipFill>
            </p:spPr>
            <p:txBody>
              <a:bodyPr/>
              <a:lstStyle/>
              <a:p>
                <a:r>
                  <a:rPr lang="es-MX">
                    <a:noFill/>
                  </a:rPr>
                  <a:t> </a:t>
                </a:r>
              </a:p>
            </p:txBody>
          </p:sp>
        </mc:Fallback>
      </mc:AlternateContent>
      <p:sp>
        <p:nvSpPr>
          <p:cNvPr id="4" name="Marcador de número de diapositiva 3">
            <a:extLst>
              <a:ext uri="{FF2B5EF4-FFF2-40B4-BE49-F238E27FC236}">
                <a16:creationId xmlns:a16="http://schemas.microsoft.com/office/drawing/2014/main" id="{46288A54-FA0F-48B9-B4BF-66690B9F406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32</a:t>
            </a:fld>
            <a:endParaRPr lang="es-MX"/>
          </a:p>
        </p:txBody>
      </p:sp>
      <p:pic>
        <p:nvPicPr>
          <p:cNvPr id="6" name="Imagen 5">
            <a:extLst>
              <a:ext uri="{FF2B5EF4-FFF2-40B4-BE49-F238E27FC236}">
                <a16:creationId xmlns:a16="http://schemas.microsoft.com/office/drawing/2014/main" id="{9885729E-E957-454E-8694-9D4963233022}"/>
              </a:ext>
            </a:extLst>
          </p:cNvPr>
          <p:cNvPicPr>
            <a:picLocks noChangeAspect="1"/>
          </p:cNvPicPr>
          <p:nvPr/>
        </p:nvPicPr>
        <p:blipFill>
          <a:blip r:embed="rId3">
            <a:lum bright="-20000" contrast="40000"/>
          </a:blip>
          <a:stretch>
            <a:fillRect/>
          </a:stretch>
        </p:blipFill>
        <p:spPr>
          <a:xfrm>
            <a:off x="439206" y="694765"/>
            <a:ext cx="8666269" cy="1310319"/>
          </a:xfrm>
          <a:prstGeom prst="rect">
            <a:avLst/>
          </a:prstGeom>
        </p:spPr>
      </p:pic>
    </p:spTree>
    <p:extLst>
      <p:ext uri="{BB962C8B-B14F-4D97-AF65-F5344CB8AC3E}">
        <p14:creationId xmlns:p14="http://schemas.microsoft.com/office/powerpoint/2010/main" val="29469779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3B5FF7-7787-438C-B9A4-EF78CF24B209}"/>
              </a:ext>
            </a:extLst>
          </p:cNvPr>
          <p:cNvSpPr>
            <a:spLocks noGrp="1"/>
          </p:cNvSpPr>
          <p:nvPr>
            <p:ph type="title"/>
          </p:nvPr>
        </p:nvSpPr>
        <p:spPr/>
        <p:txBody>
          <a:bodyPr/>
          <a:lstStyle/>
          <a:p>
            <a:endParaRPr lang="es-MX"/>
          </a:p>
        </p:txBody>
      </p:sp>
      <mc:AlternateContent xmlns:mc="http://schemas.openxmlformats.org/markup-compatibility/2006" xmlns:a14="http://schemas.microsoft.com/office/drawing/2010/main">
        <mc:Choice Requires="a14">
          <p:sp>
            <p:nvSpPr>
              <p:cNvPr id="3" name="Marcador de texto 2">
                <a:extLst>
                  <a:ext uri="{FF2B5EF4-FFF2-40B4-BE49-F238E27FC236}">
                    <a16:creationId xmlns:a16="http://schemas.microsoft.com/office/drawing/2014/main" id="{CA89C30A-E102-4419-91FA-E136D3E797BC}"/>
                  </a:ext>
                </a:extLst>
              </p:cNvPr>
              <p:cNvSpPr>
                <a:spLocks noGrp="1"/>
              </p:cNvSpPr>
              <p:nvPr>
                <p:ph type="body" idx="1"/>
              </p:nvPr>
            </p:nvSpPr>
            <p:spPr/>
            <p:txBody>
              <a:bodyPr/>
              <a:lstStyle/>
              <a:p>
                <a:pPr algn="just"/>
                <a:r>
                  <a:rPr lang="es-MX" sz="1800" b="0" i="0" u="none" strike="noStrike" baseline="0" dirty="0">
                    <a:latin typeface="Berkeley-Book"/>
                  </a:rPr>
                  <a:t>El análisis de la oferta y la demanda del mercado de bonos que se desarrolló en el capítulo 5 nos muestra que el rendimiento esperado sobre un valor (la tasa de interés, en este caso, el bono examinado) tenderá a dirigirse hacia el rendimiento de equilibrio que iguale la cantidad demandada con la cantidad ofrecida. El análisis de la oferta y la demanda nos capacita para determinar el rendimiento esperado sobre un valor con la siguiente condición de equilibrio: el rendimiento esperado sobre un valor </a:t>
                </a:r>
                <a14:m>
                  <m:oMath xmlns:m="http://schemas.openxmlformats.org/officeDocument/2006/math">
                    <m:sSup>
                      <m:sSupPr>
                        <m:ctrlPr>
                          <a:rPr lang="es-MX" sz="1800" b="0" i="1" u="none" strike="noStrike" baseline="0" smtClean="0">
                            <a:latin typeface="Cambria Math" panose="02040503050406030204" pitchFamily="18" charset="0"/>
                          </a:rPr>
                        </m:ctrlPr>
                      </m:sSupPr>
                      <m:e>
                        <m:r>
                          <a:rPr lang="es-MX" sz="1800" b="0" i="1" u="none" strike="noStrike" baseline="0" smtClean="0">
                            <a:latin typeface="Cambria Math" panose="02040503050406030204" pitchFamily="18" charset="0"/>
                          </a:rPr>
                          <m:t>𝑅</m:t>
                        </m:r>
                      </m:e>
                      <m:sup>
                        <m:r>
                          <a:rPr lang="es-MX" sz="1800" b="0" i="1" u="none" strike="noStrike" baseline="0" smtClean="0">
                            <a:latin typeface="Cambria Math" panose="02040503050406030204" pitchFamily="18" charset="0"/>
                          </a:rPr>
                          <m:t>𝑒</m:t>
                        </m:r>
                      </m:sup>
                    </m:sSup>
                  </m:oMath>
                </a14:m>
                <a:r>
                  <a:rPr lang="es-MX" sz="1800" b="0" i="0" u="none" strike="noStrike" baseline="0" dirty="0">
                    <a:latin typeface="Berkeley-Book"/>
                  </a:rPr>
                  <a:t> es igual al rendimiento de equilibrio </a:t>
                </a:r>
                <a14:m>
                  <m:oMath xmlns:m="http://schemas.openxmlformats.org/officeDocument/2006/math">
                    <m:sSup>
                      <m:sSupPr>
                        <m:ctrlPr>
                          <a:rPr lang="es-MX" sz="1800" i="1">
                            <a:latin typeface="Cambria Math" panose="02040503050406030204" pitchFamily="18" charset="0"/>
                          </a:rPr>
                        </m:ctrlPr>
                      </m:sSupPr>
                      <m:e>
                        <m:r>
                          <a:rPr lang="es-MX" sz="1800" i="1">
                            <a:latin typeface="Cambria Math" panose="02040503050406030204" pitchFamily="18" charset="0"/>
                          </a:rPr>
                          <m:t>𝑅</m:t>
                        </m:r>
                      </m:e>
                      <m:sup>
                        <m:r>
                          <a:rPr lang="es-MX" sz="1800" b="0" i="1" smtClean="0">
                            <a:latin typeface="Cambria Math" panose="02040503050406030204" pitchFamily="18" charset="0"/>
                          </a:rPr>
                          <m:t>∗</m:t>
                        </m:r>
                      </m:sup>
                    </m:sSup>
                  </m:oMath>
                </a14:m>
                <a:r>
                  <a:rPr lang="es-MX" sz="1800" dirty="0">
                    <a:latin typeface="Berkeley-Book"/>
                  </a:rPr>
                  <a:t> el cual iguala la cantidad demandada del valor con la cantidad ofrecida.</a:t>
                </a:r>
                <a:endParaRPr lang="es-MX" dirty="0"/>
              </a:p>
            </p:txBody>
          </p:sp>
        </mc:Choice>
        <mc:Fallback xmlns="">
          <p:sp>
            <p:nvSpPr>
              <p:cNvPr id="3" name="Marcador de texto 2">
                <a:extLst>
                  <a:ext uri="{FF2B5EF4-FFF2-40B4-BE49-F238E27FC236}">
                    <a16:creationId xmlns:a16="http://schemas.microsoft.com/office/drawing/2014/main" id="{CA89C30A-E102-4419-91FA-E136D3E797BC}"/>
                  </a:ext>
                </a:extLst>
              </p:cNvPr>
              <p:cNvSpPr>
                <a:spLocks noGrp="1" noRot="1" noChangeAspect="1" noMove="1" noResize="1" noEditPoints="1" noAdjustHandles="1" noChangeArrowheads="1" noChangeShapeType="1" noTextEdit="1"/>
              </p:cNvSpPr>
              <p:nvPr>
                <p:ph type="body" idx="1"/>
              </p:nvPr>
            </p:nvSpPr>
            <p:spPr>
              <a:blipFill>
                <a:blip r:embed="rId2"/>
                <a:stretch>
                  <a:fillRect r="-784" b="-59048"/>
                </a:stretch>
              </a:blipFill>
            </p:spPr>
            <p:txBody>
              <a:bodyPr/>
              <a:lstStyle/>
              <a:p>
                <a:r>
                  <a:rPr lang="es-MX">
                    <a:noFill/>
                  </a:rPr>
                  <a:t> </a:t>
                </a:r>
              </a:p>
            </p:txBody>
          </p:sp>
        </mc:Fallback>
      </mc:AlternateContent>
      <p:sp>
        <p:nvSpPr>
          <p:cNvPr id="4" name="Marcador de número de diapositiva 3">
            <a:extLst>
              <a:ext uri="{FF2B5EF4-FFF2-40B4-BE49-F238E27FC236}">
                <a16:creationId xmlns:a16="http://schemas.microsoft.com/office/drawing/2014/main" id="{CB43FB0A-9346-4D33-AAF1-543519CA345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33</a:t>
            </a:fld>
            <a:endParaRPr lang="es-MX"/>
          </a:p>
        </p:txBody>
      </p:sp>
    </p:spTree>
    <p:extLst>
      <p:ext uri="{BB962C8B-B14F-4D97-AF65-F5344CB8AC3E}">
        <p14:creationId xmlns:p14="http://schemas.microsoft.com/office/powerpoint/2010/main" val="41864287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C0E651-DA61-4D08-96D2-B260240AE82E}"/>
              </a:ext>
            </a:extLst>
          </p:cNvPr>
          <p:cNvSpPr>
            <a:spLocks noGrp="1"/>
          </p:cNvSpPr>
          <p:nvPr>
            <p:ph type="title"/>
          </p:nvPr>
        </p:nvSpPr>
        <p:spPr/>
        <p:txBody>
          <a:bodyPr/>
          <a:lstStyle/>
          <a:p>
            <a:endParaRPr lang="es-MX"/>
          </a:p>
        </p:txBody>
      </p:sp>
      <mc:AlternateContent xmlns:mc="http://schemas.openxmlformats.org/markup-compatibility/2006" xmlns:a14="http://schemas.microsoft.com/office/drawing/2010/main">
        <mc:Choice Requires="a14">
          <p:sp>
            <p:nvSpPr>
              <p:cNvPr id="3" name="Marcador de texto 2">
                <a:extLst>
                  <a:ext uri="{FF2B5EF4-FFF2-40B4-BE49-F238E27FC236}">
                    <a16:creationId xmlns:a16="http://schemas.microsoft.com/office/drawing/2014/main" id="{AC0F8FF8-8895-47C9-AB8A-28ACAD51B6F6}"/>
                  </a:ext>
                </a:extLst>
              </p:cNvPr>
              <p:cNvSpPr>
                <a:spLocks noGrp="1"/>
              </p:cNvSpPr>
              <p:nvPr>
                <p:ph type="body" idx="1"/>
              </p:nvPr>
            </p:nvSpPr>
            <p:spPr>
              <a:xfrm>
                <a:off x="1073700" y="1349925"/>
                <a:ext cx="6996600" cy="1922100"/>
              </a:xfrm>
            </p:spPr>
            <p:txBody>
              <a:bodyPr/>
              <a:lstStyle/>
              <a:p>
                <a:pPr algn="just"/>
                <a14:m>
                  <m:oMath xmlns:m="http://schemas.openxmlformats.org/officeDocument/2006/math">
                    <m:sSup>
                      <m:sSupPr>
                        <m:ctrlPr>
                          <a:rPr lang="es-MX" i="1" smtClean="0">
                            <a:latin typeface="Cambria Math" panose="02040503050406030204" pitchFamily="18" charset="0"/>
                          </a:rPr>
                        </m:ctrlPr>
                      </m:sSupPr>
                      <m:e>
                        <m:r>
                          <a:rPr lang="es-MX" b="0" i="1" smtClean="0">
                            <a:latin typeface="Cambria Math" panose="02040503050406030204" pitchFamily="18" charset="0"/>
                          </a:rPr>
                          <m:t>𝑅</m:t>
                        </m:r>
                      </m:e>
                      <m:sup>
                        <m:r>
                          <a:rPr lang="es-MX" b="0" i="1" smtClean="0">
                            <a:latin typeface="Cambria Math" panose="02040503050406030204" pitchFamily="18" charset="0"/>
                          </a:rPr>
                          <m:t>𝑒</m:t>
                        </m:r>
                      </m:sup>
                    </m:sSup>
                    <m:r>
                      <a:rPr lang="es-MX" b="0" i="1" smtClean="0">
                        <a:latin typeface="Cambria Math" panose="02040503050406030204" pitchFamily="18" charset="0"/>
                      </a:rPr>
                      <m:t>=</m:t>
                    </m:r>
                    <m:sSup>
                      <m:sSupPr>
                        <m:ctrlPr>
                          <a:rPr lang="es-MX" i="1" smtClean="0">
                            <a:latin typeface="Cambria Math" panose="02040503050406030204" pitchFamily="18" charset="0"/>
                          </a:rPr>
                        </m:ctrlPr>
                      </m:sSupPr>
                      <m:e>
                        <m:r>
                          <a:rPr lang="es-MX" b="0" i="1" smtClean="0">
                            <a:latin typeface="Cambria Math" panose="02040503050406030204" pitchFamily="18" charset="0"/>
                          </a:rPr>
                          <m:t>𝑅</m:t>
                        </m:r>
                      </m:e>
                      <m:sup>
                        <m:r>
                          <a:rPr lang="es-MX" b="0" i="1" smtClean="0">
                            <a:latin typeface="Cambria Math" panose="02040503050406030204" pitchFamily="18" charset="0"/>
                          </a:rPr>
                          <m:t>∗</m:t>
                        </m:r>
                      </m:sup>
                    </m:sSup>
                  </m:oMath>
                </a14:m>
                <a:endParaRPr lang="es-MX" dirty="0"/>
              </a:p>
              <a:p>
                <a:pPr algn="just"/>
                <a:r>
                  <a:rPr lang="es-MX" sz="1800" b="0" i="0" u="none" strike="noStrike" baseline="0" dirty="0">
                    <a:latin typeface="Berkeley-Book"/>
                  </a:rPr>
                  <a:t>El campo académico de las finanzas explora los factores (el riesgo y la liquidez, por ejemplo) que influyen en los rendimientos de equilibrio sobre los valores. Para nuestros propósitos, es suficiente saber que podemos determinar el rendimiento de equilibrio y, por tanto, el rendimiento esperado con la condición de equilibrio.</a:t>
                </a:r>
              </a:p>
              <a:p>
                <a:pPr algn="l"/>
                <a:r>
                  <a:rPr lang="es-MX" sz="1800" b="0" i="0" u="none" strike="noStrike" baseline="0" dirty="0">
                    <a:latin typeface="Berkeley-Book"/>
                  </a:rPr>
                  <a:t>Podemos obtener una ecuación para describir el comportamiento de fijación de precios en un mercado eficiente usando la condición de equilibrio para reemplazar a </a:t>
                </a:r>
                <a:r>
                  <a:rPr lang="es-MX" sz="1800" b="0" i="1" u="none" strike="noStrike" baseline="0" dirty="0">
                    <a:latin typeface="Berkeley-BookItalic"/>
                  </a:rPr>
                  <a:t>R</a:t>
                </a:r>
                <a:r>
                  <a:rPr lang="es-MX" sz="1800" b="0" i="0" u="none" strike="noStrike" baseline="0" dirty="0">
                    <a:latin typeface="Berkeley-Book"/>
                  </a:rPr>
                  <a:t>e con </a:t>
                </a:r>
                <a:r>
                  <a:rPr lang="es-MX" sz="1800" b="0" i="1" u="none" strike="noStrike" baseline="0" dirty="0">
                    <a:latin typeface="Berkeley-BookItalic"/>
                  </a:rPr>
                  <a:t>R</a:t>
                </a:r>
                <a:r>
                  <a:rPr lang="es-MX" sz="1800" b="0" i="0" u="none" strike="noStrike" baseline="0" dirty="0">
                    <a:latin typeface="Berkeley-Book"/>
                  </a:rPr>
                  <a:t>* en la ecuación racional de las expectativas (ecuación 8).</a:t>
                </a:r>
                <a:endParaRPr lang="es-MX" dirty="0"/>
              </a:p>
            </p:txBody>
          </p:sp>
        </mc:Choice>
        <mc:Fallback xmlns="">
          <p:sp>
            <p:nvSpPr>
              <p:cNvPr id="3" name="Marcador de texto 2">
                <a:extLst>
                  <a:ext uri="{FF2B5EF4-FFF2-40B4-BE49-F238E27FC236}">
                    <a16:creationId xmlns:a16="http://schemas.microsoft.com/office/drawing/2014/main" id="{AC0F8FF8-8895-47C9-AB8A-28ACAD51B6F6}"/>
                  </a:ext>
                </a:extLst>
              </p:cNvPr>
              <p:cNvSpPr>
                <a:spLocks noGrp="1" noRot="1" noChangeAspect="1" noMove="1" noResize="1" noEditPoints="1" noAdjustHandles="1" noChangeArrowheads="1" noChangeShapeType="1" noTextEdit="1"/>
              </p:cNvSpPr>
              <p:nvPr>
                <p:ph type="body" idx="1"/>
              </p:nvPr>
            </p:nvSpPr>
            <p:spPr>
              <a:xfrm>
                <a:off x="1073700" y="1349925"/>
                <a:ext cx="6996600" cy="1922100"/>
              </a:xfrm>
              <a:blipFill>
                <a:blip r:embed="rId2"/>
                <a:stretch>
                  <a:fillRect r="-1394" b="-68354"/>
                </a:stretch>
              </a:blipFill>
            </p:spPr>
            <p:txBody>
              <a:bodyPr/>
              <a:lstStyle/>
              <a:p>
                <a:r>
                  <a:rPr lang="es-MX">
                    <a:noFill/>
                  </a:rPr>
                  <a:t> </a:t>
                </a:r>
              </a:p>
            </p:txBody>
          </p:sp>
        </mc:Fallback>
      </mc:AlternateContent>
      <p:sp>
        <p:nvSpPr>
          <p:cNvPr id="4" name="Marcador de número de diapositiva 3">
            <a:extLst>
              <a:ext uri="{FF2B5EF4-FFF2-40B4-BE49-F238E27FC236}">
                <a16:creationId xmlns:a16="http://schemas.microsoft.com/office/drawing/2014/main" id="{AFC55FD8-D702-4EEF-963A-DB7C38B55C8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34</a:t>
            </a:fld>
            <a:endParaRPr lang="es-MX"/>
          </a:p>
        </p:txBody>
      </p:sp>
    </p:spTree>
    <p:extLst>
      <p:ext uri="{BB962C8B-B14F-4D97-AF65-F5344CB8AC3E}">
        <p14:creationId xmlns:p14="http://schemas.microsoft.com/office/powerpoint/2010/main" val="20552328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04B6E7-21E6-4FDF-A071-03F5D511C86D}"/>
              </a:ext>
            </a:extLst>
          </p:cNvPr>
          <p:cNvSpPr>
            <a:spLocks noGrp="1"/>
          </p:cNvSpPr>
          <p:nvPr>
            <p:ph type="title"/>
          </p:nvPr>
        </p:nvSpPr>
        <p:spPr/>
        <p:txBody>
          <a:bodyPr/>
          <a:lstStyle/>
          <a:p>
            <a:endParaRPr lang="es-MX"/>
          </a:p>
        </p:txBody>
      </p:sp>
      <mc:AlternateContent xmlns:mc="http://schemas.openxmlformats.org/markup-compatibility/2006" xmlns:a14="http://schemas.microsoft.com/office/drawing/2010/main">
        <mc:Choice Requires="a14">
          <p:sp>
            <p:nvSpPr>
              <p:cNvPr id="3" name="Marcador de texto 2">
                <a:extLst>
                  <a:ext uri="{FF2B5EF4-FFF2-40B4-BE49-F238E27FC236}">
                    <a16:creationId xmlns:a16="http://schemas.microsoft.com/office/drawing/2014/main" id="{4B8A770D-28A6-443D-BA65-4568325413EC}"/>
                  </a:ext>
                </a:extLst>
              </p:cNvPr>
              <p:cNvSpPr>
                <a:spLocks noGrp="1"/>
              </p:cNvSpPr>
              <p:nvPr>
                <p:ph type="body" idx="1"/>
              </p:nvPr>
            </p:nvSpPr>
            <p:spPr/>
            <p:txBody>
              <a:bodyPr/>
              <a:lstStyle/>
              <a:p>
                <a:pPr algn="just"/>
                <a14:m>
                  <m:oMath xmlns:m="http://schemas.openxmlformats.org/officeDocument/2006/math">
                    <m:sSup>
                      <m:sSupPr>
                        <m:ctrlPr>
                          <a:rPr lang="es-MX" i="1" smtClean="0">
                            <a:latin typeface="Cambria Math" panose="02040503050406030204" pitchFamily="18" charset="0"/>
                          </a:rPr>
                        </m:ctrlPr>
                      </m:sSupPr>
                      <m:e>
                        <m:r>
                          <a:rPr lang="es-MX" b="0" i="1" smtClean="0">
                            <a:latin typeface="Cambria Math" panose="02040503050406030204" pitchFamily="18" charset="0"/>
                          </a:rPr>
                          <m:t>𝑅</m:t>
                        </m:r>
                      </m:e>
                      <m:sup>
                        <m:r>
                          <a:rPr lang="es-MX" b="0" i="1" smtClean="0">
                            <a:latin typeface="Cambria Math" panose="02040503050406030204" pitchFamily="18" charset="0"/>
                          </a:rPr>
                          <m:t>𝑜𝑓</m:t>
                        </m:r>
                      </m:sup>
                    </m:sSup>
                    <m:r>
                      <a:rPr lang="es-MX" b="0" i="1" smtClean="0">
                        <a:latin typeface="Cambria Math" panose="02040503050406030204" pitchFamily="18" charset="0"/>
                      </a:rPr>
                      <m:t>=</m:t>
                    </m:r>
                    <m:sSup>
                      <m:sSupPr>
                        <m:ctrlPr>
                          <a:rPr lang="es-MX" i="1" smtClean="0">
                            <a:latin typeface="Cambria Math" panose="02040503050406030204" pitchFamily="18" charset="0"/>
                          </a:rPr>
                        </m:ctrlPr>
                      </m:sSupPr>
                      <m:e>
                        <m:r>
                          <a:rPr lang="es-MX" b="0" i="1" smtClean="0">
                            <a:latin typeface="Cambria Math" panose="02040503050406030204" pitchFamily="18" charset="0"/>
                          </a:rPr>
                          <m:t>𝑅</m:t>
                        </m:r>
                      </m:e>
                      <m:sup>
                        <m:r>
                          <a:rPr lang="es-MX" b="0" i="1" smtClean="0">
                            <a:latin typeface="Cambria Math" panose="02040503050406030204" pitchFamily="18" charset="0"/>
                          </a:rPr>
                          <m:t>𝑒</m:t>
                        </m:r>
                      </m:sup>
                    </m:sSup>
                  </m:oMath>
                </a14:m>
                <a:endParaRPr lang="es-MX" dirty="0"/>
              </a:p>
              <a:p>
                <a:pPr algn="just"/>
                <a:r>
                  <a:rPr lang="es-MX" sz="1800" b="0" i="0" u="none" strike="noStrike" baseline="0" dirty="0">
                    <a:latin typeface="Berkeley-Book"/>
                  </a:rPr>
                  <a:t>Esta ecuación nos indica que los </a:t>
                </a:r>
                <a:r>
                  <a:rPr lang="es-MX" sz="1800" b="1" i="1" u="none" strike="noStrike" baseline="0" dirty="0">
                    <a:latin typeface="Berkeley-BoldItalic"/>
                  </a:rPr>
                  <a:t>precios actuales en un mercado financiero se fijarán de tal manera que el pronóstico óptimo del rendimiento de un valor, usando toda la información disponible, sea igual al rendimiento de equilibrio de ese valor</a:t>
                </a:r>
                <a:r>
                  <a:rPr lang="es-MX" sz="1800" b="0" i="0" u="none" strike="noStrike" baseline="0" dirty="0">
                    <a:latin typeface="Berkeley-Book"/>
                  </a:rPr>
                  <a:t>. </a:t>
                </a:r>
              </a:p>
              <a:p>
                <a:pPr algn="just"/>
                <a:r>
                  <a:rPr lang="es-MX" sz="1800" b="0" i="0" u="none" strike="noStrike" baseline="0" dirty="0">
                    <a:latin typeface="Berkeley-Book"/>
                  </a:rPr>
                  <a:t>Los economistas financieros lo expresan de una manera más simple: en un mercado eficiente, el precio de un valor refleja en forma total toda la información disponible.</a:t>
                </a:r>
                <a:endParaRPr lang="es-MX" dirty="0"/>
              </a:p>
            </p:txBody>
          </p:sp>
        </mc:Choice>
        <mc:Fallback xmlns="">
          <p:sp>
            <p:nvSpPr>
              <p:cNvPr id="3" name="Marcador de texto 2">
                <a:extLst>
                  <a:ext uri="{FF2B5EF4-FFF2-40B4-BE49-F238E27FC236}">
                    <a16:creationId xmlns:a16="http://schemas.microsoft.com/office/drawing/2014/main" id="{4B8A770D-28A6-443D-BA65-4568325413EC}"/>
                  </a:ext>
                </a:extLst>
              </p:cNvPr>
              <p:cNvSpPr>
                <a:spLocks noGrp="1" noRot="1" noChangeAspect="1" noMove="1" noResize="1" noEditPoints="1" noAdjustHandles="1" noChangeArrowheads="1" noChangeShapeType="1" noTextEdit="1"/>
              </p:cNvSpPr>
              <p:nvPr>
                <p:ph type="body" idx="1"/>
              </p:nvPr>
            </p:nvSpPr>
            <p:spPr>
              <a:blipFill>
                <a:blip r:embed="rId2"/>
                <a:stretch>
                  <a:fillRect r="-784" b="-40317"/>
                </a:stretch>
              </a:blipFill>
            </p:spPr>
            <p:txBody>
              <a:bodyPr/>
              <a:lstStyle/>
              <a:p>
                <a:r>
                  <a:rPr lang="es-MX">
                    <a:noFill/>
                  </a:rPr>
                  <a:t> </a:t>
                </a:r>
              </a:p>
            </p:txBody>
          </p:sp>
        </mc:Fallback>
      </mc:AlternateContent>
      <p:sp>
        <p:nvSpPr>
          <p:cNvPr id="4" name="Marcador de número de diapositiva 3">
            <a:extLst>
              <a:ext uri="{FF2B5EF4-FFF2-40B4-BE49-F238E27FC236}">
                <a16:creationId xmlns:a16="http://schemas.microsoft.com/office/drawing/2014/main" id="{58AD7D86-2D6D-4D00-A117-1FB9307E679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35</a:t>
            </a:fld>
            <a:endParaRPr lang="es-MX"/>
          </a:p>
        </p:txBody>
      </p:sp>
    </p:spTree>
    <p:extLst>
      <p:ext uri="{BB962C8B-B14F-4D97-AF65-F5344CB8AC3E}">
        <p14:creationId xmlns:p14="http://schemas.microsoft.com/office/powerpoint/2010/main" val="484466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B88A1B-DFE7-4A45-B3CA-35E3B9E5EC4B}"/>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3AB0F782-1D77-4E22-BA40-270838E151AC}"/>
              </a:ext>
            </a:extLst>
          </p:cNvPr>
          <p:cNvSpPr>
            <a:spLocks noGrp="1"/>
          </p:cNvSpPr>
          <p:nvPr>
            <p:ph type="body" idx="1"/>
          </p:nvPr>
        </p:nvSpPr>
        <p:spPr/>
        <p:txBody>
          <a:bodyPr/>
          <a:lstStyle/>
          <a:p>
            <a:r>
              <a:rPr lang="es-MX" dirty="0"/>
              <a:t>Pp. 162-174</a:t>
            </a:r>
          </a:p>
          <a:p>
            <a:r>
              <a:rPr lang="es-MX" dirty="0"/>
              <a:t>Repaso</a:t>
            </a:r>
          </a:p>
          <a:p>
            <a:r>
              <a:rPr lang="es-MX"/>
              <a:t>Examen 22 </a:t>
            </a:r>
            <a:r>
              <a:rPr lang="es-MX" dirty="0"/>
              <a:t>de marzo</a:t>
            </a:r>
          </a:p>
        </p:txBody>
      </p:sp>
      <p:sp>
        <p:nvSpPr>
          <p:cNvPr id="4" name="Marcador de número de diapositiva 3">
            <a:extLst>
              <a:ext uri="{FF2B5EF4-FFF2-40B4-BE49-F238E27FC236}">
                <a16:creationId xmlns:a16="http://schemas.microsoft.com/office/drawing/2014/main" id="{32D962C6-7E34-4B94-BE3A-64387D64A7F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36</a:t>
            </a:fld>
            <a:endParaRPr lang="es-MX"/>
          </a:p>
        </p:txBody>
      </p:sp>
    </p:spTree>
    <p:extLst>
      <p:ext uri="{BB962C8B-B14F-4D97-AF65-F5344CB8AC3E}">
        <p14:creationId xmlns:p14="http://schemas.microsoft.com/office/powerpoint/2010/main" val="2625242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C9674210-4E43-4822-844C-226B43084632}"/>
              </a:ext>
            </a:extLst>
          </p:cNvPr>
          <p:cNvSpPr>
            <a:spLocks noGrp="1"/>
          </p:cNvSpPr>
          <p:nvPr>
            <p:ph type="title"/>
          </p:nvPr>
        </p:nvSpPr>
        <p:spPr/>
        <p:txBody>
          <a:bodyPr/>
          <a:lstStyle/>
          <a:p>
            <a:r>
              <a:rPr lang="es-MX" dirty="0"/>
              <a:t>Determinantes de la demanda de activos</a:t>
            </a:r>
          </a:p>
        </p:txBody>
      </p:sp>
      <p:sp>
        <p:nvSpPr>
          <p:cNvPr id="6" name="Marcador de texto 5">
            <a:extLst>
              <a:ext uri="{FF2B5EF4-FFF2-40B4-BE49-F238E27FC236}">
                <a16:creationId xmlns:a16="http://schemas.microsoft.com/office/drawing/2014/main" id="{1BB83325-6F62-4890-A389-13F313A88132}"/>
              </a:ext>
            </a:extLst>
          </p:cNvPr>
          <p:cNvSpPr>
            <a:spLocks noGrp="1"/>
          </p:cNvSpPr>
          <p:nvPr>
            <p:ph type="body" idx="1"/>
          </p:nvPr>
        </p:nvSpPr>
        <p:spPr/>
        <p:txBody>
          <a:bodyPr/>
          <a:lstStyle/>
          <a:p>
            <a:pPr algn="just"/>
            <a:r>
              <a:rPr lang="es-MX" dirty="0"/>
              <a:t>Para saber si compra y mantiene un activo o cuál comprar, un individuo debe considerar los siguientes factores:</a:t>
            </a:r>
          </a:p>
          <a:p>
            <a:pPr marL="558800" indent="-457200" algn="just">
              <a:buFont typeface="+mj-lt"/>
              <a:buAutoNum type="arabicPeriod"/>
            </a:pPr>
            <a:r>
              <a:rPr lang="es-MX" dirty="0"/>
              <a:t>Riqueza, los recursos totales poseídos por el individuo, incluyendo todos los activos.</a:t>
            </a:r>
          </a:p>
          <a:p>
            <a:pPr marL="558800" indent="-457200" algn="just">
              <a:buFont typeface="+mj-lt"/>
              <a:buAutoNum type="arabicPeriod"/>
            </a:pPr>
            <a:r>
              <a:rPr lang="es-MX" dirty="0"/>
              <a:t>Rendimiento esperado (el rendimiento esperado a lo largo del próximo periodo) sobre un activo en relación con activos alternativos.</a:t>
            </a:r>
          </a:p>
        </p:txBody>
      </p:sp>
      <p:sp>
        <p:nvSpPr>
          <p:cNvPr id="4" name="Marcador de número de diapositiva 3">
            <a:extLst>
              <a:ext uri="{FF2B5EF4-FFF2-40B4-BE49-F238E27FC236}">
                <a16:creationId xmlns:a16="http://schemas.microsoft.com/office/drawing/2014/main" id="{57F233A3-FD37-4835-92F8-A5FBCDB341D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4</a:t>
            </a:fld>
            <a:endParaRPr lang="es-MX"/>
          </a:p>
        </p:txBody>
      </p:sp>
    </p:spTree>
    <p:extLst>
      <p:ext uri="{BB962C8B-B14F-4D97-AF65-F5344CB8AC3E}">
        <p14:creationId xmlns:p14="http://schemas.microsoft.com/office/powerpoint/2010/main" val="1898653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30A688-D727-4F46-BEA4-5BF6172D2F5D}"/>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F74F079F-5127-4450-B4B1-B41991D9A8DA}"/>
              </a:ext>
            </a:extLst>
          </p:cNvPr>
          <p:cNvSpPr>
            <a:spLocks noGrp="1"/>
          </p:cNvSpPr>
          <p:nvPr>
            <p:ph type="body" idx="1"/>
          </p:nvPr>
        </p:nvSpPr>
        <p:spPr/>
        <p:txBody>
          <a:bodyPr/>
          <a:lstStyle/>
          <a:p>
            <a:pPr marL="558800" indent="-457200" algn="just">
              <a:buFont typeface="+mj-lt"/>
              <a:buAutoNum type="arabicPeriod" startAt="3"/>
            </a:pPr>
            <a:r>
              <a:rPr lang="es-MX" dirty="0"/>
              <a:t>Riesgo (el grado de incertidumbre asociado con el rendimiento) sobre un activo en relación con activos alternativos.</a:t>
            </a:r>
          </a:p>
          <a:p>
            <a:pPr marL="558800" indent="-457200" algn="just">
              <a:buFont typeface="+mj-lt"/>
              <a:buAutoNum type="arabicPeriod" startAt="3"/>
            </a:pPr>
            <a:r>
              <a:rPr lang="es-MX" dirty="0"/>
              <a:t>Liquidez (facilidad y velocidad con la cual un activo se puede convertir en efectivo) en relación con otros activos alternativos.</a:t>
            </a:r>
          </a:p>
        </p:txBody>
      </p:sp>
      <p:sp>
        <p:nvSpPr>
          <p:cNvPr id="4" name="Marcador de número de diapositiva 3">
            <a:extLst>
              <a:ext uri="{FF2B5EF4-FFF2-40B4-BE49-F238E27FC236}">
                <a16:creationId xmlns:a16="http://schemas.microsoft.com/office/drawing/2014/main" id="{B55E0544-8006-4C0C-83A9-AFBE8A9A7C9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5</a:t>
            </a:fld>
            <a:endParaRPr lang="es-MX"/>
          </a:p>
        </p:txBody>
      </p:sp>
    </p:spTree>
    <p:extLst>
      <p:ext uri="{BB962C8B-B14F-4D97-AF65-F5344CB8AC3E}">
        <p14:creationId xmlns:p14="http://schemas.microsoft.com/office/powerpoint/2010/main" val="530515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2FF519-F53D-41FE-BE94-73D125B324FB}"/>
              </a:ext>
            </a:extLst>
          </p:cNvPr>
          <p:cNvSpPr>
            <a:spLocks noGrp="1"/>
          </p:cNvSpPr>
          <p:nvPr>
            <p:ph type="title"/>
          </p:nvPr>
        </p:nvSpPr>
        <p:spPr/>
        <p:txBody>
          <a:bodyPr/>
          <a:lstStyle/>
          <a:p>
            <a:r>
              <a:rPr lang="es-MX" dirty="0"/>
              <a:t>Efecto de la Riqueza</a:t>
            </a:r>
          </a:p>
        </p:txBody>
      </p:sp>
      <p:sp>
        <p:nvSpPr>
          <p:cNvPr id="3" name="Marcador de texto 2">
            <a:extLst>
              <a:ext uri="{FF2B5EF4-FFF2-40B4-BE49-F238E27FC236}">
                <a16:creationId xmlns:a16="http://schemas.microsoft.com/office/drawing/2014/main" id="{BA469145-AC3B-4D88-803F-EEFA90F28C11}"/>
              </a:ext>
            </a:extLst>
          </p:cNvPr>
          <p:cNvSpPr>
            <a:spLocks noGrp="1"/>
          </p:cNvSpPr>
          <p:nvPr>
            <p:ph type="body" idx="1"/>
          </p:nvPr>
        </p:nvSpPr>
        <p:spPr/>
        <p:txBody>
          <a:bodyPr/>
          <a:lstStyle/>
          <a:p>
            <a:pPr algn="just"/>
            <a:r>
              <a:rPr lang="es-MX" sz="1800" b="0" i="0" u="none" strike="noStrike" baseline="0" dirty="0">
                <a:latin typeface="Berkeley-Book"/>
              </a:rPr>
              <a:t>Cuando nuestra riqueza aumenta, tenemos más recursos disponibles para comprar activos y, por tanto, la cantidad de activos que demandamos aumenta. El efecto de los cambios en la sigue: </a:t>
            </a:r>
            <a:r>
              <a:rPr lang="es-MX" sz="1800" b="1" i="1" u="none" strike="noStrike" baseline="0" dirty="0">
                <a:latin typeface="Berkeley-BoldItalic"/>
              </a:rPr>
              <a:t>Manteniéndose </a:t>
            </a:r>
            <a:r>
              <a:rPr lang="es-MX" sz="1800" dirty="0">
                <a:latin typeface="Berkeley-Book"/>
              </a:rPr>
              <a:t>riqueza sobre la cantidad demandada de un activo puede resumirse como </a:t>
            </a:r>
            <a:r>
              <a:rPr lang="es-MX" sz="1800" b="1" i="1" u="none" strike="noStrike" baseline="0" dirty="0">
                <a:latin typeface="Berkeley-BoldItalic"/>
              </a:rPr>
              <a:t>todo lo demás constante, un aumento en la riqueza incrementa la cantidad demandada de un activo</a:t>
            </a:r>
            <a:r>
              <a:rPr lang="es-MX" sz="1800" b="0" i="0" u="none" strike="noStrike" baseline="0" dirty="0">
                <a:latin typeface="Berkeley-Book"/>
              </a:rPr>
              <a:t>.</a:t>
            </a:r>
            <a:endParaRPr lang="es-MX" dirty="0"/>
          </a:p>
        </p:txBody>
      </p:sp>
      <p:sp>
        <p:nvSpPr>
          <p:cNvPr id="4" name="Marcador de número de diapositiva 3">
            <a:extLst>
              <a:ext uri="{FF2B5EF4-FFF2-40B4-BE49-F238E27FC236}">
                <a16:creationId xmlns:a16="http://schemas.microsoft.com/office/drawing/2014/main" id="{0E78B8D6-0DA7-46E1-B025-2FDF8B311F6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6</a:t>
            </a:fld>
            <a:endParaRPr lang="es-MX"/>
          </a:p>
        </p:txBody>
      </p:sp>
    </p:spTree>
    <p:extLst>
      <p:ext uri="{BB962C8B-B14F-4D97-AF65-F5344CB8AC3E}">
        <p14:creationId xmlns:p14="http://schemas.microsoft.com/office/powerpoint/2010/main" val="1927871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5BCA17E-B042-4405-B96F-E237AA0326F2}"/>
              </a:ext>
            </a:extLst>
          </p:cNvPr>
          <p:cNvSpPr>
            <a:spLocks noGrp="1"/>
          </p:cNvSpPr>
          <p:nvPr>
            <p:ph type="title"/>
          </p:nvPr>
        </p:nvSpPr>
        <p:spPr/>
        <p:txBody>
          <a:bodyPr/>
          <a:lstStyle/>
          <a:p>
            <a:r>
              <a:rPr lang="es-MX" dirty="0"/>
              <a:t>Rendimientos esperados</a:t>
            </a:r>
          </a:p>
        </p:txBody>
      </p:sp>
      <p:sp>
        <p:nvSpPr>
          <p:cNvPr id="3" name="Marcador de texto 2">
            <a:extLst>
              <a:ext uri="{FF2B5EF4-FFF2-40B4-BE49-F238E27FC236}">
                <a16:creationId xmlns:a16="http://schemas.microsoft.com/office/drawing/2014/main" id="{8F9D420D-29D1-482E-A6E7-7EF7BFDD429D}"/>
              </a:ext>
            </a:extLst>
          </p:cNvPr>
          <p:cNvSpPr>
            <a:spLocks noGrp="1"/>
          </p:cNvSpPr>
          <p:nvPr>
            <p:ph type="body" idx="1"/>
          </p:nvPr>
        </p:nvSpPr>
        <p:spPr/>
        <p:txBody>
          <a:bodyPr/>
          <a:lstStyle/>
          <a:p>
            <a:r>
              <a:rPr lang="es-MX" dirty="0"/>
              <a:t>Para resumir, un aumento en el rendimiento esperado de un activo respecto al de un activo alternativo, y mientras todo lo demás permanezca constante, aumentará la cantidad demandada del activo.</a:t>
            </a:r>
          </a:p>
        </p:txBody>
      </p:sp>
      <p:sp>
        <p:nvSpPr>
          <p:cNvPr id="4" name="Marcador de número de diapositiva 3">
            <a:extLst>
              <a:ext uri="{FF2B5EF4-FFF2-40B4-BE49-F238E27FC236}">
                <a16:creationId xmlns:a16="http://schemas.microsoft.com/office/drawing/2014/main" id="{42BF2206-C38C-4052-B5EE-63660535155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7</a:t>
            </a:fld>
            <a:endParaRPr lang="es-MX"/>
          </a:p>
        </p:txBody>
      </p:sp>
    </p:spTree>
    <p:extLst>
      <p:ext uri="{BB962C8B-B14F-4D97-AF65-F5344CB8AC3E}">
        <p14:creationId xmlns:p14="http://schemas.microsoft.com/office/powerpoint/2010/main" val="251896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12487A-6619-49B4-A79C-03EB550EDB9F}"/>
              </a:ext>
            </a:extLst>
          </p:cNvPr>
          <p:cNvSpPr>
            <a:spLocks noGrp="1"/>
          </p:cNvSpPr>
          <p:nvPr>
            <p:ph type="title"/>
          </p:nvPr>
        </p:nvSpPr>
        <p:spPr/>
        <p:txBody>
          <a:bodyPr/>
          <a:lstStyle/>
          <a:p>
            <a:r>
              <a:rPr lang="es-MX" dirty="0"/>
              <a:t>Riesgo</a:t>
            </a:r>
          </a:p>
        </p:txBody>
      </p:sp>
      <p:sp>
        <p:nvSpPr>
          <p:cNvPr id="3" name="Marcador de texto 2">
            <a:extLst>
              <a:ext uri="{FF2B5EF4-FFF2-40B4-BE49-F238E27FC236}">
                <a16:creationId xmlns:a16="http://schemas.microsoft.com/office/drawing/2014/main" id="{11E83365-B656-4C2E-9303-831A7E26799B}"/>
              </a:ext>
            </a:extLst>
          </p:cNvPr>
          <p:cNvSpPr>
            <a:spLocks noGrp="1"/>
          </p:cNvSpPr>
          <p:nvPr>
            <p:ph type="body" idx="1"/>
          </p:nvPr>
        </p:nvSpPr>
        <p:spPr/>
        <p:txBody>
          <a:bodyPr/>
          <a:lstStyle/>
          <a:p>
            <a:pPr algn="just"/>
            <a:r>
              <a:rPr lang="es-MX" dirty="0"/>
              <a:t>El grado de riesgo o incertidumbre sobre los rendimientos de un activo también afecta la demanda del mismo.</a:t>
            </a:r>
          </a:p>
          <a:p>
            <a:pPr algn="just"/>
            <a:r>
              <a:rPr lang="es-MX" dirty="0"/>
              <a:t>Si todo lo demás permanece constante, si el riesgo de un activo aumenta en relación con el de otros activos alternativos, disminuirá su cantidad demandada.</a:t>
            </a:r>
          </a:p>
        </p:txBody>
      </p:sp>
      <p:sp>
        <p:nvSpPr>
          <p:cNvPr id="4" name="Marcador de número de diapositiva 3">
            <a:extLst>
              <a:ext uri="{FF2B5EF4-FFF2-40B4-BE49-F238E27FC236}">
                <a16:creationId xmlns:a16="http://schemas.microsoft.com/office/drawing/2014/main" id="{68280231-73BB-40F4-ADAD-4249B710813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8</a:t>
            </a:fld>
            <a:endParaRPr lang="es-MX"/>
          </a:p>
        </p:txBody>
      </p:sp>
    </p:spTree>
    <p:extLst>
      <p:ext uri="{BB962C8B-B14F-4D97-AF65-F5344CB8AC3E}">
        <p14:creationId xmlns:p14="http://schemas.microsoft.com/office/powerpoint/2010/main" val="2397718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ADFA17-CFBD-4C17-BFDE-390010AD92F6}"/>
              </a:ext>
            </a:extLst>
          </p:cNvPr>
          <p:cNvSpPr>
            <a:spLocks noGrp="1"/>
          </p:cNvSpPr>
          <p:nvPr>
            <p:ph type="title"/>
          </p:nvPr>
        </p:nvSpPr>
        <p:spPr/>
        <p:txBody>
          <a:bodyPr/>
          <a:lstStyle/>
          <a:p>
            <a:r>
              <a:rPr lang="es-MX" dirty="0"/>
              <a:t>Liquidez</a:t>
            </a:r>
          </a:p>
        </p:txBody>
      </p:sp>
      <p:sp>
        <p:nvSpPr>
          <p:cNvPr id="3" name="Marcador de texto 2">
            <a:extLst>
              <a:ext uri="{FF2B5EF4-FFF2-40B4-BE49-F238E27FC236}">
                <a16:creationId xmlns:a16="http://schemas.microsoft.com/office/drawing/2014/main" id="{B403AF6A-88D4-47C0-9077-C0F2B8314ADF}"/>
              </a:ext>
            </a:extLst>
          </p:cNvPr>
          <p:cNvSpPr>
            <a:spLocks noGrp="1"/>
          </p:cNvSpPr>
          <p:nvPr>
            <p:ph type="body" idx="1"/>
          </p:nvPr>
        </p:nvSpPr>
        <p:spPr/>
        <p:txBody>
          <a:bodyPr/>
          <a:lstStyle/>
          <a:p>
            <a:pPr algn="just"/>
            <a:r>
              <a:rPr lang="es-MX" dirty="0"/>
              <a:t>Otro factor que afecta la demanda de un activo es la rapidez con que se convierte en efectivo a bajo costo —su liquidez—. Un activo es líquido si el mercado donde se negocia tiene profundidad y amplitud, es decir, si tiene muchos compradores y vendedores. </a:t>
            </a:r>
          </a:p>
          <a:p>
            <a:pPr algn="just"/>
            <a:r>
              <a:rPr lang="es-MX" dirty="0"/>
              <a:t>Cuanto más líquido sea un activo en relación con los activos alternativos, si todo lo demás se mantiene constante, más deseable será y mayor será la cantidad demandada.</a:t>
            </a:r>
          </a:p>
        </p:txBody>
      </p:sp>
      <p:sp>
        <p:nvSpPr>
          <p:cNvPr id="4" name="Marcador de número de diapositiva 3">
            <a:extLst>
              <a:ext uri="{FF2B5EF4-FFF2-40B4-BE49-F238E27FC236}">
                <a16:creationId xmlns:a16="http://schemas.microsoft.com/office/drawing/2014/main" id="{B0A5934B-7F1E-4384-ABC0-D25FB40960A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9</a:t>
            </a:fld>
            <a:endParaRPr lang="es-MX"/>
          </a:p>
        </p:txBody>
      </p:sp>
    </p:spTree>
    <p:extLst>
      <p:ext uri="{BB962C8B-B14F-4D97-AF65-F5344CB8AC3E}">
        <p14:creationId xmlns:p14="http://schemas.microsoft.com/office/powerpoint/2010/main" val="480124893"/>
      </p:ext>
    </p:extLst>
  </p:cSld>
  <p:clrMapOvr>
    <a:masterClrMapping/>
  </p:clrMapOvr>
</p:sld>
</file>

<file path=ppt/theme/theme1.xml><?xml version="1.0" encoding="utf-8"?>
<a:theme xmlns:a="http://schemas.openxmlformats.org/drawingml/2006/main" name="Quince template">
  <a:themeElements>
    <a:clrScheme name="Custom 347">
      <a:dk1>
        <a:srgbClr val="28324A"/>
      </a:dk1>
      <a:lt1>
        <a:srgbClr val="FFFFFF"/>
      </a:lt1>
      <a:dk2>
        <a:srgbClr val="707685"/>
      </a:dk2>
      <a:lt2>
        <a:srgbClr val="E5E5E5"/>
      </a:lt2>
      <a:accent1>
        <a:srgbClr val="00CEF6"/>
      </a:accent1>
      <a:accent2>
        <a:srgbClr val="3C78D8"/>
      </a:accent2>
      <a:accent3>
        <a:srgbClr val="00A7C8"/>
      </a:accent3>
      <a:accent4>
        <a:srgbClr val="8EC400"/>
      </a:accent4>
      <a:accent5>
        <a:srgbClr val="AFF000"/>
      </a:accent5>
      <a:accent6>
        <a:srgbClr val="7F7F7F"/>
      </a:accent6>
      <a:hlink>
        <a:srgbClr val="28324A"/>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949</TotalTime>
  <Words>2031</Words>
  <Application>Microsoft Office PowerPoint</Application>
  <PresentationFormat>Presentación en pantalla (16:9)</PresentationFormat>
  <Paragraphs>114</Paragraphs>
  <Slides>36</Slides>
  <Notes>2</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36</vt:i4>
      </vt:variant>
    </vt:vector>
  </HeadingPairs>
  <TitlesOfParts>
    <vt:vector size="46" baseType="lpstr">
      <vt:lpstr>Oswald</vt:lpstr>
      <vt:lpstr>Arial</vt:lpstr>
      <vt:lpstr>Berkeley-BoldItalic</vt:lpstr>
      <vt:lpstr>Berkeley-BookItalic</vt:lpstr>
      <vt:lpstr>ThrohandInk-Roman</vt:lpstr>
      <vt:lpstr>Cambria Math</vt:lpstr>
      <vt:lpstr>Source Sans Pro</vt:lpstr>
      <vt:lpstr>Berkeley-Book</vt:lpstr>
      <vt:lpstr>Berkeley-Bold</vt:lpstr>
      <vt:lpstr>Quince template</vt:lpstr>
      <vt:lpstr>Teoría Monetaria</vt:lpstr>
      <vt:lpstr>Unidad II. Mercados financieros</vt:lpstr>
      <vt:lpstr>Comportamiento de las tasas de interés</vt:lpstr>
      <vt:lpstr>Determinantes de la demanda de activos</vt:lpstr>
      <vt:lpstr>Presentación de PowerPoint</vt:lpstr>
      <vt:lpstr>Efecto de la Riqueza</vt:lpstr>
      <vt:lpstr>Rendimientos esperados</vt:lpstr>
      <vt:lpstr>Riesgo</vt:lpstr>
      <vt:lpstr>Liquidez</vt:lpstr>
      <vt:lpstr>Teoría de la demanda de activos </vt:lpstr>
      <vt:lpstr>La oferta y la demanda en el mercado de bonos</vt:lpstr>
      <vt:lpstr>Curva de demanda</vt:lpstr>
      <vt:lpstr>Presentación de PowerPoint</vt:lpstr>
      <vt:lpstr>La curva de oferta</vt:lpstr>
      <vt:lpstr>Presentación de PowerPoint</vt:lpstr>
      <vt:lpstr>Equilibrio de mercado </vt:lpstr>
      <vt:lpstr>Desplazamientos de la curva de demanda de bonos  Riqueza.</vt:lpstr>
      <vt:lpstr>Rendimientos esperados</vt:lpstr>
      <vt:lpstr>Riesgo</vt:lpstr>
      <vt:lpstr>Liquidez</vt:lpstr>
      <vt:lpstr>Factores determinantes en los desplazamientos de la curva de oferta de bonos</vt:lpstr>
      <vt:lpstr>Rentabilidad esperada de las oportunidades de inversión </vt:lpstr>
      <vt:lpstr>Presentación de PowerPoint</vt:lpstr>
      <vt:lpstr>Inflación </vt:lpstr>
      <vt:lpstr>Presentación de PowerPoint</vt:lpstr>
      <vt:lpstr>Presupuesto gubernamental</vt:lpstr>
      <vt:lpstr>Hipótesis de los mercados financieros eficientes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Desequilibrios Macroeconómicos</dc:title>
  <dc:creator>Cristina Isabel Ibarra Armenta</dc:creator>
  <cp:lastModifiedBy>Cristina Isabel Ibarra Armenta</cp:lastModifiedBy>
  <cp:revision>50</cp:revision>
  <dcterms:modified xsi:type="dcterms:W3CDTF">2022-03-15T04:38:57Z</dcterms:modified>
</cp:coreProperties>
</file>