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5"/>
  </p:notesMasterIdLst>
  <p:sldIdLst>
    <p:sldId id="256" r:id="rId2"/>
    <p:sldId id="259" r:id="rId3"/>
    <p:sldId id="352" r:id="rId4"/>
    <p:sldId id="353"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9" r:id="rId18"/>
    <p:sldId id="341" r:id="rId19"/>
    <p:sldId id="371" r:id="rId20"/>
    <p:sldId id="366" r:id="rId21"/>
    <p:sldId id="367" r:id="rId22"/>
    <p:sldId id="370" r:id="rId23"/>
    <p:sldId id="368" r:id="rId24"/>
  </p:sldIdLst>
  <p:sldSz cx="9144000" cy="5143500" type="screen16x9"/>
  <p:notesSz cx="6858000" cy="9144000"/>
  <p:embeddedFontLst>
    <p:embeddedFont>
      <p:font typeface="Oswald" panose="00000500000000000000" pitchFamily="2" charset="0"/>
      <p:regular r:id="rId26"/>
      <p:bold r:id="rId27"/>
    </p:embeddedFont>
    <p:embeddedFont>
      <p:font typeface="Source Sans Pro" panose="020B0503030403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1A1956-3D7E-41C0-9DF7-105A978C6925}">
  <a:tblStyle styleId="{891A1956-3D7E-41C0-9DF7-105A978C692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82E05BE-877C-40BA-BEE6-E4ECDAF45F9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3"/>
        <p:cNvGrpSpPr/>
        <p:nvPr/>
      </p:nvGrpSpPr>
      <p:grpSpPr>
        <a:xfrm>
          <a:off x="0" y="0"/>
          <a:ext cx="0" cy="0"/>
          <a:chOff x="0" y="0"/>
          <a:chExt cx="0" cy="0"/>
        </a:xfrm>
      </p:grpSpPr>
      <p:sp>
        <p:nvSpPr>
          <p:cNvPr id="34" name="Google Shape;34;p2"/>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35" name="Google Shape;35;p2"/>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6" name="Google Shape;36;p2"/>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9525" y="2024075"/>
            <a:ext cx="9167825" cy="595300"/>
            <a:chOff x="-9525" y="4462475"/>
            <a:chExt cx="9167825" cy="595300"/>
          </a:xfrm>
        </p:grpSpPr>
        <p:sp>
          <p:nvSpPr>
            <p:cNvPr id="40" name="Google Shape;40;p2"/>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41" name="Google Shape;41;p2"/>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42" name="Google Shape;42;p2"/>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43" name="Google Shape;43;p2"/>
          <p:cNvGrpSpPr/>
          <p:nvPr/>
        </p:nvGrpSpPr>
        <p:grpSpPr>
          <a:xfrm>
            <a:off x="-42837" y="2005088"/>
            <a:ext cx="9229575" cy="642787"/>
            <a:chOff x="-42837" y="4443488"/>
            <a:chExt cx="9229575" cy="642787"/>
          </a:xfrm>
        </p:grpSpPr>
        <p:sp>
          <p:nvSpPr>
            <p:cNvPr id="44" name="Google Shape;44;p2"/>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p:nvPr/>
        </p:nvSpPr>
        <p:spPr>
          <a:xfrm>
            <a:off x="2990700" y="21478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85700" y="24335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95700" y="20776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txBox="1">
            <a:spLocks noGrp="1"/>
          </p:cNvSpPr>
          <p:nvPr>
            <p:ph type="ctrTitle"/>
          </p:nvPr>
        </p:nvSpPr>
        <p:spPr>
          <a:xfrm>
            <a:off x="2847975" y="3363425"/>
            <a:ext cx="56103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4800"/>
              <a:buNone/>
              <a:defRPr sz="4800">
                <a:solidFill>
                  <a:srgbClr val="FFFFFF"/>
                </a:solidFill>
              </a:defRPr>
            </a:lvl1pPr>
            <a:lvl2pPr lvl="1" algn="r">
              <a:spcBef>
                <a:spcPts val="0"/>
              </a:spcBef>
              <a:spcAft>
                <a:spcPts val="0"/>
              </a:spcAft>
              <a:buClr>
                <a:srgbClr val="FFFFFF"/>
              </a:buClr>
              <a:buSzPts val="4800"/>
              <a:buNone/>
              <a:defRPr sz="4800">
                <a:solidFill>
                  <a:srgbClr val="FFFFFF"/>
                </a:solidFill>
              </a:defRPr>
            </a:lvl2pPr>
            <a:lvl3pPr lvl="2" algn="r">
              <a:spcBef>
                <a:spcPts val="0"/>
              </a:spcBef>
              <a:spcAft>
                <a:spcPts val="0"/>
              </a:spcAft>
              <a:buClr>
                <a:srgbClr val="FFFFFF"/>
              </a:buClr>
              <a:buSzPts val="4800"/>
              <a:buNone/>
              <a:defRPr sz="4800">
                <a:solidFill>
                  <a:srgbClr val="FFFFFF"/>
                </a:solidFill>
              </a:defRPr>
            </a:lvl3pPr>
            <a:lvl4pPr lvl="3" algn="r">
              <a:spcBef>
                <a:spcPts val="0"/>
              </a:spcBef>
              <a:spcAft>
                <a:spcPts val="0"/>
              </a:spcAft>
              <a:buClr>
                <a:srgbClr val="FFFFFF"/>
              </a:buClr>
              <a:buSzPts val="4800"/>
              <a:buNone/>
              <a:defRPr sz="4800">
                <a:solidFill>
                  <a:srgbClr val="FFFFFF"/>
                </a:solidFill>
              </a:defRPr>
            </a:lvl4pPr>
            <a:lvl5pPr lvl="4" algn="r">
              <a:spcBef>
                <a:spcPts val="0"/>
              </a:spcBef>
              <a:spcAft>
                <a:spcPts val="0"/>
              </a:spcAft>
              <a:buClr>
                <a:srgbClr val="FFFFFF"/>
              </a:buClr>
              <a:buSzPts val="4800"/>
              <a:buNone/>
              <a:defRPr sz="4800">
                <a:solidFill>
                  <a:srgbClr val="FFFFFF"/>
                </a:solidFill>
              </a:defRPr>
            </a:lvl5pPr>
            <a:lvl6pPr lvl="5" algn="r">
              <a:spcBef>
                <a:spcPts val="0"/>
              </a:spcBef>
              <a:spcAft>
                <a:spcPts val="0"/>
              </a:spcAft>
              <a:buClr>
                <a:srgbClr val="FFFFFF"/>
              </a:buClr>
              <a:buSzPts val="4800"/>
              <a:buNone/>
              <a:defRPr sz="4800">
                <a:solidFill>
                  <a:srgbClr val="FFFFFF"/>
                </a:solidFill>
              </a:defRPr>
            </a:lvl6pPr>
            <a:lvl7pPr lvl="6" algn="r">
              <a:spcBef>
                <a:spcPts val="0"/>
              </a:spcBef>
              <a:spcAft>
                <a:spcPts val="0"/>
              </a:spcAft>
              <a:buClr>
                <a:srgbClr val="FFFFFF"/>
              </a:buClr>
              <a:buSzPts val="4800"/>
              <a:buNone/>
              <a:defRPr sz="4800">
                <a:solidFill>
                  <a:srgbClr val="FFFFFF"/>
                </a:solidFill>
              </a:defRPr>
            </a:lvl7pPr>
            <a:lvl8pPr lvl="7" algn="r">
              <a:spcBef>
                <a:spcPts val="0"/>
              </a:spcBef>
              <a:spcAft>
                <a:spcPts val="0"/>
              </a:spcAft>
              <a:buClr>
                <a:srgbClr val="FFFFFF"/>
              </a:buClr>
              <a:buSzPts val="4800"/>
              <a:buNone/>
              <a:defRPr sz="4800">
                <a:solidFill>
                  <a:srgbClr val="FFFFFF"/>
                </a:solidFill>
              </a:defRPr>
            </a:lvl8pPr>
            <a:lvl9pPr lvl="8" algn="r">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74"/>
        <p:cNvGrpSpPr/>
        <p:nvPr/>
      </p:nvGrpSpPr>
      <p:grpSpPr>
        <a:xfrm>
          <a:off x="0" y="0"/>
          <a:ext cx="0" cy="0"/>
          <a:chOff x="0" y="0"/>
          <a:chExt cx="0" cy="0"/>
        </a:xfrm>
      </p:grpSpPr>
      <p:sp>
        <p:nvSpPr>
          <p:cNvPr id="75" name="Google Shape;75;p3"/>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76" name="Google Shape;76;p3"/>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7" name="Google Shape;77;p3"/>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9525" y="2024075"/>
            <a:ext cx="9167825" cy="595300"/>
            <a:chOff x="-9525" y="4462475"/>
            <a:chExt cx="9167825" cy="595300"/>
          </a:xfrm>
        </p:grpSpPr>
        <p:sp>
          <p:nvSpPr>
            <p:cNvPr id="81" name="Google Shape;81;p3"/>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82" name="Google Shape;82;p3"/>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83" name="Google Shape;83;p3"/>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84" name="Google Shape;84;p3"/>
          <p:cNvGrpSpPr/>
          <p:nvPr/>
        </p:nvGrpSpPr>
        <p:grpSpPr>
          <a:xfrm>
            <a:off x="-42837" y="2005088"/>
            <a:ext cx="9229575" cy="642787"/>
            <a:chOff x="-42837" y="4443488"/>
            <a:chExt cx="9229575" cy="642787"/>
          </a:xfrm>
        </p:grpSpPr>
        <p:sp>
          <p:nvSpPr>
            <p:cNvPr id="85" name="Google Shape;85;p3"/>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3"/>
          <p:cNvSpPr/>
          <p:nvPr/>
        </p:nvSpPr>
        <p:spPr>
          <a:xfrm>
            <a:off x="2990700" y="21478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85700" y="24335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895700" y="20776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3600"/>
              <a:buNone/>
              <a:defRPr sz="3600">
                <a:solidFill>
                  <a:srgbClr val="FFFFFF"/>
                </a:solidFill>
              </a:defRPr>
            </a:lvl1pPr>
            <a:lvl2pPr lvl="1" algn="r" rtl="0">
              <a:spcBef>
                <a:spcPts val="0"/>
              </a:spcBef>
              <a:spcAft>
                <a:spcPts val="0"/>
              </a:spcAft>
              <a:buClr>
                <a:srgbClr val="FFFFFF"/>
              </a:buClr>
              <a:buSzPts val="3600"/>
              <a:buNone/>
              <a:defRPr sz="3600">
                <a:solidFill>
                  <a:srgbClr val="FFFFFF"/>
                </a:solidFill>
              </a:defRPr>
            </a:lvl2pPr>
            <a:lvl3pPr lvl="2" algn="r" rtl="0">
              <a:spcBef>
                <a:spcPts val="0"/>
              </a:spcBef>
              <a:spcAft>
                <a:spcPts val="0"/>
              </a:spcAft>
              <a:buClr>
                <a:srgbClr val="FFFFFF"/>
              </a:buClr>
              <a:buSzPts val="3600"/>
              <a:buNone/>
              <a:defRPr sz="3600">
                <a:solidFill>
                  <a:srgbClr val="FFFFFF"/>
                </a:solidFill>
              </a:defRPr>
            </a:lvl3pPr>
            <a:lvl4pPr lvl="3" algn="r" rtl="0">
              <a:spcBef>
                <a:spcPts val="0"/>
              </a:spcBef>
              <a:spcAft>
                <a:spcPts val="0"/>
              </a:spcAft>
              <a:buClr>
                <a:srgbClr val="FFFFFF"/>
              </a:buClr>
              <a:buSzPts val="3600"/>
              <a:buNone/>
              <a:defRPr sz="3600">
                <a:solidFill>
                  <a:srgbClr val="FFFFFF"/>
                </a:solidFill>
              </a:defRPr>
            </a:lvl4pPr>
            <a:lvl5pPr lvl="4" algn="r" rtl="0">
              <a:spcBef>
                <a:spcPts val="0"/>
              </a:spcBef>
              <a:spcAft>
                <a:spcPts val="0"/>
              </a:spcAft>
              <a:buClr>
                <a:srgbClr val="FFFFFF"/>
              </a:buClr>
              <a:buSzPts val="3600"/>
              <a:buNone/>
              <a:defRPr sz="3600">
                <a:solidFill>
                  <a:srgbClr val="FFFFFF"/>
                </a:solidFill>
              </a:defRPr>
            </a:lvl5pPr>
            <a:lvl6pPr lvl="5" algn="r" rtl="0">
              <a:spcBef>
                <a:spcPts val="0"/>
              </a:spcBef>
              <a:spcAft>
                <a:spcPts val="0"/>
              </a:spcAft>
              <a:buClr>
                <a:srgbClr val="FFFFFF"/>
              </a:buClr>
              <a:buSzPts val="3600"/>
              <a:buNone/>
              <a:defRPr sz="3600">
                <a:solidFill>
                  <a:srgbClr val="FFFFFF"/>
                </a:solidFill>
              </a:defRPr>
            </a:lvl6pPr>
            <a:lvl7pPr lvl="6" algn="r" rtl="0">
              <a:spcBef>
                <a:spcPts val="0"/>
              </a:spcBef>
              <a:spcAft>
                <a:spcPts val="0"/>
              </a:spcAft>
              <a:buClr>
                <a:srgbClr val="FFFFFF"/>
              </a:buClr>
              <a:buSzPts val="3600"/>
              <a:buNone/>
              <a:defRPr sz="3600">
                <a:solidFill>
                  <a:srgbClr val="FFFFFF"/>
                </a:solidFill>
              </a:defRPr>
            </a:lvl7pPr>
            <a:lvl8pPr lvl="7" algn="r" rtl="0">
              <a:spcBef>
                <a:spcPts val="0"/>
              </a:spcBef>
              <a:spcAft>
                <a:spcPts val="0"/>
              </a:spcAft>
              <a:buClr>
                <a:srgbClr val="FFFFFF"/>
              </a:buClr>
              <a:buSzPts val="3600"/>
              <a:buNone/>
              <a:defRPr sz="3600">
                <a:solidFill>
                  <a:srgbClr val="FFFFFF"/>
                </a:solidFill>
              </a:defRPr>
            </a:lvl8pPr>
            <a:lvl9pPr lvl="8" algn="r" rtl="0">
              <a:spcBef>
                <a:spcPts val="0"/>
              </a:spcBef>
              <a:spcAft>
                <a:spcPts val="0"/>
              </a:spcAft>
              <a:buClr>
                <a:srgbClr val="FFFFFF"/>
              </a:buClr>
              <a:buSzPts val="3600"/>
              <a:buNone/>
              <a:defRPr sz="3600">
                <a:solidFill>
                  <a:srgbClr val="FFFFFF"/>
                </a:solidFill>
              </a:defRPr>
            </a:lvl9pPr>
          </a:lstStyle>
          <a:p>
            <a:endParaRPr/>
          </a:p>
        </p:txBody>
      </p:sp>
      <p:sp>
        <p:nvSpPr>
          <p:cNvPr id="115" name="Google Shape;115;p3"/>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2000"/>
              <a:buNone/>
              <a:defRPr>
                <a:solidFill>
                  <a:srgbClr val="FFFFFF"/>
                </a:solidFill>
              </a:defRPr>
            </a:lvl1pPr>
            <a:lvl2pPr lvl="1" algn="r" rtl="0">
              <a:spcBef>
                <a:spcPts val="0"/>
              </a:spcBef>
              <a:spcAft>
                <a:spcPts val="0"/>
              </a:spcAft>
              <a:buClr>
                <a:srgbClr val="FFFFFF"/>
              </a:buClr>
              <a:buSzPts val="3000"/>
              <a:buNone/>
              <a:defRPr sz="3000">
                <a:solidFill>
                  <a:srgbClr val="FFFFFF"/>
                </a:solidFill>
              </a:defRPr>
            </a:lvl2pPr>
            <a:lvl3pPr lvl="2" algn="r" rtl="0">
              <a:spcBef>
                <a:spcPts val="0"/>
              </a:spcBef>
              <a:spcAft>
                <a:spcPts val="0"/>
              </a:spcAft>
              <a:buClr>
                <a:srgbClr val="FFFFFF"/>
              </a:buClr>
              <a:buSzPts val="3000"/>
              <a:buNone/>
              <a:defRPr sz="3000">
                <a:solidFill>
                  <a:srgbClr val="FFFFFF"/>
                </a:solidFill>
              </a:defRPr>
            </a:lvl3pPr>
            <a:lvl4pPr lvl="3" algn="r" rtl="0">
              <a:spcBef>
                <a:spcPts val="0"/>
              </a:spcBef>
              <a:spcAft>
                <a:spcPts val="0"/>
              </a:spcAft>
              <a:buClr>
                <a:srgbClr val="FFFFFF"/>
              </a:buClr>
              <a:buSzPts val="3000"/>
              <a:buNone/>
              <a:defRPr sz="3000">
                <a:solidFill>
                  <a:srgbClr val="FFFFFF"/>
                </a:solidFill>
              </a:defRPr>
            </a:lvl4pPr>
            <a:lvl5pPr lvl="4" algn="r" rtl="0">
              <a:spcBef>
                <a:spcPts val="0"/>
              </a:spcBef>
              <a:spcAft>
                <a:spcPts val="0"/>
              </a:spcAft>
              <a:buClr>
                <a:srgbClr val="FFFFFF"/>
              </a:buClr>
              <a:buSzPts val="3000"/>
              <a:buNone/>
              <a:defRPr sz="3000">
                <a:solidFill>
                  <a:srgbClr val="FFFFFF"/>
                </a:solidFill>
              </a:defRPr>
            </a:lvl5pPr>
            <a:lvl6pPr lvl="5" algn="r" rtl="0">
              <a:spcBef>
                <a:spcPts val="0"/>
              </a:spcBef>
              <a:spcAft>
                <a:spcPts val="0"/>
              </a:spcAft>
              <a:buClr>
                <a:srgbClr val="FFFFFF"/>
              </a:buClr>
              <a:buSzPts val="3000"/>
              <a:buNone/>
              <a:defRPr sz="3000">
                <a:solidFill>
                  <a:srgbClr val="FFFFFF"/>
                </a:solidFill>
              </a:defRPr>
            </a:lvl6pPr>
            <a:lvl7pPr lvl="6" algn="r" rtl="0">
              <a:spcBef>
                <a:spcPts val="0"/>
              </a:spcBef>
              <a:spcAft>
                <a:spcPts val="0"/>
              </a:spcAft>
              <a:buClr>
                <a:srgbClr val="FFFFFF"/>
              </a:buClr>
              <a:buSzPts val="3000"/>
              <a:buNone/>
              <a:defRPr sz="3000">
                <a:solidFill>
                  <a:srgbClr val="FFFFFF"/>
                </a:solidFill>
              </a:defRPr>
            </a:lvl7pPr>
            <a:lvl8pPr lvl="7" algn="r" rtl="0">
              <a:spcBef>
                <a:spcPts val="0"/>
              </a:spcBef>
              <a:spcAft>
                <a:spcPts val="0"/>
              </a:spcAft>
              <a:buClr>
                <a:srgbClr val="FFFFFF"/>
              </a:buClr>
              <a:buSzPts val="3000"/>
              <a:buNone/>
              <a:defRPr sz="3000">
                <a:solidFill>
                  <a:srgbClr val="FFFFFF"/>
                </a:solidFill>
              </a:defRPr>
            </a:lvl8pPr>
            <a:lvl9pPr lvl="8" algn="r" rtl="0">
              <a:spcBef>
                <a:spcPts val="0"/>
              </a:spcBef>
              <a:spcAft>
                <a:spcPts val="0"/>
              </a:spcAft>
              <a:buClr>
                <a:srgbClr val="FFFFFF"/>
              </a:buClr>
              <a:buSzPts val="3000"/>
              <a:buNone/>
              <a:defRPr sz="3000">
                <a:solidFill>
                  <a:srgbClr val="FFFFFF"/>
                </a:solidFill>
              </a:defRPr>
            </a:lvl9pPr>
          </a:lstStyle>
          <a:p>
            <a:endParaRPr/>
          </a:p>
        </p:txBody>
      </p:sp>
      <p:sp>
        <p:nvSpPr>
          <p:cNvPr id="116" name="Google Shape;116;p3"/>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0"/>
        <p:cNvGrpSpPr/>
        <p:nvPr/>
      </p:nvGrpSpPr>
      <p:grpSpPr>
        <a:xfrm>
          <a:off x="0" y="0"/>
          <a:ext cx="0" cy="0"/>
          <a:chOff x="0" y="0"/>
          <a:chExt cx="0" cy="0"/>
        </a:xfrm>
      </p:grpSpPr>
      <p:sp>
        <p:nvSpPr>
          <p:cNvPr id="161" name="Google Shape;161;p5"/>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162" name="Google Shape;162;p5"/>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3" name="Google Shape;163;p5"/>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5"/>
          <p:cNvGrpSpPr/>
          <p:nvPr/>
        </p:nvGrpSpPr>
        <p:grpSpPr>
          <a:xfrm>
            <a:off x="-9525" y="4462475"/>
            <a:ext cx="9167825" cy="595300"/>
            <a:chOff x="-9525" y="4462475"/>
            <a:chExt cx="9167825" cy="595300"/>
          </a:xfrm>
        </p:grpSpPr>
        <p:sp>
          <p:nvSpPr>
            <p:cNvPr id="167" name="Google Shape;167;p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168" name="Google Shape;168;p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169" name="Google Shape;169;p5"/>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170" name="Google Shape;170;p5"/>
          <p:cNvGrpSpPr/>
          <p:nvPr/>
        </p:nvGrpSpPr>
        <p:grpSpPr>
          <a:xfrm>
            <a:off x="-42837" y="4443488"/>
            <a:ext cx="9229575" cy="642788"/>
            <a:chOff x="-42837" y="4443488"/>
            <a:chExt cx="9229575" cy="642788"/>
          </a:xfrm>
        </p:grpSpPr>
        <p:sp>
          <p:nvSpPr>
            <p:cNvPr id="171" name="Google Shape;171;p5"/>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5"/>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01" name="Google Shape;201;p5"/>
          <p:cNvSpPr txBox="1">
            <a:spLocks noGrp="1"/>
          </p:cNvSpPr>
          <p:nvPr>
            <p:ph type="body" idx="1"/>
          </p:nvPr>
        </p:nvSpPr>
        <p:spPr>
          <a:xfrm>
            <a:off x="1075850" y="1540175"/>
            <a:ext cx="6996600" cy="1922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2" name="Google Shape;202;p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81000" y="7"/>
            <a:ext cx="8382000" cy="5162348"/>
            <a:chOff x="381000" y="-18750"/>
            <a:chExt cx="8382000" cy="5181000"/>
          </a:xfrm>
        </p:grpSpPr>
        <p:cxnSp>
          <p:nvCxnSpPr>
            <p:cNvPr id="7" name="Google Shape;7;p1"/>
            <p:cNvCxnSpPr/>
            <p:nvPr/>
          </p:nvCxnSpPr>
          <p:spPr>
            <a:xfrm>
              <a:off x="76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8" name="Google Shape;8;p1"/>
            <p:cNvCxnSpPr/>
            <p:nvPr/>
          </p:nvCxnSpPr>
          <p:spPr>
            <a:xfrm>
              <a:off x="152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9" name="Google Shape;9;p1"/>
            <p:cNvCxnSpPr/>
            <p:nvPr/>
          </p:nvCxnSpPr>
          <p:spPr>
            <a:xfrm>
              <a:off x="228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0" name="Google Shape;10;p1"/>
            <p:cNvCxnSpPr/>
            <p:nvPr/>
          </p:nvCxnSpPr>
          <p:spPr>
            <a:xfrm>
              <a:off x="304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1"/>
            <p:cNvCxnSpPr/>
            <p:nvPr/>
          </p:nvCxnSpPr>
          <p:spPr>
            <a:xfrm>
              <a:off x="381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1"/>
            <p:cNvCxnSpPr/>
            <p:nvPr/>
          </p:nvCxnSpPr>
          <p:spPr>
            <a:xfrm>
              <a:off x="457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1"/>
            <p:cNvCxnSpPr/>
            <p:nvPr/>
          </p:nvCxnSpPr>
          <p:spPr>
            <a:xfrm>
              <a:off x="533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1"/>
            <p:cNvCxnSpPr/>
            <p:nvPr/>
          </p:nvCxnSpPr>
          <p:spPr>
            <a:xfrm>
              <a:off x="609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1"/>
            <p:cNvCxnSpPr/>
            <p:nvPr/>
          </p:nvCxnSpPr>
          <p:spPr>
            <a:xfrm>
              <a:off x="685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1"/>
            <p:cNvCxnSpPr/>
            <p:nvPr/>
          </p:nvCxnSpPr>
          <p:spPr>
            <a:xfrm>
              <a:off x="762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1"/>
            <p:cNvCxnSpPr/>
            <p:nvPr/>
          </p:nvCxnSpPr>
          <p:spPr>
            <a:xfrm>
              <a:off x="838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1"/>
            <p:cNvCxnSpPr/>
            <p:nvPr/>
          </p:nvCxnSpPr>
          <p:spPr>
            <a:xfrm>
              <a:off x="38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9" name="Google Shape;19;p1"/>
            <p:cNvCxnSpPr/>
            <p:nvPr/>
          </p:nvCxnSpPr>
          <p:spPr>
            <a:xfrm>
              <a:off x="114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0" name="Google Shape;20;p1"/>
            <p:cNvCxnSpPr/>
            <p:nvPr/>
          </p:nvCxnSpPr>
          <p:spPr>
            <a:xfrm>
              <a:off x="190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1" name="Google Shape;21;p1"/>
            <p:cNvCxnSpPr/>
            <p:nvPr/>
          </p:nvCxnSpPr>
          <p:spPr>
            <a:xfrm>
              <a:off x="266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2" name="Google Shape;22;p1"/>
            <p:cNvCxnSpPr/>
            <p:nvPr/>
          </p:nvCxnSpPr>
          <p:spPr>
            <a:xfrm>
              <a:off x="342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3" name="Google Shape;23;p1"/>
            <p:cNvCxnSpPr/>
            <p:nvPr/>
          </p:nvCxnSpPr>
          <p:spPr>
            <a:xfrm>
              <a:off x="419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4" name="Google Shape;24;p1"/>
            <p:cNvCxnSpPr/>
            <p:nvPr/>
          </p:nvCxnSpPr>
          <p:spPr>
            <a:xfrm>
              <a:off x="495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5" name="Google Shape;25;p1"/>
            <p:cNvCxnSpPr/>
            <p:nvPr/>
          </p:nvCxnSpPr>
          <p:spPr>
            <a:xfrm>
              <a:off x="571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6" name="Google Shape;26;p1"/>
            <p:cNvCxnSpPr/>
            <p:nvPr/>
          </p:nvCxnSpPr>
          <p:spPr>
            <a:xfrm>
              <a:off x="647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7" name="Google Shape;27;p1"/>
            <p:cNvCxnSpPr/>
            <p:nvPr/>
          </p:nvCxnSpPr>
          <p:spPr>
            <a:xfrm>
              <a:off x="723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8" name="Google Shape;28;p1"/>
            <p:cNvCxnSpPr/>
            <p:nvPr/>
          </p:nvCxnSpPr>
          <p:spPr>
            <a:xfrm>
              <a:off x="800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9" name="Google Shape;29;p1"/>
            <p:cNvCxnSpPr/>
            <p:nvPr/>
          </p:nvCxnSpPr>
          <p:spPr>
            <a:xfrm>
              <a:off x="8763000" y="-18750"/>
              <a:ext cx="0" cy="5181000"/>
            </a:xfrm>
            <a:prstGeom prst="straightConnector1">
              <a:avLst/>
            </a:prstGeom>
            <a:noFill/>
            <a:ln w="9525" cap="flat" cmpd="sng">
              <a:solidFill>
                <a:srgbClr val="F3F3F3"/>
              </a:solidFill>
              <a:prstDash val="dash"/>
              <a:round/>
              <a:headEnd type="none" w="med" len="med"/>
              <a:tailEnd type="none" w="med" len="med"/>
            </a:ln>
          </p:spPr>
        </p:cxnSp>
      </p:grpSp>
      <p:sp>
        <p:nvSpPr>
          <p:cNvPr id="30" name="Google Shape;30;p1"/>
          <p:cNvSpPr txBox="1">
            <a:spLocks noGrp="1"/>
          </p:cNvSpPr>
          <p:nvPr>
            <p:ph type="title"/>
          </p:nvPr>
        </p:nvSpPr>
        <p:spPr>
          <a:xfrm>
            <a:off x="1047750" y="634125"/>
            <a:ext cx="6996600" cy="7158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1pPr>
            <a:lvl2pPr lvl="1"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2pPr>
            <a:lvl3pPr lvl="2"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3pPr>
            <a:lvl4pPr lvl="3"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4pPr>
            <a:lvl5pPr lvl="4"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5pPr>
            <a:lvl6pPr lvl="5"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6pPr>
            <a:lvl7pPr lvl="6"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7pPr>
            <a:lvl8pPr lvl="7"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8pPr>
            <a:lvl9pPr lvl="8"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9pPr>
          </a:lstStyle>
          <a:p>
            <a:endParaRPr/>
          </a:p>
        </p:txBody>
      </p:sp>
      <p:sp>
        <p:nvSpPr>
          <p:cNvPr id="31" name="Google Shape;31;p1"/>
          <p:cNvSpPr txBox="1">
            <a:spLocks noGrp="1"/>
          </p:cNvSpPr>
          <p:nvPr>
            <p:ph type="body" idx="1"/>
          </p:nvPr>
        </p:nvSpPr>
        <p:spPr>
          <a:xfrm>
            <a:off x="1075850" y="1540175"/>
            <a:ext cx="6996600" cy="19221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Source Sans Pro"/>
              <a:buChar char="◉"/>
              <a:defRPr sz="2000">
                <a:solidFill>
                  <a:schemeClr val="dk1"/>
                </a:solidFill>
                <a:latin typeface="Source Sans Pro"/>
                <a:ea typeface="Source Sans Pro"/>
                <a:cs typeface="Source Sans Pro"/>
                <a:sym typeface="Source Sans Pro"/>
              </a:defRPr>
            </a:lvl1pPr>
            <a:lvl2pPr marL="914400" lvl="1"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2pPr>
            <a:lvl3pPr marL="1371600" lvl="2"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32" name="Google Shape;32;p1"/>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lvl1pPr lvl="0" algn="r">
              <a:buNone/>
              <a:defRPr sz="1000">
                <a:solidFill>
                  <a:srgbClr val="FFFFFF"/>
                </a:solidFill>
                <a:latin typeface="Oswald"/>
                <a:ea typeface="Oswald"/>
                <a:cs typeface="Oswald"/>
                <a:sym typeface="Oswald"/>
              </a:defRPr>
            </a:lvl1pPr>
            <a:lvl2pPr lvl="1" algn="r">
              <a:buNone/>
              <a:defRPr sz="1000">
                <a:solidFill>
                  <a:srgbClr val="FFFFFF"/>
                </a:solidFill>
                <a:latin typeface="Oswald"/>
                <a:ea typeface="Oswald"/>
                <a:cs typeface="Oswald"/>
                <a:sym typeface="Oswald"/>
              </a:defRPr>
            </a:lvl2pPr>
            <a:lvl3pPr lvl="2" algn="r">
              <a:buNone/>
              <a:defRPr sz="1000">
                <a:solidFill>
                  <a:srgbClr val="FFFFFF"/>
                </a:solidFill>
                <a:latin typeface="Oswald"/>
                <a:ea typeface="Oswald"/>
                <a:cs typeface="Oswald"/>
                <a:sym typeface="Oswald"/>
              </a:defRPr>
            </a:lvl3pPr>
            <a:lvl4pPr lvl="3" algn="r">
              <a:buNone/>
              <a:defRPr sz="1000">
                <a:solidFill>
                  <a:srgbClr val="FFFFFF"/>
                </a:solidFill>
                <a:latin typeface="Oswald"/>
                <a:ea typeface="Oswald"/>
                <a:cs typeface="Oswald"/>
                <a:sym typeface="Oswald"/>
              </a:defRPr>
            </a:lvl4pPr>
            <a:lvl5pPr lvl="4" algn="r">
              <a:buNone/>
              <a:defRPr sz="1000">
                <a:solidFill>
                  <a:srgbClr val="FFFFFF"/>
                </a:solidFill>
                <a:latin typeface="Oswald"/>
                <a:ea typeface="Oswald"/>
                <a:cs typeface="Oswald"/>
                <a:sym typeface="Oswald"/>
              </a:defRPr>
            </a:lvl5pPr>
            <a:lvl6pPr lvl="5" algn="r">
              <a:buNone/>
              <a:defRPr sz="1000">
                <a:solidFill>
                  <a:srgbClr val="FFFFFF"/>
                </a:solidFill>
                <a:latin typeface="Oswald"/>
                <a:ea typeface="Oswald"/>
                <a:cs typeface="Oswald"/>
                <a:sym typeface="Oswald"/>
              </a:defRPr>
            </a:lvl6pPr>
            <a:lvl7pPr lvl="6" algn="r">
              <a:buNone/>
              <a:defRPr sz="1000">
                <a:solidFill>
                  <a:srgbClr val="FFFFFF"/>
                </a:solidFill>
                <a:latin typeface="Oswald"/>
                <a:ea typeface="Oswald"/>
                <a:cs typeface="Oswald"/>
                <a:sym typeface="Oswald"/>
              </a:defRPr>
            </a:lvl7pPr>
            <a:lvl8pPr lvl="7" algn="r">
              <a:buNone/>
              <a:defRPr sz="1000">
                <a:solidFill>
                  <a:srgbClr val="FFFFFF"/>
                </a:solidFill>
                <a:latin typeface="Oswald"/>
                <a:ea typeface="Oswald"/>
                <a:cs typeface="Oswald"/>
                <a:sym typeface="Oswald"/>
              </a:defRPr>
            </a:lvl8pPr>
            <a:lvl9pPr lvl="8" algn="r">
              <a:buNone/>
              <a:defRPr sz="1000">
                <a:solidFill>
                  <a:srgbClr val="FFFFFF"/>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lg1FldP_Oos"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3"/>
          <p:cNvSpPr txBox="1">
            <a:spLocks noGrp="1"/>
          </p:cNvSpPr>
          <p:nvPr>
            <p:ph type="ctrTitle"/>
          </p:nvPr>
        </p:nvSpPr>
        <p:spPr>
          <a:xfrm>
            <a:off x="2964933" y="2842430"/>
            <a:ext cx="5610300" cy="115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Economía Internacional</a:t>
            </a:r>
            <a:endParaRPr dirty="0"/>
          </a:p>
        </p:txBody>
      </p:sp>
      <p:sp>
        <p:nvSpPr>
          <p:cNvPr id="2" name="CuadroTexto 1">
            <a:extLst>
              <a:ext uri="{FF2B5EF4-FFF2-40B4-BE49-F238E27FC236}">
                <a16:creationId xmlns:a16="http://schemas.microsoft.com/office/drawing/2014/main" id="{1854017D-3B9B-4411-ADE6-C621F2693025}"/>
              </a:ext>
            </a:extLst>
          </p:cNvPr>
          <p:cNvSpPr txBox="1"/>
          <p:nvPr/>
        </p:nvSpPr>
        <p:spPr>
          <a:xfrm>
            <a:off x="5614166" y="4221126"/>
            <a:ext cx="2961067" cy="523220"/>
          </a:xfrm>
          <a:prstGeom prst="rect">
            <a:avLst/>
          </a:prstGeom>
          <a:noFill/>
        </p:spPr>
        <p:txBody>
          <a:bodyPr wrap="none" rtlCol="0">
            <a:spAutoFit/>
          </a:bodyPr>
          <a:lstStyle/>
          <a:p>
            <a:pPr algn="r"/>
            <a:r>
              <a:rPr lang="es-MX" dirty="0"/>
              <a:t>PhD Cristina Isabel Ibarra Armenta</a:t>
            </a:r>
          </a:p>
          <a:p>
            <a:pPr algn="r"/>
            <a:r>
              <a:rPr lang="es-MX" dirty="0"/>
              <a:t>cibarra@uas.edu.mx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D2C6BD-D8CD-811B-5351-311C6A9EF33C}"/>
              </a:ext>
            </a:extLst>
          </p:cNvPr>
          <p:cNvSpPr>
            <a:spLocks noGrp="1"/>
          </p:cNvSpPr>
          <p:nvPr>
            <p:ph type="title"/>
          </p:nvPr>
        </p:nvSpPr>
        <p:spPr>
          <a:xfrm>
            <a:off x="1073700" y="185035"/>
            <a:ext cx="6996600" cy="715800"/>
          </a:xfrm>
        </p:spPr>
        <p:txBody>
          <a:bodyPr/>
          <a:lstStyle/>
          <a:p>
            <a:r>
              <a:rPr lang="es-MX" dirty="0"/>
              <a:t>Modelización del proceso político</a:t>
            </a:r>
          </a:p>
        </p:txBody>
      </p:sp>
      <p:sp>
        <p:nvSpPr>
          <p:cNvPr id="3" name="Marcador de texto 2">
            <a:extLst>
              <a:ext uri="{FF2B5EF4-FFF2-40B4-BE49-F238E27FC236}">
                <a16:creationId xmlns:a16="http://schemas.microsoft.com/office/drawing/2014/main" id="{FEE26FA8-E7E7-F3AA-1228-261DD99F1379}"/>
              </a:ext>
            </a:extLst>
          </p:cNvPr>
          <p:cNvSpPr>
            <a:spLocks noGrp="1"/>
          </p:cNvSpPr>
          <p:nvPr>
            <p:ph type="body" idx="1"/>
          </p:nvPr>
        </p:nvSpPr>
        <p:spPr>
          <a:xfrm>
            <a:off x="1073700" y="900835"/>
            <a:ext cx="6996600" cy="1922100"/>
          </a:xfrm>
        </p:spPr>
        <p:txBody>
          <a:bodyPr/>
          <a:lstStyle/>
          <a:p>
            <a:r>
              <a:rPr lang="es-MX" dirty="0"/>
              <a:t>Los políticos podrían ofrecer políticas que vayan en contra del interés general del votante, ya que aun así recibirá dinero.</a:t>
            </a:r>
          </a:p>
          <a:p>
            <a:endParaRPr lang="es-MX" dirty="0"/>
          </a:p>
        </p:txBody>
      </p:sp>
      <p:sp>
        <p:nvSpPr>
          <p:cNvPr id="4" name="Marcador de número de diapositiva 3">
            <a:extLst>
              <a:ext uri="{FF2B5EF4-FFF2-40B4-BE49-F238E27FC236}">
                <a16:creationId xmlns:a16="http://schemas.microsoft.com/office/drawing/2014/main" id="{EF7AB1DC-0131-FA2A-1DB7-75055DF59F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10</a:t>
            </a:fld>
            <a:endParaRPr lang="es-MX"/>
          </a:p>
        </p:txBody>
      </p:sp>
      <p:pic>
        <p:nvPicPr>
          <p:cNvPr id="6" name="Imagen 5">
            <a:extLst>
              <a:ext uri="{FF2B5EF4-FFF2-40B4-BE49-F238E27FC236}">
                <a16:creationId xmlns:a16="http://schemas.microsoft.com/office/drawing/2014/main" id="{CA27E4EF-E344-6EA7-DA02-1FB295DF8B12}"/>
              </a:ext>
            </a:extLst>
          </p:cNvPr>
          <p:cNvPicPr>
            <a:picLocks noChangeAspect="1"/>
          </p:cNvPicPr>
          <p:nvPr/>
        </p:nvPicPr>
        <p:blipFill>
          <a:blip r:embed="rId2"/>
          <a:stretch>
            <a:fillRect/>
          </a:stretch>
        </p:blipFill>
        <p:spPr>
          <a:xfrm>
            <a:off x="2632364" y="1736388"/>
            <a:ext cx="5257800" cy="2730241"/>
          </a:xfrm>
          <a:prstGeom prst="rect">
            <a:avLst/>
          </a:prstGeom>
        </p:spPr>
      </p:pic>
    </p:spTree>
    <p:extLst>
      <p:ext uri="{BB962C8B-B14F-4D97-AF65-F5344CB8AC3E}">
        <p14:creationId xmlns:p14="http://schemas.microsoft.com/office/powerpoint/2010/main" val="360674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651FE-CB5E-8DCA-AABF-16D0516302FF}"/>
              </a:ext>
            </a:extLst>
          </p:cNvPr>
          <p:cNvSpPr>
            <a:spLocks noGrp="1"/>
          </p:cNvSpPr>
          <p:nvPr>
            <p:ph type="title"/>
          </p:nvPr>
        </p:nvSpPr>
        <p:spPr/>
        <p:txBody>
          <a:bodyPr/>
          <a:lstStyle/>
          <a:p>
            <a:r>
              <a:rPr lang="es-MX" dirty="0"/>
              <a:t>Negociaciones internacionales y política comercial</a:t>
            </a:r>
          </a:p>
        </p:txBody>
      </p:sp>
      <p:sp>
        <p:nvSpPr>
          <p:cNvPr id="3" name="Marcador de texto 2">
            <a:extLst>
              <a:ext uri="{FF2B5EF4-FFF2-40B4-BE49-F238E27FC236}">
                <a16:creationId xmlns:a16="http://schemas.microsoft.com/office/drawing/2014/main" id="{25EE18D5-47AB-345C-86F4-1C209919447D}"/>
              </a:ext>
            </a:extLst>
          </p:cNvPr>
          <p:cNvSpPr>
            <a:spLocks noGrp="1"/>
          </p:cNvSpPr>
          <p:nvPr>
            <p:ph type="body" idx="1"/>
          </p:nvPr>
        </p:nvSpPr>
        <p:spPr>
          <a:xfrm>
            <a:off x="1073700" y="1290794"/>
            <a:ext cx="6996600" cy="1922100"/>
          </a:xfrm>
        </p:spPr>
        <p:txBody>
          <a:bodyPr/>
          <a:lstStyle/>
          <a:p>
            <a:r>
              <a:rPr lang="es-MX" sz="1600" dirty="0"/>
              <a:t>https://www.eleconomista.com.mx/empresas/Mexico-destaca-por-proteccion-arancelaria-en-productos-agricolas-20210616-0155.html</a:t>
            </a:r>
          </a:p>
        </p:txBody>
      </p:sp>
      <p:sp>
        <p:nvSpPr>
          <p:cNvPr id="4" name="Marcador de número de diapositiva 3">
            <a:extLst>
              <a:ext uri="{FF2B5EF4-FFF2-40B4-BE49-F238E27FC236}">
                <a16:creationId xmlns:a16="http://schemas.microsoft.com/office/drawing/2014/main" id="{A9F77872-300F-8B05-42D3-AE3DF24CA2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11</a:t>
            </a:fld>
            <a:endParaRPr lang="es-MX"/>
          </a:p>
        </p:txBody>
      </p:sp>
      <p:pic>
        <p:nvPicPr>
          <p:cNvPr id="8" name="Imagen 7">
            <a:extLst>
              <a:ext uri="{FF2B5EF4-FFF2-40B4-BE49-F238E27FC236}">
                <a16:creationId xmlns:a16="http://schemas.microsoft.com/office/drawing/2014/main" id="{0F8977FA-6EAC-719E-B2A0-EF5EB0058876}"/>
              </a:ext>
            </a:extLst>
          </p:cNvPr>
          <p:cNvPicPr>
            <a:picLocks noChangeAspect="1"/>
          </p:cNvPicPr>
          <p:nvPr/>
        </p:nvPicPr>
        <p:blipFill rotWithShape="1">
          <a:blip r:embed="rId2"/>
          <a:srcRect l="14243" t="14141" r="10605" b="32686"/>
          <a:stretch/>
        </p:blipFill>
        <p:spPr>
          <a:xfrm>
            <a:off x="930053" y="2064328"/>
            <a:ext cx="7533276" cy="2998148"/>
          </a:xfrm>
          <a:prstGeom prst="rect">
            <a:avLst/>
          </a:prstGeom>
        </p:spPr>
      </p:pic>
    </p:spTree>
    <p:extLst>
      <p:ext uri="{BB962C8B-B14F-4D97-AF65-F5344CB8AC3E}">
        <p14:creationId xmlns:p14="http://schemas.microsoft.com/office/powerpoint/2010/main" val="2026135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4D224-9239-71BB-C5D7-D96DF4A4B3B0}"/>
              </a:ext>
            </a:extLst>
          </p:cNvPr>
          <p:cNvSpPr>
            <a:spLocks noGrp="1"/>
          </p:cNvSpPr>
          <p:nvPr>
            <p:ph type="title"/>
          </p:nvPr>
        </p:nvSpPr>
        <p:spPr/>
        <p:txBody>
          <a:bodyPr/>
          <a:lstStyle/>
          <a:p>
            <a:r>
              <a:rPr lang="es-MX" dirty="0"/>
              <a:t>Otras tasas arancelarias promedio </a:t>
            </a:r>
          </a:p>
        </p:txBody>
      </p:sp>
      <p:sp>
        <p:nvSpPr>
          <p:cNvPr id="3" name="Marcador de texto 2">
            <a:extLst>
              <a:ext uri="{FF2B5EF4-FFF2-40B4-BE49-F238E27FC236}">
                <a16:creationId xmlns:a16="http://schemas.microsoft.com/office/drawing/2014/main" id="{3834CF90-864D-3D13-C5E1-4FEC22D71D41}"/>
              </a:ext>
            </a:extLst>
          </p:cNvPr>
          <p:cNvSpPr>
            <a:spLocks noGrp="1"/>
          </p:cNvSpPr>
          <p:nvPr>
            <p:ph type="body" idx="1"/>
          </p:nvPr>
        </p:nvSpPr>
        <p:spPr/>
        <p:txBody>
          <a:bodyPr/>
          <a:lstStyle/>
          <a:p>
            <a:r>
              <a:rPr lang="es-MX" dirty="0"/>
              <a:t>https://www.indexmundi.com/es/datos/m%C3%A9xico/tasa-arancelaria#:~:text=los%20productos%20(%25)-,Tasa%20arancelaria%2C%20aplicada%2C%20media%20simple%2C%20todos%20los%20productos%20(%25),bajo%20fue%202.97%20en%202017.</a:t>
            </a:r>
          </a:p>
        </p:txBody>
      </p:sp>
      <p:sp>
        <p:nvSpPr>
          <p:cNvPr id="4" name="Marcador de número de diapositiva 3">
            <a:extLst>
              <a:ext uri="{FF2B5EF4-FFF2-40B4-BE49-F238E27FC236}">
                <a16:creationId xmlns:a16="http://schemas.microsoft.com/office/drawing/2014/main" id="{AE63D5F4-E59D-2803-1537-88A645CBEE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12</a:t>
            </a:fld>
            <a:endParaRPr lang="es-MX"/>
          </a:p>
        </p:txBody>
      </p:sp>
    </p:spTree>
    <p:extLst>
      <p:ext uri="{BB962C8B-B14F-4D97-AF65-F5344CB8AC3E}">
        <p14:creationId xmlns:p14="http://schemas.microsoft.com/office/powerpoint/2010/main" val="330642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2096-E211-AEA4-14BB-0EFFA50E19F1}"/>
              </a:ext>
            </a:extLst>
          </p:cNvPr>
          <p:cNvSpPr>
            <a:spLocks noGrp="1"/>
          </p:cNvSpPr>
          <p:nvPr>
            <p:ph type="title"/>
          </p:nvPr>
        </p:nvSpPr>
        <p:spPr/>
        <p:txBody>
          <a:bodyPr/>
          <a:lstStyle/>
          <a:p>
            <a:r>
              <a:rPr lang="es-MX" dirty="0"/>
              <a:t>Ventajas de la negociación </a:t>
            </a:r>
            <a:endParaRPr lang="en-GB" dirty="0"/>
          </a:p>
        </p:txBody>
      </p:sp>
      <p:sp>
        <p:nvSpPr>
          <p:cNvPr id="3" name="Text Placeholder 2">
            <a:extLst>
              <a:ext uri="{FF2B5EF4-FFF2-40B4-BE49-F238E27FC236}">
                <a16:creationId xmlns:a16="http://schemas.microsoft.com/office/drawing/2014/main" id="{13BF600F-A8FB-F5D5-1536-67A1C7766C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B74268B-9F9D-EE7B-EF3D-4867C41F9D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6" name="Picture 5">
            <a:extLst>
              <a:ext uri="{FF2B5EF4-FFF2-40B4-BE49-F238E27FC236}">
                <a16:creationId xmlns:a16="http://schemas.microsoft.com/office/drawing/2014/main" id="{D21DB7B8-0C84-4EE6-F5DC-CE6C46EF3BB7}"/>
              </a:ext>
            </a:extLst>
          </p:cNvPr>
          <p:cNvPicPr>
            <a:picLocks noChangeAspect="1"/>
          </p:cNvPicPr>
          <p:nvPr/>
        </p:nvPicPr>
        <p:blipFill>
          <a:blip r:embed="rId2"/>
          <a:stretch>
            <a:fillRect/>
          </a:stretch>
        </p:blipFill>
        <p:spPr>
          <a:xfrm>
            <a:off x="1674891" y="1584922"/>
            <a:ext cx="5794218" cy="1973655"/>
          </a:xfrm>
          <a:prstGeom prst="rect">
            <a:avLst/>
          </a:prstGeom>
        </p:spPr>
      </p:pic>
    </p:spTree>
    <p:extLst>
      <p:ext uri="{BB962C8B-B14F-4D97-AF65-F5344CB8AC3E}">
        <p14:creationId xmlns:p14="http://schemas.microsoft.com/office/powerpoint/2010/main" val="1836914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0FEC-97CC-845A-9226-2CD52E6E3D5C}"/>
              </a:ext>
            </a:extLst>
          </p:cNvPr>
          <p:cNvSpPr>
            <a:spLocks noGrp="1"/>
          </p:cNvSpPr>
          <p:nvPr>
            <p:ph type="title"/>
          </p:nvPr>
        </p:nvSpPr>
        <p:spPr/>
        <p:txBody>
          <a:bodyPr/>
          <a:lstStyle/>
          <a:p>
            <a:r>
              <a:rPr lang="es-MX" dirty="0"/>
              <a:t>Acuerdos comerciales internacionales </a:t>
            </a:r>
            <a:endParaRPr lang="en-GB" dirty="0"/>
          </a:p>
        </p:txBody>
      </p:sp>
      <p:sp>
        <p:nvSpPr>
          <p:cNvPr id="3" name="Text Placeholder 2">
            <a:extLst>
              <a:ext uri="{FF2B5EF4-FFF2-40B4-BE49-F238E27FC236}">
                <a16:creationId xmlns:a16="http://schemas.microsoft.com/office/drawing/2014/main" id="{C023A8D6-1F09-21F6-4BAD-6B8F8BB71AF5}"/>
              </a:ext>
            </a:extLst>
          </p:cNvPr>
          <p:cNvSpPr>
            <a:spLocks noGrp="1"/>
          </p:cNvSpPr>
          <p:nvPr>
            <p:ph type="body" idx="1"/>
          </p:nvPr>
        </p:nvSpPr>
        <p:spPr/>
        <p:txBody>
          <a:bodyPr/>
          <a:lstStyle/>
          <a:p>
            <a:r>
              <a:rPr lang="es-MX" dirty="0"/>
              <a:t>GATT (General </a:t>
            </a:r>
            <a:r>
              <a:rPr lang="es-MX" dirty="0" err="1"/>
              <a:t>Agreement</a:t>
            </a:r>
            <a:r>
              <a:rPr lang="es-MX" dirty="0"/>
              <a:t> of </a:t>
            </a:r>
            <a:r>
              <a:rPr lang="es-MX" dirty="0" err="1"/>
              <a:t>Trade</a:t>
            </a:r>
            <a:r>
              <a:rPr lang="es-MX" dirty="0"/>
              <a:t> and </a:t>
            </a:r>
            <a:r>
              <a:rPr lang="es-MX" dirty="0" err="1"/>
              <a:t>Tariffs</a:t>
            </a:r>
            <a:r>
              <a:rPr lang="es-MX" dirty="0"/>
              <a:t>), es el segundo gran acuerdo multilateral sobre aranceles. </a:t>
            </a:r>
          </a:p>
          <a:p>
            <a:pPr lvl="1"/>
            <a:r>
              <a:rPr lang="es-MX" dirty="0"/>
              <a:t>La fijación de aranceles es vinculante, es decir, el país no puede aumentarlo en el futuro. </a:t>
            </a:r>
          </a:p>
          <a:p>
            <a:pPr lvl="1"/>
            <a:r>
              <a:rPr lang="es-MX" dirty="0"/>
              <a:t>No se permiten los subsidios a las exportaciones. </a:t>
            </a:r>
          </a:p>
          <a:p>
            <a:pPr lvl="1"/>
            <a:r>
              <a:rPr lang="es-MX" dirty="0"/>
              <a:t>Las cuotas son prácticamente prohibidas, a no ser por un periodo específico y e aboga por que se conviertan en aranceles. </a:t>
            </a:r>
          </a:p>
          <a:p>
            <a:pPr lvl="1"/>
            <a:endParaRPr lang="es-MX" dirty="0"/>
          </a:p>
          <a:p>
            <a:r>
              <a:rPr lang="en-GB" dirty="0"/>
              <a:t>México se </a:t>
            </a:r>
            <a:r>
              <a:rPr lang="en-GB" dirty="0" err="1"/>
              <a:t>adhiere</a:t>
            </a:r>
            <a:r>
              <a:rPr lang="en-GB" dirty="0"/>
              <a:t> </a:t>
            </a:r>
            <a:r>
              <a:rPr lang="en-GB" dirty="0" err="1"/>
              <a:t>en</a:t>
            </a:r>
            <a:r>
              <a:rPr lang="en-GB" dirty="0"/>
              <a:t> 1986 </a:t>
            </a:r>
            <a:r>
              <a:rPr lang="en-GB" dirty="0" err="1"/>
              <a:t>en</a:t>
            </a:r>
            <a:r>
              <a:rPr lang="en-GB" dirty="0"/>
              <a:t> la </a:t>
            </a:r>
            <a:r>
              <a:rPr lang="en-GB" dirty="0" err="1"/>
              <a:t>ronda</a:t>
            </a:r>
            <a:r>
              <a:rPr lang="en-GB" dirty="0"/>
              <a:t> de Uruguay</a:t>
            </a:r>
          </a:p>
        </p:txBody>
      </p:sp>
      <p:sp>
        <p:nvSpPr>
          <p:cNvPr id="4" name="Slide Number Placeholder 3">
            <a:extLst>
              <a:ext uri="{FF2B5EF4-FFF2-40B4-BE49-F238E27FC236}">
                <a16:creationId xmlns:a16="http://schemas.microsoft.com/office/drawing/2014/main" id="{6278A55E-0127-2BDC-7FFD-8FF7ABA879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902438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232E-6265-DA4A-D321-6F07CAC94B81}"/>
              </a:ext>
            </a:extLst>
          </p:cNvPr>
          <p:cNvSpPr>
            <a:spLocks noGrp="1"/>
          </p:cNvSpPr>
          <p:nvPr>
            <p:ph type="title"/>
          </p:nvPr>
        </p:nvSpPr>
        <p:spPr/>
        <p:txBody>
          <a:bodyPr/>
          <a:lstStyle/>
          <a:p>
            <a:r>
              <a:rPr lang="es-MX" dirty="0"/>
              <a:t>Del GATT a la OMC</a:t>
            </a:r>
            <a:endParaRPr lang="en-GB" dirty="0"/>
          </a:p>
        </p:txBody>
      </p:sp>
      <p:sp>
        <p:nvSpPr>
          <p:cNvPr id="3" name="Text Placeholder 2">
            <a:extLst>
              <a:ext uri="{FF2B5EF4-FFF2-40B4-BE49-F238E27FC236}">
                <a16:creationId xmlns:a16="http://schemas.microsoft.com/office/drawing/2014/main" id="{523172AE-C759-0E3E-78F8-472AD94D2C72}"/>
              </a:ext>
            </a:extLst>
          </p:cNvPr>
          <p:cNvSpPr>
            <a:spLocks noGrp="1"/>
          </p:cNvSpPr>
          <p:nvPr>
            <p:ph type="body" idx="1"/>
          </p:nvPr>
        </p:nvSpPr>
        <p:spPr/>
        <p:txBody>
          <a:bodyPr/>
          <a:lstStyle/>
          <a:p>
            <a:r>
              <a:rPr lang="es-MX" dirty="0"/>
              <a:t>Mientras que el GATT es un acuerdo provisional, la OMC es una organización multilateral con pleno derecho. </a:t>
            </a:r>
          </a:p>
          <a:p>
            <a:r>
              <a:rPr lang="es-MX" dirty="0"/>
              <a:t>En la OMC se incluyen reglas sobre el comercio de servicios (como seguros, financieros u otros).</a:t>
            </a:r>
          </a:p>
          <a:p>
            <a:r>
              <a:rPr lang="es-MX" dirty="0"/>
              <a:t>Busca protegerla propiedad intelectual. </a:t>
            </a:r>
          </a:p>
          <a:p>
            <a:r>
              <a:rPr lang="es-MX" dirty="0"/>
              <a:t>Resolución de conflictos. Permite, por ejemplo, que los países tomen represalias comerciales. </a:t>
            </a:r>
            <a:endParaRPr lang="en-GB" dirty="0"/>
          </a:p>
        </p:txBody>
      </p:sp>
      <p:sp>
        <p:nvSpPr>
          <p:cNvPr id="4" name="Slide Number Placeholder 3">
            <a:extLst>
              <a:ext uri="{FF2B5EF4-FFF2-40B4-BE49-F238E27FC236}">
                <a16:creationId xmlns:a16="http://schemas.microsoft.com/office/drawing/2014/main" id="{3B2A34E6-111D-17F0-012C-6DCD0C35EF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4135662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9DDE-E767-1910-3E3C-7AFAF097A7F4}"/>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4BDF1C4-DB84-8D16-A9AE-1D758F2D402F}"/>
              </a:ext>
            </a:extLst>
          </p:cNvPr>
          <p:cNvSpPr>
            <a:spLocks noGrp="1"/>
          </p:cNvSpPr>
          <p:nvPr>
            <p:ph type="body" idx="1"/>
          </p:nvPr>
        </p:nvSpPr>
        <p:spPr/>
        <p:txBody>
          <a:bodyPr/>
          <a:lstStyle/>
          <a:p>
            <a:r>
              <a:rPr lang="en-GB" dirty="0">
                <a:hlinkClick r:id="rId2"/>
              </a:rPr>
              <a:t>https://www.youtube.com/watch?v=lg1FldP_Oos</a:t>
            </a:r>
            <a:r>
              <a:rPr lang="en-GB" dirty="0"/>
              <a:t> </a:t>
            </a:r>
          </a:p>
          <a:p>
            <a:r>
              <a:rPr lang="en-GB" dirty="0" err="1"/>
              <a:t>Diferencias</a:t>
            </a:r>
            <a:r>
              <a:rPr lang="en-GB" dirty="0"/>
              <a:t> entre </a:t>
            </a:r>
            <a:r>
              <a:rPr lang="en-GB" dirty="0" err="1"/>
              <a:t>el</a:t>
            </a:r>
            <a:r>
              <a:rPr lang="en-GB" dirty="0"/>
              <a:t> TLCAN y </a:t>
            </a:r>
            <a:r>
              <a:rPr lang="en-GB" dirty="0" err="1"/>
              <a:t>el</a:t>
            </a:r>
            <a:r>
              <a:rPr lang="en-GB" dirty="0"/>
              <a:t> TMEC</a:t>
            </a:r>
          </a:p>
          <a:p>
            <a:r>
              <a:rPr lang="en-GB" dirty="0"/>
              <a:t>https://www.youtube.com/watch?v=lzXTKOTgqn8</a:t>
            </a:r>
          </a:p>
        </p:txBody>
      </p:sp>
      <p:sp>
        <p:nvSpPr>
          <p:cNvPr id="4" name="Slide Number Placeholder 3">
            <a:extLst>
              <a:ext uri="{FF2B5EF4-FFF2-40B4-BE49-F238E27FC236}">
                <a16:creationId xmlns:a16="http://schemas.microsoft.com/office/drawing/2014/main" id="{356AC582-579D-DA1D-4516-A434F5B3A4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426237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3603B-9056-8DBE-1317-7F40D7A44A80}"/>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BC29EF45-2109-1E0E-4FEF-BE5370E59213}"/>
              </a:ext>
            </a:extLst>
          </p:cNvPr>
          <p:cNvSpPr>
            <a:spLocks noGrp="1"/>
          </p:cNvSpPr>
          <p:nvPr>
            <p:ph type="body" idx="1"/>
          </p:nvPr>
        </p:nvSpPr>
        <p:spPr/>
        <p:txBody>
          <a:bodyPr/>
          <a:lstStyle/>
          <a:p>
            <a:r>
              <a:rPr lang="es-MX" dirty="0"/>
              <a:t>¿Cuáles son los dos principales logros de la ronda de Uruguay?</a:t>
            </a:r>
          </a:p>
          <a:p>
            <a:pPr lvl="1"/>
            <a:r>
              <a:rPr lang="es-MX" dirty="0"/>
              <a:t>La creación de la OMC</a:t>
            </a:r>
          </a:p>
          <a:p>
            <a:pPr lvl="1"/>
            <a:r>
              <a:rPr lang="es-MX" dirty="0"/>
              <a:t>Acuerdos sobre los servicios financieros y los servicios de telecomunicaciones. </a:t>
            </a:r>
          </a:p>
        </p:txBody>
      </p:sp>
      <p:sp>
        <p:nvSpPr>
          <p:cNvPr id="4" name="Marcador de número de diapositiva 3">
            <a:extLst>
              <a:ext uri="{FF2B5EF4-FFF2-40B4-BE49-F238E27FC236}">
                <a16:creationId xmlns:a16="http://schemas.microsoft.com/office/drawing/2014/main" id="{2ACAAB77-C1CF-089A-0862-4F81E6D636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17</a:t>
            </a:fld>
            <a:endParaRPr lang="es-MX"/>
          </a:p>
        </p:txBody>
      </p:sp>
    </p:spTree>
    <p:extLst>
      <p:ext uri="{BB962C8B-B14F-4D97-AF65-F5344CB8AC3E}">
        <p14:creationId xmlns:p14="http://schemas.microsoft.com/office/powerpoint/2010/main" val="1407721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319EF-05BB-A598-C6C4-1086F2BFCF1D}"/>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C4487E50-994B-F96A-D554-B68A71364F2D}"/>
              </a:ext>
            </a:extLst>
          </p:cNvPr>
          <p:cNvSpPr>
            <a:spLocks noGrp="1"/>
          </p:cNvSpPr>
          <p:nvPr>
            <p:ph type="body" idx="1"/>
          </p:nvPr>
        </p:nvSpPr>
        <p:spPr/>
        <p:txBody>
          <a:bodyPr/>
          <a:lstStyle/>
          <a:p>
            <a:r>
              <a:rPr lang="es-MX" dirty="0"/>
              <a:t>TMEC. </a:t>
            </a:r>
          </a:p>
          <a:p>
            <a:pPr lvl="1"/>
            <a:r>
              <a:rPr lang="es-MX" dirty="0"/>
              <a:t>Se hicieron cambios para asegurar la protección de propiedad intelectual. Aunque se redujo la protección de patentes en medicina.</a:t>
            </a:r>
          </a:p>
          <a:p>
            <a:pPr lvl="1"/>
            <a:r>
              <a:rPr lang="es-MX" dirty="0"/>
              <a:t>En automóviles:</a:t>
            </a:r>
          </a:p>
          <a:p>
            <a:pPr lvl="2"/>
            <a:r>
              <a:rPr lang="es-MX" dirty="0"/>
              <a:t>75% de los vehículos deberían ser producido en alguno de los países integrantes, vs. 65.5% del TLCAN. </a:t>
            </a:r>
          </a:p>
          <a:p>
            <a:pPr lvl="2"/>
            <a:r>
              <a:rPr lang="es-MX" dirty="0"/>
              <a:t>40% deberán ser fabricados por trabajadores con salario mínimo de 16 USD por hora. </a:t>
            </a:r>
          </a:p>
          <a:p>
            <a:pPr lvl="2"/>
            <a:r>
              <a:rPr lang="es-MX" dirty="0"/>
              <a:t>Dirimir asuntos laborales en juzgados internacionales. </a:t>
            </a:r>
          </a:p>
        </p:txBody>
      </p:sp>
      <p:sp>
        <p:nvSpPr>
          <p:cNvPr id="4" name="Marcador de número de diapositiva 3">
            <a:extLst>
              <a:ext uri="{FF2B5EF4-FFF2-40B4-BE49-F238E27FC236}">
                <a16:creationId xmlns:a16="http://schemas.microsoft.com/office/drawing/2014/main" id="{E6631853-7B92-819E-45F4-12E46CA675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18</a:t>
            </a:fld>
            <a:endParaRPr lang="es-MX"/>
          </a:p>
        </p:txBody>
      </p:sp>
    </p:spTree>
    <p:extLst>
      <p:ext uri="{BB962C8B-B14F-4D97-AF65-F5344CB8AC3E}">
        <p14:creationId xmlns:p14="http://schemas.microsoft.com/office/powerpoint/2010/main" val="1260673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320136-FCC1-4E5D-1BA0-F241BAB22298}"/>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3B9CABEF-D502-05A5-7195-29DADD4A8862}"/>
              </a:ext>
            </a:extLst>
          </p:cNvPr>
          <p:cNvSpPr>
            <a:spLocks noGrp="1"/>
          </p:cNvSpPr>
          <p:nvPr>
            <p:ph type="body" idx="1"/>
          </p:nvPr>
        </p:nvSpPr>
        <p:spPr/>
        <p:txBody>
          <a:bodyPr/>
          <a:lstStyle/>
          <a:p>
            <a:r>
              <a:rPr lang="es-MX" dirty="0"/>
              <a:t>Se regula el comercio digital</a:t>
            </a:r>
          </a:p>
          <a:p>
            <a:r>
              <a:rPr lang="es-MX" dirty="0"/>
              <a:t>Se prohíben aranceles en libros, música y películas. </a:t>
            </a:r>
          </a:p>
          <a:p>
            <a:r>
              <a:rPr lang="es-MX" dirty="0"/>
              <a:t>Se exige mayor transparencia de actividades empresariales de políticos. </a:t>
            </a:r>
          </a:p>
        </p:txBody>
      </p:sp>
      <p:sp>
        <p:nvSpPr>
          <p:cNvPr id="4" name="Marcador de número de diapositiva 3">
            <a:extLst>
              <a:ext uri="{FF2B5EF4-FFF2-40B4-BE49-F238E27FC236}">
                <a16:creationId xmlns:a16="http://schemas.microsoft.com/office/drawing/2014/main" id="{78ABE3E3-DF94-9CF7-31FA-A0926EB1E1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19</a:t>
            </a:fld>
            <a:endParaRPr lang="es-MX"/>
          </a:p>
        </p:txBody>
      </p:sp>
    </p:spTree>
    <p:extLst>
      <p:ext uri="{BB962C8B-B14F-4D97-AF65-F5344CB8AC3E}">
        <p14:creationId xmlns:p14="http://schemas.microsoft.com/office/powerpoint/2010/main" val="1843688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dirty="0"/>
              <a:t>Economía política de la política comercial</a:t>
            </a:r>
            <a:endParaRPr dirty="0"/>
          </a:p>
        </p:txBody>
      </p:sp>
      <p:sp>
        <p:nvSpPr>
          <p:cNvPr id="486" name="Google Shape;486;p16"/>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
        <p:nvSpPr>
          <p:cNvPr id="487" name="Google Shape;487;p16"/>
          <p:cNvSpPr txBox="1"/>
          <p:nvPr/>
        </p:nvSpPr>
        <p:spPr>
          <a:xfrm>
            <a:off x="7416725" y="3661925"/>
            <a:ext cx="1760400" cy="1204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2000" b="1" dirty="0">
                <a:solidFill>
                  <a:schemeClr val="accent2"/>
                </a:solidFill>
                <a:latin typeface="Oswald"/>
                <a:sym typeface="Oswald"/>
              </a:rPr>
              <a:t>5</a:t>
            </a:r>
            <a:endParaRPr sz="12000" dirty="0">
              <a:solidFill>
                <a:schemeClr val="accent2"/>
              </a:solidFill>
            </a:endParaRPr>
          </a:p>
        </p:txBody>
      </p:sp>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9C89F-5F74-0A7B-EEC5-F349FF551BDB}"/>
              </a:ext>
            </a:extLst>
          </p:cNvPr>
          <p:cNvSpPr>
            <a:spLocks noGrp="1"/>
          </p:cNvSpPr>
          <p:nvPr>
            <p:ph type="title"/>
          </p:nvPr>
        </p:nvSpPr>
        <p:spPr/>
        <p:txBody>
          <a:bodyPr/>
          <a:lstStyle/>
          <a:p>
            <a:r>
              <a:rPr lang="es-MX" dirty="0"/>
              <a:t>¿Afectan los subsidios agrícolas a los países en desarrollo?</a:t>
            </a:r>
          </a:p>
        </p:txBody>
      </p:sp>
      <p:sp>
        <p:nvSpPr>
          <p:cNvPr id="3" name="Marcador de texto 2">
            <a:extLst>
              <a:ext uri="{FF2B5EF4-FFF2-40B4-BE49-F238E27FC236}">
                <a16:creationId xmlns:a16="http://schemas.microsoft.com/office/drawing/2014/main" id="{F765224D-81FA-27D6-CEA4-4C715C028F59}"/>
              </a:ext>
            </a:extLst>
          </p:cNvPr>
          <p:cNvSpPr>
            <a:spLocks noGrp="1"/>
          </p:cNvSpPr>
          <p:nvPr>
            <p:ph type="body" idx="1"/>
          </p:nvPr>
        </p:nvSpPr>
        <p:spPr/>
        <p:txBody>
          <a:bodyPr/>
          <a:lstStyle/>
          <a:p>
            <a:r>
              <a:rPr lang="es-MX" dirty="0"/>
              <a:t>Sí, ya que perjudica a los productores al hacer llegar alimentos a más bajo costo, aunque ello tiene también costos para los contribuyentes en los países ricos. </a:t>
            </a:r>
          </a:p>
        </p:txBody>
      </p:sp>
      <p:sp>
        <p:nvSpPr>
          <p:cNvPr id="4" name="Marcador de número de diapositiva 3">
            <a:extLst>
              <a:ext uri="{FF2B5EF4-FFF2-40B4-BE49-F238E27FC236}">
                <a16:creationId xmlns:a16="http://schemas.microsoft.com/office/drawing/2014/main" id="{94E816A4-D886-5DF0-E340-576735E386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20</a:t>
            </a:fld>
            <a:endParaRPr lang="es-MX"/>
          </a:p>
        </p:txBody>
      </p:sp>
    </p:spTree>
    <p:extLst>
      <p:ext uri="{BB962C8B-B14F-4D97-AF65-F5344CB8AC3E}">
        <p14:creationId xmlns:p14="http://schemas.microsoft.com/office/powerpoint/2010/main" val="1442115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B6AF04-4672-1862-560F-2AEB4F632BC3}"/>
              </a:ext>
            </a:extLst>
          </p:cNvPr>
          <p:cNvSpPr>
            <a:spLocks noGrp="1"/>
          </p:cNvSpPr>
          <p:nvPr>
            <p:ph type="title"/>
          </p:nvPr>
        </p:nvSpPr>
        <p:spPr/>
        <p:txBody>
          <a:bodyPr/>
          <a:lstStyle/>
          <a:p>
            <a:r>
              <a:rPr lang="es-MX" dirty="0"/>
              <a:t>Acuerdos comerciales preferentes</a:t>
            </a:r>
          </a:p>
        </p:txBody>
      </p:sp>
      <p:sp>
        <p:nvSpPr>
          <p:cNvPr id="3" name="Marcador de texto 2">
            <a:extLst>
              <a:ext uri="{FF2B5EF4-FFF2-40B4-BE49-F238E27FC236}">
                <a16:creationId xmlns:a16="http://schemas.microsoft.com/office/drawing/2014/main" id="{09ECBDB8-E118-BE42-76D9-805D11652E46}"/>
              </a:ext>
            </a:extLst>
          </p:cNvPr>
          <p:cNvSpPr>
            <a:spLocks noGrp="1"/>
          </p:cNvSpPr>
          <p:nvPr>
            <p:ph type="body" idx="1"/>
          </p:nvPr>
        </p:nvSpPr>
        <p:spPr/>
        <p:txBody>
          <a:bodyPr/>
          <a:lstStyle/>
          <a:p>
            <a:r>
              <a:rPr lang="es-MX" dirty="0"/>
              <a:t>De acuerdo con las normas del GATT, una tasa arancelaria no puede ser discriminatoria entre países, por lo que los acuerdos preferentes no están admitidos. </a:t>
            </a:r>
          </a:p>
          <a:p>
            <a:r>
              <a:rPr lang="es-MX" dirty="0"/>
              <a:t>Si se quiere aplicar aranceles diferenciados, esto es permitidos solo cuando hay tratados de libre comercio entre naciones. </a:t>
            </a:r>
          </a:p>
          <a:p>
            <a:r>
              <a:rPr lang="es-MX" dirty="0"/>
              <a:t>O bien, se puede formar una unión aduanera, como en el caso de la UE. </a:t>
            </a:r>
          </a:p>
        </p:txBody>
      </p:sp>
      <p:sp>
        <p:nvSpPr>
          <p:cNvPr id="4" name="Marcador de número de diapositiva 3">
            <a:extLst>
              <a:ext uri="{FF2B5EF4-FFF2-40B4-BE49-F238E27FC236}">
                <a16:creationId xmlns:a16="http://schemas.microsoft.com/office/drawing/2014/main" id="{F698AC93-77F6-4766-86CC-50BE6CA087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21</a:t>
            </a:fld>
            <a:endParaRPr lang="es-MX"/>
          </a:p>
        </p:txBody>
      </p:sp>
    </p:spTree>
    <p:extLst>
      <p:ext uri="{BB962C8B-B14F-4D97-AF65-F5344CB8AC3E}">
        <p14:creationId xmlns:p14="http://schemas.microsoft.com/office/powerpoint/2010/main" val="368382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4FBA1D-D058-8261-43D6-D6FD405C9F16}"/>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10F78218-843F-ECF6-2995-E0A50642E178}"/>
              </a:ext>
            </a:extLst>
          </p:cNvPr>
          <p:cNvSpPr>
            <a:spLocks noGrp="1"/>
          </p:cNvSpPr>
          <p:nvPr>
            <p:ph type="body" idx="1"/>
          </p:nvPr>
        </p:nvSpPr>
        <p:spPr/>
        <p:txBody>
          <a:bodyPr/>
          <a:lstStyle/>
          <a:p>
            <a:r>
              <a:rPr lang="es-MX" dirty="0"/>
              <a:t>La formación de una unión aduanera puede dar lugar a un comercio nuevo, o bien puede simplemente reemplazar el comercio con los que están fuera de la unión aduanera. </a:t>
            </a:r>
          </a:p>
          <a:p>
            <a:r>
              <a:rPr lang="es-MX" dirty="0"/>
              <a:t>En el primer caso, a ello se le denomina creación de comercio. </a:t>
            </a:r>
          </a:p>
          <a:p>
            <a:r>
              <a:rPr lang="es-MX" dirty="0"/>
              <a:t>En el segundo caso se le llama desviación de comercio. Un claro caso es la desviación ocasionada por el </a:t>
            </a:r>
            <a:r>
              <a:rPr lang="es-MX" dirty="0" err="1"/>
              <a:t>mercosur</a:t>
            </a:r>
            <a:r>
              <a:rPr lang="es-MX" dirty="0"/>
              <a:t>. </a:t>
            </a:r>
          </a:p>
        </p:txBody>
      </p:sp>
      <p:sp>
        <p:nvSpPr>
          <p:cNvPr id="4" name="Marcador de número de diapositiva 3">
            <a:extLst>
              <a:ext uri="{FF2B5EF4-FFF2-40B4-BE49-F238E27FC236}">
                <a16:creationId xmlns:a16="http://schemas.microsoft.com/office/drawing/2014/main" id="{B019E1F4-AA1C-51DD-11B8-C64C0F0F31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22</a:t>
            </a:fld>
            <a:endParaRPr lang="es-MX"/>
          </a:p>
        </p:txBody>
      </p:sp>
    </p:spTree>
    <p:extLst>
      <p:ext uri="{BB962C8B-B14F-4D97-AF65-F5344CB8AC3E}">
        <p14:creationId xmlns:p14="http://schemas.microsoft.com/office/powerpoint/2010/main" val="4261126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5DFE8-E9EA-069B-43EB-093579CFC51D}"/>
              </a:ext>
            </a:extLst>
          </p:cNvPr>
          <p:cNvSpPr>
            <a:spLocks noGrp="1"/>
          </p:cNvSpPr>
          <p:nvPr>
            <p:ph type="title"/>
          </p:nvPr>
        </p:nvSpPr>
        <p:spPr>
          <a:xfrm>
            <a:off x="1073700" y="218489"/>
            <a:ext cx="6996600" cy="715800"/>
          </a:xfrm>
        </p:spPr>
        <p:txBody>
          <a:bodyPr/>
          <a:lstStyle/>
          <a:p>
            <a:r>
              <a:rPr lang="es-MX" dirty="0"/>
              <a:t>Unión aduanera vs. TLCAN</a:t>
            </a:r>
          </a:p>
        </p:txBody>
      </p:sp>
      <p:sp>
        <p:nvSpPr>
          <p:cNvPr id="3" name="Marcador de texto 2">
            <a:extLst>
              <a:ext uri="{FF2B5EF4-FFF2-40B4-BE49-F238E27FC236}">
                <a16:creationId xmlns:a16="http://schemas.microsoft.com/office/drawing/2014/main" id="{5A5389D9-A3B6-E86D-EB6F-FAB1178F51FA}"/>
              </a:ext>
            </a:extLst>
          </p:cNvPr>
          <p:cNvSpPr>
            <a:spLocks noGrp="1"/>
          </p:cNvSpPr>
          <p:nvPr>
            <p:ph type="body" idx="1"/>
          </p:nvPr>
        </p:nvSpPr>
        <p:spPr>
          <a:xfrm>
            <a:off x="1013505" y="861302"/>
            <a:ext cx="6996600" cy="1922100"/>
          </a:xfrm>
        </p:spPr>
        <p:txBody>
          <a:bodyPr/>
          <a:lstStyle/>
          <a:p>
            <a:r>
              <a:rPr lang="es-MX" dirty="0"/>
              <a:t>En la unión aduanera, toda vez que un producto desembarca en una aduana dentro de la unión, por ejemplo </a:t>
            </a:r>
            <a:r>
              <a:rPr lang="es-MX" dirty="0" err="1"/>
              <a:t>Anversa</a:t>
            </a:r>
            <a:r>
              <a:rPr lang="es-MX" dirty="0"/>
              <a:t>, (</a:t>
            </a:r>
            <a:r>
              <a:rPr lang="es-MX" dirty="0" err="1"/>
              <a:t>Antwepern</a:t>
            </a:r>
            <a:r>
              <a:rPr lang="es-MX" dirty="0"/>
              <a:t>) ya no tendrá que pagar ningún otro derecho si su destino fuese España, o cualquier otro país. Para ello tuvo que existir una entidad supranacional, como la UE</a:t>
            </a:r>
          </a:p>
          <a:p>
            <a:r>
              <a:rPr lang="es-MX" dirty="0"/>
              <a:t>Sin embargo, con el TLCAN, los productos producidos en México pueden pasar libremente a EUA, o según el acuerdo existente, pero otros productos importados a México, no pasarán sin pagar aranceles que hayan sido impuestos en EUA. </a:t>
            </a:r>
          </a:p>
        </p:txBody>
      </p:sp>
      <p:sp>
        <p:nvSpPr>
          <p:cNvPr id="4" name="Marcador de número de diapositiva 3">
            <a:extLst>
              <a:ext uri="{FF2B5EF4-FFF2-40B4-BE49-F238E27FC236}">
                <a16:creationId xmlns:a16="http://schemas.microsoft.com/office/drawing/2014/main" id="{5EC37ACD-DC40-676F-A590-71195C75F6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23</a:t>
            </a:fld>
            <a:endParaRPr lang="es-MX"/>
          </a:p>
        </p:txBody>
      </p:sp>
    </p:spTree>
    <p:extLst>
      <p:ext uri="{BB962C8B-B14F-4D97-AF65-F5344CB8AC3E}">
        <p14:creationId xmlns:p14="http://schemas.microsoft.com/office/powerpoint/2010/main" val="221369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88C499-50ED-491B-BCE4-9E4E15810B7B}"/>
              </a:ext>
            </a:extLst>
          </p:cNvPr>
          <p:cNvSpPr>
            <a:spLocks noGrp="1"/>
          </p:cNvSpPr>
          <p:nvPr>
            <p:ph type="title"/>
          </p:nvPr>
        </p:nvSpPr>
        <p:spPr/>
        <p:txBody>
          <a:bodyPr/>
          <a:lstStyle/>
          <a:p>
            <a:r>
              <a:rPr lang="es-MX" dirty="0"/>
              <a:t>Argumentos a favor del libre comercio</a:t>
            </a:r>
          </a:p>
        </p:txBody>
      </p:sp>
      <p:sp>
        <p:nvSpPr>
          <p:cNvPr id="3" name="Marcador de texto 2">
            <a:extLst>
              <a:ext uri="{FF2B5EF4-FFF2-40B4-BE49-F238E27FC236}">
                <a16:creationId xmlns:a16="http://schemas.microsoft.com/office/drawing/2014/main" id="{F63DCC3C-B0AC-4E3C-8FF2-C1965FDC33FF}"/>
              </a:ext>
            </a:extLst>
          </p:cNvPr>
          <p:cNvSpPr>
            <a:spLocks noGrp="1"/>
          </p:cNvSpPr>
          <p:nvPr>
            <p:ph type="body" idx="1"/>
          </p:nvPr>
        </p:nvSpPr>
        <p:spPr/>
        <p:txBody>
          <a:bodyPr/>
          <a:lstStyle/>
          <a:p>
            <a:r>
              <a:rPr lang="es-MX" dirty="0"/>
              <a:t>Libre comercio y eficiencia. Dado que los aranceles generan distorsiones en la producción y el consumo. </a:t>
            </a:r>
          </a:p>
          <a:p>
            <a:r>
              <a:rPr lang="es-MX" dirty="0"/>
              <a:t>Beneficios adicionales del libre comercio. </a:t>
            </a:r>
          </a:p>
          <a:p>
            <a:pPr lvl="1"/>
            <a:r>
              <a:rPr lang="es-MX" dirty="0"/>
              <a:t>Economías de escala. </a:t>
            </a:r>
          </a:p>
          <a:p>
            <a:pPr lvl="1"/>
            <a:r>
              <a:rPr lang="es-MX" dirty="0"/>
              <a:t>Empresas más eficientes, competitivas e innovadoras. </a:t>
            </a:r>
          </a:p>
          <a:p>
            <a:r>
              <a:rPr lang="es-MX" dirty="0"/>
              <a:t>Búsqueda de rentas. Cuando se imponen cuotas en lugar de aranceles, los productores nacionales podrían utilizar esto para acumular stock e impulsar el precio al alza. </a:t>
            </a:r>
          </a:p>
        </p:txBody>
      </p:sp>
      <p:sp>
        <p:nvSpPr>
          <p:cNvPr id="4" name="Marcador de número de diapositiva 3">
            <a:extLst>
              <a:ext uri="{FF2B5EF4-FFF2-40B4-BE49-F238E27FC236}">
                <a16:creationId xmlns:a16="http://schemas.microsoft.com/office/drawing/2014/main" id="{5D9DD59F-51D2-41A4-ADF3-4A9DBB1749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a:t>
            </a:fld>
            <a:endParaRPr lang="es-MX"/>
          </a:p>
        </p:txBody>
      </p:sp>
    </p:spTree>
    <p:extLst>
      <p:ext uri="{BB962C8B-B14F-4D97-AF65-F5344CB8AC3E}">
        <p14:creationId xmlns:p14="http://schemas.microsoft.com/office/powerpoint/2010/main" val="237250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1756EF-3949-4578-893C-3FDDD85F0FB8}"/>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0CD54FD9-8F2C-44D4-AF51-28A7643596FB}"/>
              </a:ext>
            </a:extLst>
          </p:cNvPr>
          <p:cNvSpPr>
            <a:spLocks noGrp="1"/>
          </p:cNvSpPr>
          <p:nvPr>
            <p:ph type="body" idx="1"/>
          </p:nvPr>
        </p:nvSpPr>
        <p:spPr/>
        <p:txBody>
          <a:bodyPr/>
          <a:lstStyle/>
          <a:p>
            <a:r>
              <a:rPr lang="es-MX" dirty="0"/>
              <a:t>Dado que la imposición de aranceles, cuotas u otras limitantes al libre comercio beneficia a ciertos grupos, con frecuencia se vuelve en una oportunidad para la captura de la política comercial por ciertos grupos de interés. De ser así, lo mejor es abogar por el libre comercio. </a:t>
            </a:r>
          </a:p>
        </p:txBody>
      </p:sp>
      <p:sp>
        <p:nvSpPr>
          <p:cNvPr id="4" name="Marcador de número de diapositiva 3">
            <a:extLst>
              <a:ext uri="{FF2B5EF4-FFF2-40B4-BE49-F238E27FC236}">
                <a16:creationId xmlns:a16="http://schemas.microsoft.com/office/drawing/2014/main" id="{00430141-9A95-4664-90B0-6250B5E132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a:t>
            </a:fld>
            <a:endParaRPr lang="es-MX"/>
          </a:p>
        </p:txBody>
      </p:sp>
    </p:spTree>
    <p:extLst>
      <p:ext uri="{BB962C8B-B14F-4D97-AF65-F5344CB8AC3E}">
        <p14:creationId xmlns:p14="http://schemas.microsoft.com/office/powerpoint/2010/main" val="1502684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E83A44-8C72-7D3F-2D07-563C12918AFC}"/>
              </a:ext>
            </a:extLst>
          </p:cNvPr>
          <p:cNvSpPr>
            <a:spLocks noGrp="1"/>
          </p:cNvSpPr>
          <p:nvPr>
            <p:ph type="title"/>
          </p:nvPr>
        </p:nvSpPr>
        <p:spPr/>
        <p:txBody>
          <a:bodyPr/>
          <a:lstStyle/>
          <a:p>
            <a:r>
              <a:rPr lang="es-MX" dirty="0"/>
              <a:t>Ejemplo. Mercado único Europeo</a:t>
            </a:r>
          </a:p>
        </p:txBody>
      </p:sp>
      <p:sp>
        <p:nvSpPr>
          <p:cNvPr id="3" name="Marcador de texto 2">
            <a:extLst>
              <a:ext uri="{FF2B5EF4-FFF2-40B4-BE49-F238E27FC236}">
                <a16:creationId xmlns:a16="http://schemas.microsoft.com/office/drawing/2014/main" id="{9B0D422B-B15B-961C-966C-3E92EDEDB63E}"/>
              </a:ext>
            </a:extLst>
          </p:cNvPr>
          <p:cNvSpPr>
            <a:spLocks noGrp="1"/>
          </p:cNvSpPr>
          <p:nvPr>
            <p:ph type="body" idx="1"/>
          </p:nvPr>
        </p:nvSpPr>
        <p:spPr/>
        <p:txBody>
          <a:bodyPr/>
          <a:lstStyle/>
          <a:p>
            <a:r>
              <a:rPr lang="es-MX" dirty="0"/>
              <a:t>Las medidas de 1992 buscaban reducir los problemas generales del comercio en Europa, aun cuando ya existía el libre comercio. </a:t>
            </a:r>
          </a:p>
          <a:p>
            <a:pPr lvl="1"/>
            <a:r>
              <a:rPr lang="es-MX" dirty="0"/>
              <a:t>Hubo reacciones proteccionistas, derivado de la exigencia de algunos mercado en algunos productos. Como la cerveza en Alemania o la pasta en Italia. </a:t>
            </a:r>
          </a:p>
          <a:p>
            <a:pPr lvl="1"/>
            <a:r>
              <a:rPr lang="es-MX" dirty="0"/>
              <a:t>Se encontró que las empresas fragmentaban su producción, disminuyendo las economías de escala. </a:t>
            </a:r>
          </a:p>
        </p:txBody>
      </p:sp>
      <p:sp>
        <p:nvSpPr>
          <p:cNvPr id="4" name="Marcador de número de diapositiva 3">
            <a:extLst>
              <a:ext uri="{FF2B5EF4-FFF2-40B4-BE49-F238E27FC236}">
                <a16:creationId xmlns:a16="http://schemas.microsoft.com/office/drawing/2014/main" id="{165BD21A-5240-95CA-A04A-7F02EDA014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a:t>
            </a:fld>
            <a:endParaRPr lang="es-MX"/>
          </a:p>
        </p:txBody>
      </p:sp>
    </p:spTree>
    <p:extLst>
      <p:ext uri="{BB962C8B-B14F-4D97-AF65-F5344CB8AC3E}">
        <p14:creationId xmlns:p14="http://schemas.microsoft.com/office/powerpoint/2010/main" val="4012432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7B626-6FAD-CE10-BBA3-7ED05910F838}"/>
              </a:ext>
            </a:extLst>
          </p:cNvPr>
          <p:cNvSpPr>
            <a:spLocks noGrp="1"/>
          </p:cNvSpPr>
          <p:nvPr>
            <p:ph type="title"/>
          </p:nvPr>
        </p:nvSpPr>
        <p:spPr/>
        <p:txBody>
          <a:bodyPr/>
          <a:lstStyle/>
          <a:p>
            <a:br>
              <a:rPr lang="es-MX" dirty="0"/>
            </a:br>
            <a:r>
              <a:rPr lang="es-MX" dirty="0"/>
              <a:t>Argumentos sobre el bienestar nacional contra el libre comercio. </a:t>
            </a:r>
          </a:p>
        </p:txBody>
      </p:sp>
      <p:sp>
        <p:nvSpPr>
          <p:cNvPr id="3" name="Marcador de texto 2">
            <a:extLst>
              <a:ext uri="{FF2B5EF4-FFF2-40B4-BE49-F238E27FC236}">
                <a16:creationId xmlns:a16="http://schemas.microsoft.com/office/drawing/2014/main" id="{138CEF06-2FA8-8DD2-83F2-F77475F9741B}"/>
              </a:ext>
            </a:extLst>
          </p:cNvPr>
          <p:cNvSpPr>
            <a:spLocks noGrp="1"/>
          </p:cNvSpPr>
          <p:nvPr>
            <p:ph type="body" idx="1"/>
          </p:nvPr>
        </p:nvSpPr>
        <p:spPr>
          <a:xfrm>
            <a:off x="196086" y="1523106"/>
            <a:ext cx="3239841" cy="1922100"/>
          </a:xfrm>
        </p:spPr>
        <p:txBody>
          <a:bodyPr/>
          <a:lstStyle/>
          <a:p>
            <a:r>
              <a:rPr lang="es-MX" dirty="0"/>
              <a:t>Argumento de la relación de intercambio en favor del arancel. </a:t>
            </a:r>
          </a:p>
          <a:p>
            <a:endParaRPr lang="es-MX" dirty="0"/>
          </a:p>
        </p:txBody>
      </p:sp>
      <p:sp>
        <p:nvSpPr>
          <p:cNvPr id="4" name="Marcador de número de diapositiva 3">
            <a:extLst>
              <a:ext uri="{FF2B5EF4-FFF2-40B4-BE49-F238E27FC236}">
                <a16:creationId xmlns:a16="http://schemas.microsoft.com/office/drawing/2014/main" id="{CECD436B-F648-9C3F-71C9-720B62AD5E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6</a:t>
            </a:fld>
            <a:endParaRPr lang="es-MX"/>
          </a:p>
        </p:txBody>
      </p:sp>
      <p:pic>
        <p:nvPicPr>
          <p:cNvPr id="6" name="Imagen 5">
            <a:extLst>
              <a:ext uri="{FF2B5EF4-FFF2-40B4-BE49-F238E27FC236}">
                <a16:creationId xmlns:a16="http://schemas.microsoft.com/office/drawing/2014/main" id="{436E1607-438A-41E1-87D6-F8A4DF1A98FF}"/>
              </a:ext>
            </a:extLst>
          </p:cNvPr>
          <p:cNvPicPr>
            <a:picLocks noChangeAspect="1"/>
          </p:cNvPicPr>
          <p:nvPr/>
        </p:nvPicPr>
        <p:blipFill>
          <a:blip r:embed="rId2"/>
          <a:stretch>
            <a:fillRect/>
          </a:stretch>
        </p:blipFill>
        <p:spPr>
          <a:xfrm>
            <a:off x="3497125" y="1349925"/>
            <a:ext cx="5541818" cy="3066606"/>
          </a:xfrm>
          <a:prstGeom prst="rect">
            <a:avLst/>
          </a:prstGeom>
        </p:spPr>
      </p:pic>
    </p:spTree>
    <p:extLst>
      <p:ext uri="{BB962C8B-B14F-4D97-AF65-F5344CB8AC3E}">
        <p14:creationId xmlns:p14="http://schemas.microsoft.com/office/powerpoint/2010/main" val="306010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43E26F-196E-3B8F-B49E-7B46654A91A1}"/>
              </a:ext>
            </a:extLst>
          </p:cNvPr>
          <p:cNvSpPr>
            <a:spLocks noGrp="1"/>
          </p:cNvSpPr>
          <p:nvPr>
            <p:ph type="title"/>
          </p:nvPr>
        </p:nvSpPr>
        <p:spPr/>
        <p:txBody>
          <a:bodyPr/>
          <a:lstStyle/>
          <a:p>
            <a:r>
              <a:rPr lang="es-MX" dirty="0"/>
              <a:t>Argumento del fallo del mercado nacional en favor del arancel</a:t>
            </a:r>
          </a:p>
        </p:txBody>
      </p:sp>
      <p:sp>
        <p:nvSpPr>
          <p:cNvPr id="3" name="Marcador de texto 2">
            <a:extLst>
              <a:ext uri="{FF2B5EF4-FFF2-40B4-BE49-F238E27FC236}">
                <a16:creationId xmlns:a16="http://schemas.microsoft.com/office/drawing/2014/main" id="{F00ECE50-EFC9-8A36-E862-11F666FB6F53}"/>
              </a:ext>
            </a:extLst>
          </p:cNvPr>
          <p:cNvSpPr>
            <a:spLocks noGrp="1"/>
          </p:cNvSpPr>
          <p:nvPr>
            <p:ph type="body" idx="1"/>
          </p:nvPr>
        </p:nvSpPr>
        <p:spPr>
          <a:xfrm>
            <a:off x="978868" y="1349925"/>
            <a:ext cx="2824205" cy="1922100"/>
          </a:xfrm>
        </p:spPr>
        <p:txBody>
          <a:bodyPr/>
          <a:lstStyle/>
          <a:p>
            <a:r>
              <a:rPr lang="es-MX" dirty="0"/>
              <a:t>Si existe algún beneficio adicional del incremento de la producción, no medido en el excedente el productor, que genere bienestar social, entonces el arancel se justifica. </a:t>
            </a:r>
          </a:p>
        </p:txBody>
      </p:sp>
      <p:sp>
        <p:nvSpPr>
          <p:cNvPr id="4" name="Marcador de número de diapositiva 3">
            <a:extLst>
              <a:ext uri="{FF2B5EF4-FFF2-40B4-BE49-F238E27FC236}">
                <a16:creationId xmlns:a16="http://schemas.microsoft.com/office/drawing/2014/main" id="{BAF1599D-916F-6D54-38C4-C68C0E0A8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7</a:t>
            </a:fld>
            <a:endParaRPr lang="es-MX"/>
          </a:p>
        </p:txBody>
      </p:sp>
      <p:pic>
        <p:nvPicPr>
          <p:cNvPr id="6" name="Imagen 5">
            <a:extLst>
              <a:ext uri="{FF2B5EF4-FFF2-40B4-BE49-F238E27FC236}">
                <a16:creationId xmlns:a16="http://schemas.microsoft.com/office/drawing/2014/main" id="{BEBCF691-D671-0FA0-12AE-282F53C1A125}"/>
              </a:ext>
            </a:extLst>
          </p:cNvPr>
          <p:cNvPicPr>
            <a:picLocks noChangeAspect="1"/>
          </p:cNvPicPr>
          <p:nvPr/>
        </p:nvPicPr>
        <p:blipFill>
          <a:blip r:embed="rId2"/>
          <a:stretch>
            <a:fillRect/>
          </a:stretch>
        </p:blipFill>
        <p:spPr>
          <a:xfrm>
            <a:off x="4327305" y="1349925"/>
            <a:ext cx="3999277" cy="3289728"/>
          </a:xfrm>
          <a:prstGeom prst="rect">
            <a:avLst/>
          </a:prstGeom>
        </p:spPr>
      </p:pic>
    </p:spTree>
    <p:extLst>
      <p:ext uri="{BB962C8B-B14F-4D97-AF65-F5344CB8AC3E}">
        <p14:creationId xmlns:p14="http://schemas.microsoft.com/office/powerpoint/2010/main" val="1306775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C66313-6FA1-A6E8-28A4-9E56A0A2DD11}"/>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8E4FEBBF-D543-C161-E5F4-38848EE41085}"/>
              </a:ext>
            </a:extLst>
          </p:cNvPr>
          <p:cNvSpPr>
            <a:spLocks noGrp="1"/>
          </p:cNvSpPr>
          <p:nvPr>
            <p:ph type="body" idx="1"/>
          </p:nvPr>
        </p:nvSpPr>
        <p:spPr/>
        <p:txBody>
          <a:bodyPr/>
          <a:lstStyle/>
          <a:p>
            <a:r>
              <a:rPr lang="es-MX" dirty="0"/>
              <a:t>Por ejemplo, el subsidiar a empresas intensivas en trabajo, si existe algo desempleo, puede incrementar el bienestar social, siempre y cuando no existe pleno empleo. </a:t>
            </a:r>
          </a:p>
          <a:p>
            <a:r>
              <a:rPr lang="es-MX" dirty="0"/>
              <a:t>Un problema es la duración de las políticas, que se conoce su inicio, más no su fin. </a:t>
            </a:r>
          </a:p>
          <a:p>
            <a:r>
              <a:rPr lang="es-MX" dirty="0"/>
              <a:t>Asimismo, fijar una cuota a la importación, tiene un efecto generalizado sobre el nivel de precios, pero se puede sentir menos costosa que la subvención al empleo en la industria del automóvil. </a:t>
            </a:r>
          </a:p>
        </p:txBody>
      </p:sp>
      <p:sp>
        <p:nvSpPr>
          <p:cNvPr id="4" name="Marcador de número de diapositiva 3">
            <a:extLst>
              <a:ext uri="{FF2B5EF4-FFF2-40B4-BE49-F238E27FC236}">
                <a16:creationId xmlns:a16="http://schemas.microsoft.com/office/drawing/2014/main" id="{76A7AD26-E9DE-E7C1-9F70-60F9DA3A6E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8</a:t>
            </a:fld>
            <a:endParaRPr lang="es-MX"/>
          </a:p>
        </p:txBody>
      </p:sp>
    </p:spTree>
    <p:extLst>
      <p:ext uri="{BB962C8B-B14F-4D97-AF65-F5344CB8AC3E}">
        <p14:creationId xmlns:p14="http://schemas.microsoft.com/office/powerpoint/2010/main" val="3552253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7307E4-0C70-BD48-D3ED-619E1966206C}"/>
              </a:ext>
            </a:extLst>
          </p:cNvPr>
          <p:cNvSpPr>
            <a:spLocks noGrp="1"/>
          </p:cNvSpPr>
          <p:nvPr>
            <p:ph type="title"/>
          </p:nvPr>
        </p:nvSpPr>
        <p:spPr/>
        <p:txBody>
          <a:bodyPr/>
          <a:lstStyle/>
          <a:p>
            <a:r>
              <a:rPr lang="es-MX" dirty="0"/>
              <a:t>Distribución de la renta y política comercial</a:t>
            </a:r>
          </a:p>
        </p:txBody>
      </p:sp>
      <p:sp>
        <p:nvSpPr>
          <p:cNvPr id="3" name="Marcador de texto 2">
            <a:extLst>
              <a:ext uri="{FF2B5EF4-FFF2-40B4-BE49-F238E27FC236}">
                <a16:creationId xmlns:a16="http://schemas.microsoft.com/office/drawing/2014/main" id="{747C5C0E-4C12-76FE-1856-63B2DAD96E40}"/>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A9C85F86-E90C-E232-1E05-3087288B55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9</a:t>
            </a:fld>
            <a:endParaRPr lang="es-MX"/>
          </a:p>
        </p:txBody>
      </p:sp>
      <p:pic>
        <p:nvPicPr>
          <p:cNvPr id="6" name="Imagen 5">
            <a:extLst>
              <a:ext uri="{FF2B5EF4-FFF2-40B4-BE49-F238E27FC236}">
                <a16:creationId xmlns:a16="http://schemas.microsoft.com/office/drawing/2014/main" id="{CF6611BA-45F9-CCD7-AF8A-A7DE1E67C1A2}"/>
              </a:ext>
            </a:extLst>
          </p:cNvPr>
          <p:cNvPicPr>
            <a:picLocks noChangeAspect="1"/>
          </p:cNvPicPr>
          <p:nvPr/>
        </p:nvPicPr>
        <p:blipFill>
          <a:blip r:embed="rId2"/>
          <a:stretch>
            <a:fillRect/>
          </a:stretch>
        </p:blipFill>
        <p:spPr>
          <a:xfrm>
            <a:off x="1414922" y="1617606"/>
            <a:ext cx="6262255" cy="3047388"/>
          </a:xfrm>
          <a:prstGeom prst="rect">
            <a:avLst/>
          </a:prstGeom>
        </p:spPr>
      </p:pic>
    </p:spTree>
    <p:extLst>
      <p:ext uri="{BB962C8B-B14F-4D97-AF65-F5344CB8AC3E}">
        <p14:creationId xmlns:p14="http://schemas.microsoft.com/office/powerpoint/2010/main" val="3205348768"/>
      </p:ext>
    </p:extLst>
  </p:cSld>
  <p:clrMapOvr>
    <a:masterClrMapping/>
  </p:clrMapOvr>
</p:sld>
</file>

<file path=ppt/theme/theme1.xml><?xml version="1.0" encoding="utf-8"?>
<a:theme xmlns:a="http://schemas.openxmlformats.org/drawingml/2006/main" name="Quince template">
  <a:themeElements>
    <a:clrScheme name="Custom 347">
      <a:dk1>
        <a:srgbClr val="28324A"/>
      </a:dk1>
      <a:lt1>
        <a:srgbClr val="FFFFFF"/>
      </a:lt1>
      <a:dk2>
        <a:srgbClr val="707685"/>
      </a:dk2>
      <a:lt2>
        <a:srgbClr val="E5E5E5"/>
      </a:lt2>
      <a:accent1>
        <a:srgbClr val="00CEF6"/>
      </a:accent1>
      <a:accent2>
        <a:srgbClr val="3C78D8"/>
      </a:accent2>
      <a:accent3>
        <a:srgbClr val="00A7C8"/>
      </a:accent3>
      <a:accent4>
        <a:srgbClr val="8EC400"/>
      </a:accent4>
      <a:accent5>
        <a:srgbClr val="AFF000"/>
      </a:accent5>
      <a:accent6>
        <a:srgbClr val="7F7F7F"/>
      </a:accent6>
      <a:hlink>
        <a:srgbClr val="28324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TotalTime>
  <Words>1095</Words>
  <Application>Microsoft Office PowerPoint</Application>
  <PresentationFormat>Presentación en pantalla (16:9)</PresentationFormat>
  <Paragraphs>92</Paragraphs>
  <Slides>23</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Source Sans Pro</vt:lpstr>
      <vt:lpstr>Oswald</vt:lpstr>
      <vt:lpstr>Arial</vt:lpstr>
      <vt:lpstr>Quince template</vt:lpstr>
      <vt:lpstr>Economía Internacional</vt:lpstr>
      <vt:lpstr>Economía política de la política comercial</vt:lpstr>
      <vt:lpstr>Argumentos a favor del libre comercio</vt:lpstr>
      <vt:lpstr>Presentación de PowerPoint</vt:lpstr>
      <vt:lpstr>Ejemplo. Mercado único Europeo</vt:lpstr>
      <vt:lpstr> Argumentos sobre el bienestar nacional contra el libre comercio. </vt:lpstr>
      <vt:lpstr>Argumento del fallo del mercado nacional en favor del arancel</vt:lpstr>
      <vt:lpstr>Presentación de PowerPoint</vt:lpstr>
      <vt:lpstr>Distribución de la renta y política comercial</vt:lpstr>
      <vt:lpstr>Modelización del proceso político</vt:lpstr>
      <vt:lpstr>Negociaciones internacionales y política comercial</vt:lpstr>
      <vt:lpstr>Otras tasas arancelarias promedio </vt:lpstr>
      <vt:lpstr>Ventajas de la negociación </vt:lpstr>
      <vt:lpstr>Acuerdos comerciales internacionales </vt:lpstr>
      <vt:lpstr>Del GATT a la OMC</vt:lpstr>
      <vt:lpstr>Presentación de PowerPoint</vt:lpstr>
      <vt:lpstr>Presentación de PowerPoint</vt:lpstr>
      <vt:lpstr>Presentación de PowerPoint</vt:lpstr>
      <vt:lpstr>Presentación de PowerPoint</vt:lpstr>
      <vt:lpstr>¿Afectan los subsidios agrícolas a los países en desarrollo?</vt:lpstr>
      <vt:lpstr>Acuerdos comerciales preferentes</vt:lpstr>
      <vt:lpstr>Presentación de PowerPoint</vt:lpstr>
      <vt:lpstr>Unión aduanera vs. TLCAN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Desequilibrios Macroeconómicos</dc:title>
  <dc:creator>Cristina Isabel Ibarra Armenta</dc:creator>
  <cp:lastModifiedBy>IBARRA ARMENTA CRISTINA ISABEL</cp:lastModifiedBy>
  <cp:revision>52</cp:revision>
  <dcterms:modified xsi:type="dcterms:W3CDTF">2022-05-30T15:04:10Z</dcterms:modified>
</cp:coreProperties>
</file>