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259" r:id="rId3"/>
    <p:sldId id="298" r:id="rId4"/>
    <p:sldId id="332" r:id="rId5"/>
    <p:sldId id="305" r:id="rId6"/>
    <p:sldId id="300" r:id="rId7"/>
    <p:sldId id="302" r:id="rId8"/>
    <p:sldId id="309" r:id="rId9"/>
    <p:sldId id="317" r:id="rId10"/>
    <p:sldId id="316" r:id="rId11"/>
    <p:sldId id="318" r:id="rId12"/>
    <p:sldId id="320" r:id="rId13"/>
    <p:sldId id="324" r:id="rId14"/>
    <p:sldId id="369" r:id="rId15"/>
    <p:sldId id="370" r:id="rId16"/>
    <p:sldId id="329" r:id="rId17"/>
    <p:sldId id="330" r:id="rId18"/>
    <p:sldId id="328" r:id="rId19"/>
    <p:sldId id="331" r:id="rId20"/>
    <p:sldId id="333" r:id="rId21"/>
    <p:sldId id="354" r:id="rId22"/>
    <p:sldId id="355" r:id="rId23"/>
    <p:sldId id="356" r:id="rId24"/>
    <p:sldId id="357" r:id="rId25"/>
    <p:sldId id="364" r:id="rId26"/>
    <p:sldId id="363" r:id="rId27"/>
    <p:sldId id="365" r:id="rId28"/>
    <p:sldId id="367" r:id="rId29"/>
    <p:sldId id="366" r:id="rId30"/>
    <p:sldId id="368" r:id="rId31"/>
  </p:sldIdLst>
  <p:sldSz cx="9144000" cy="5143500" type="screen16x9"/>
  <p:notesSz cx="6858000" cy="9144000"/>
  <p:embeddedFontLst>
    <p:embeddedFont>
      <p:font typeface="Cambria Math" panose="02040503050406030204" pitchFamily="18" charset="0"/>
      <p:regular r:id="rId33"/>
    </p:embeddedFont>
    <p:embeddedFont>
      <p:font typeface="Oswald" panose="00000500000000000000" pitchFamily="2" charset="0"/>
      <p:regular r:id="rId34"/>
      <p:bold r:id="rId35"/>
    </p:embeddedFont>
    <p:embeddedFont>
      <p:font typeface="Source Sans Pro" panose="020B0503030403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50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50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2"/>
        <p:cNvGrpSpPr/>
        <p:nvPr/>
      </p:nvGrpSpPr>
      <p:grpSpPr>
        <a:xfrm>
          <a:off x="0" y="0"/>
          <a:ext cx="0" cy="0"/>
          <a:chOff x="0" y="0"/>
          <a:chExt cx="0" cy="0"/>
        </a:xfrm>
      </p:grpSpPr>
      <p:sp>
        <p:nvSpPr>
          <p:cNvPr id="293" name="Google Shape;293;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8"/>
          <p:cNvGrpSpPr/>
          <p:nvPr/>
        </p:nvGrpSpPr>
        <p:grpSpPr>
          <a:xfrm>
            <a:off x="-9525" y="4462475"/>
            <a:ext cx="9167825" cy="595300"/>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42837" y="4443488"/>
            <a:ext cx="9229575" cy="642788"/>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8"/>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323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60"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964933" y="2842430"/>
            <a:ext cx="56103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Teoría Monetaria</a:t>
            </a:r>
            <a:endParaRPr dirty="0"/>
          </a:p>
        </p:txBody>
      </p:sp>
      <p:sp>
        <p:nvSpPr>
          <p:cNvPr id="2" name="CuadroTexto 1">
            <a:extLst>
              <a:ext uri="{FF2B5EF4-FFF2-40B4-BE49-F238E27FC236}">
                <a16:creationId xmlns:a16="http://schemas.microsoft.com/office/drawing/2014/main" id="{1854017D-3B9B-4411-ADE6-C621F2693025}"/>
              </a:ext>
            </a:extLst>
          </p:cNvPr>
          <p:cNvSpPr txBox="1"/>
          <p:nvPr/>
        </p:nvSpPr>
        <p:spPr>
          <a:xfrm>
            <a:off x="5614166" y="4221126"/>
            <a:ext cx="2961067" cy="523220"/>
          </a:xfrm>
          <a:prstGeom prst="rect">
            <a:avLst/>
          </a:prstGeom>
          <a:noFill/>
        </p:spPr>
        <p:txBody>
          <a:bodyPr wrap="none" rtlCol="0">
            <a:spAutoFit/>
          </a:bodyPr>
          <a:lstStyle/>
          <a:p>
            <a:pPr algn="r"/>
            <a:r>
              <a:rPr lang="es-MX" dirty="0"/>
              <a:t>PhD Cristina Isabel Ibarra Armenta</a:t>
            </a:r>
          </a:p>
          <a:p>
            <a:pPr algn="r"/>
            <a:r>
              <a:rPr lang="es-MX" dirty="0"/>
              <a:t>cibarra@uas.edu.mx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D1B0308-8F9E-4542-9B2F-8FEBC8055D47}"/>
              </a:ext>
            </a:extLst>
          </p:cNvPr>
          <p:cNvSpPr>
            <a:spLocks noGrp="1"/>
          </p:cNvSpPr>
          <p:nvPr>
            <p:ph type="ctrTitle"/>
          </p:nvPr>
        </p:nvSpPr>
        <p:spPr/>
        <p:txBody>
          <a:bodyPr/>
          <a:lstStyle/>
          <a:p>
            <a:r>
              <a:rPr lang="es-MX" dirty="0"/>
              <a:t>Variables económicas</a:t>
            </a:r>
          </a:p>
        </p:txBody>
      </p:sp>
      <p:sp>
        <p:nvSpPr>
          <p:cNvPr id="6" name="Subtítulo 5">
            <a:extLst>
              <a:ext uri="{FF2B5EF4-FFF2-40B4-BE49-F238E27FC236}">
                <a16:creationId xmlns:a16="http://schemas.microsoft.com/office/drawing/2014/main" id="{E8BF8352-B6EC-4BDC-84F5-CB4926F49E68}"/>
              </a:ext>
            </a:extLst>
          </p:cNvPr>
          <p:cNvSpPr>
            <a:spLocks noGrp="1"/>
          </p:cNvSpPr>
          <p:nvPr>
            <p:ph type="subTitle" idx="1"/>
          </p:nvPr>
        </p:nvSpPr>
        <p:spPr/>
        <p:txBody>
          <a:bodyPr/>
          <a:lstStyle/>
          <a:p>
            <a:endParaRPr lang="es-MX"/>
          </a:p>
        </p:txBody>
      </p:sp>
      <p:sp>
        <p:nvSpPr>
          <p:cNvPr id="4" name="Marcador de número de diapositiva 3">
            <a:extLst>
              <a:ext uri="{FF2B5EF4-FFF2-40B4-BE49-F238E27FC236}">
                <a16:creationId xmlns:a16="http://schemas.microsoft.com/office/drawing/2014/main" id="{4E85561C-E2FA-4C46-BBF0-043E52A44B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Tree>
    <p:extLst>
      <p:ext uri="{BB962C8B-B14F-4D97-AF65-F5344CB8AC3E}">
        <p14:creationId xmlns:p14="http://schemas.microsoft.com/office/powerpoint/2010/main" val="343101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81FC7D-3AE2-42C3-9A6B-6B4E50D9CE52}"/>
              </a:ext>
            </a:extLst>
          </p:cNvPr>
          <p:cNvSpPr>
            <a:spLocks noGrp="1"/>
          </p:cNvSpPr>
          <p:nvPr>
            <p:ph type="title"/>
          </p:nvPr>
        </p:nvSpPr>
        <p:spPr/>
        <p:txBody>
          <a:bodyPr/>
          <a:lstStyle/>
          <a:p>
            <a:endParaRPr lang="es-MX"/>
          </a:p>
        </p:txBody>
      </p:sp>
      <p:sp>
        <p:nvSpPr>
          <p:cNvPr id="6" name="Marcador de texto 5">
            <a:extLst>
              <a:ext uri="{FF2B5EF4-FFF2-40B4-BE49-F238E27FC236}">
                <a16:creationId xmlns:a16="http://schemas.microsoft.com/office/drawing/2014/main" id="{68C3DBDD-7493-48D3-ACEC-67247484B711}"/>
              </a:ext>
            </a:extLst>
          </p:cNvPr>
          <p:cNvSpPr>
            <a:spLocks noGrp="1"/>
          </p:cNvSpPr>
          <p:nvPr>
            <p:ph type="body" idx="1"/>
          </p:nvPr>
        </p:nvSpPr>
        <p:spPr/>
        <p:txBody>
          <a:bodyPr/>
          <a:lstStyle/>
          <a:p>
            <a:r>
              <a:rPr lang="es-MX" dirty="0"/>
              <a:t>Tasa de interés</a:t>
            </a:r>
          </a:p>
          <a:p>
            <a:r>
              <a:rPr lang="es-MX" dirty="0"/>
              <a:t>Inflación</a:t>
            </a:r>
          </a:p>
          <a:p>
            <a:r>
              <a:rPr lang="es-MX" dirty="0"/>
              <a:t>PIB</a:t>
            </a:r>
          </a:p>
          <a:p>
            <a:r>
              <a:rPr lang="es-MX" dirty="0"/>
              <a:t>Tipo de cambio</a:t>
            </a:r>
          </a:p>
          <a:p>
            <a:r>
              <a:rPr lang="es-MX"/>
              <a:t>Oferta monetaria</a:t>
            </a:r>
          </a:p>
        </p:txBody>
      </p:sp>
      <p:sp>
        <p:nvSpPr>
          <p:cNvPr id="4" name="Marcador de número de diapositiva 3">
            <a:extLst>
              <a:ext uri="{FF2B5EF4-FFF2-40B4-BE49-F238E27FC236}">
                <a16:creationId xmlns:a16="http://schemas.microsoft.com/office/drawing/2014/main" id="{C10BAA2A-4ACD-4171-96A4-ED02836CEB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spTree>
    <p:extLst>
      <p:ext uri="{BB962C8B-B14F-4D97-AF65-F5344CB8AC3E}">
        <p14:creationId xmlns:p14="http://schemas.microsoft.com/office/powerpoint/2010/main" val="62457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39139-9A33-4F49-92B8-C50C7E8E0FED}"/>
              </a:ext>
            </a:extLst>
          </p:cNvPr>
          <p:cNvSpPr>
            <a:spLocks noGrp="1"/>
          </p:cNvSpPr>
          <p:nvPr>
            <p:ph type="title"/>
          </p:nvPr>
        </p:nvSpPr>
        <p:spPr/>
        <p:txBody>
          <a:bodyPr/>
          <a:lstStyle/>
          <a:p>
            <a:r>
              <a:rPr lang="es-MX" dirty="0"/>
              <a:t>INPC </a:t>
            </a:r>
          </a:p>
        </p:txBody>
      </p:sp>
      <p:sp>
        <p:nvSpPr>
          <p:cNvPr id="3" name="Marcador de texto 2">
            <a:extLst>
              <a:ext uri="{FF2B5EF4-FFF2-40B4-BE49-F238E27FC236}">
                <a16:creationId xmlns:a16="http://schemas.microsoft.com/office/drawing/2014/main" id="{056A6FCA-1FF3-418D-AF49-1CB89A436D4D}"/>
              </a:ext>
            </a:extLst>
          </p:cNvPr>
          <p:cNvSpPr>
            <a:spLocks noGrp="1"/>
          </p:cNvSpPr>
          <p:nvPr>
            <p:ph type="body" idx="1"/>
          </p:nvPr>
        </p:nvSpPr>
        <p:spPr/>
        <p:txBody>
          <a:bodyPr/>
          <a:lstStyle/>
          <a:p>
            <a:pPr algn="l"/>
            <a:r>
              <a:rPr lang="es-MX" sz="1800" b="0" i="0" u="none" strike="noStrike" baseline="0" dirty="0">
                <a:latin typeface="Arial" panose="020B0604020202020204" pitchFamily="34" charset="0"/>
              </a:rPr>
              <a:t>El Índice Nacional de Precios al Consumidor que se publica quincenalmente, tiene como objetivo medir la evolución en el tiempo del nivel general de precios de los bienes y servicios que consumen los hogares urbanos del país.</a:t>
            </a:r>
          </a:p>
          <a:p>
            <a:pPr algn="l"/>
            <a:r>
              <a:rPr lang="es-MX" sz="2000" b="0" i="0" u="none" strike="noStrike" baseline="0" dirty="0">
                <a:latin typeface="Arial" panose="020B0604020202020204" pitchFamily="34" charset="0"/>
              </a:rPr>
              <a:t>La precisión de un Índice de Precios al Consumidor depende de dos cualidades fundamentales que son su </a:t>
            </a:r>
            <a:r>
              <a:rPr lang="es-MX" sz="2000" b="1" i="0" u="none" strike="noStrike" baseline="0" dirty="0">
                <a:latin typeface="Arial" panose="020B0604020202020204" pitchFamily="34" charset="0"/>
              </a:rPr>
              <a:t>representatividad y su comparabilidad </a:t>
            </a:r>
            <a:r>
              <a:rPr lang="es-MX" sz="2000" b="0" i="0" u="none" strike="noStrike" baseline="0" dirty="0">
                <a:latin typeface="Arial" panose="020B0604020202020204" pitchFamily="34" charset="0"/>
              </a:rPr>
              <a:t>en el tiempo.</a:t>
            </a:r>
            <a:endParaRPr lang="es-MX" dirty="0"/>
          </a:p>
        </p:txBody>
      </p:sp>
      <p:sp>
        <p:nvSpPr>
          <p:cNvPr id="4" name="Marcador de número de diapositiva 3">
            <a:extLst>
              <a:ext uri="{FF2B5EF4-FFF2-40B4-BE49-F238E27FC236}">
                <a16:creationId xmlns:a16="http://schemas.microsoft.com/office/drawing/2014/main" id="{DFEAD11C-D9FB-4B7E-A8F0-1B2427F6DC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164938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85F2A-24EE-46E8-B7A4-5195451C7561}"/>
              </a:ext>
            </a:extLst>
          </p:cNvPr>
          <p:cNvSpPr>
            <a:spLocks noGrp="1"/>
          </p:cNvSpPr>
          <p:nvPr>
            <p:ph type="title"/>
          </p:nvPr>
        </p:nvSpPr>
        <p:spPr>
          <a:xfrm>
            <a:off x="981649" y="171416"/>
            <a:ext cx="6996600" cy="715800"/>
          </a:xfrm>
        </p:spPr>
        <p:txBody>
          <a:bodyPr/>
          <a:lstStyle/>
          <a:p>
            <a:r>
              <a:rPr lang="es-MX" dirty="0"/>
              <a:t>¿Cuántos bienes son?</a:t>
            </a:r>
          </a:p>
        </p:txBody>
      </p:sp>
      <p:sp>
        <p:nvSpPr>
          <p:cNvPr id="3" name="Marcador de texto 2">
            <a:extLst>
              <a:ext uri="{FF2B5EF4-FFF2-40B4-BE49-F238E27FC236}">
                <a16:creationId xmlns:a16="http://schemas.microsoft.com/office/drawing/2014/main" id="{FBCF4677-5FFF-4F57-B782-3C7F422DF79C}"/>
              </a:ext>
            </a:extLst>
          </p:cNvPr>
          <p:cNvSpPr>
            <a:spLocks noGrp="1"/>
          </p:cNvSpPr>
          <p:nvPr>
            <p:ph type="body" idx="1"/>
          </p:nvPr>
        </p:nvSpPr>
        <p:spPr>
          <a:xfrm>
            <a:off x="981649" y="979467"/>
            <a:ext cx="6996600" cy="1922100"/>
          </a:xfrm>
        </p:spPr>
        <p:txBody>
          <a:bodyPr/>
          <a:lstStyle/>
          <a:p>
            <a:pPr algn="l"/>
            <a:r>
              <a:rPr lang="es-MX" sz="1800" b="0" i="0" u="none" strike="noStrike" baseline="0" dirty="0">
                <a:latin typeface="Arial" panose="020B0604020202020204" pitchFamily="34" charset="0"/>
              </a:rPr>
              <a:t>A partir de la información recabada en la Encuesta Nacional de Ingreso Gasto de los Hogares (ENIGH), se determinan los bienes a incluir en las cotizaciones, por ser los bienes que consumen la mayoría de los mexicanos. </a:t>
            </a:r>
          </a:p>
          <a:p>
            <a:pPr algn="l"/>
            <a:r>
              <a:rPr lang="es-MX" sz="1800" dirty="0">
                <a:latin typeface="Arial" panose="020B0604020202020204" pitchFamily="34" charset="0"/>
              </a:rPr>
              <a:t>Con d</a:t>
            </a:r>
            <a:r>
              <a:rPr lang="es-MX" sz="1800" b="0" i="0" u="none" strike="noStrike" baseline="0" dirty="0">
                <a:latin typeface="Arial" panose="020B0604020202020204" pitchFamily="34" charset="0"/>
              </a:rPr>
              <a:t>icha información se construye para el INPC una canasta de bienes y servicios que agrupa el total del gasto en consumo de los hogares urbanos en conceptos genéricos representativos (</a:t>
            </a:r>
            <a:r>
              <a:rPr lang="es-MX" sz="1800" b="1" i="0" u="none" strike="noStrike" baseline="0" dirty="0">
                <a:latin typeface="Arial" panose="020B0604020202020204" pitchFamily="34" charset="0"/>
              </a:rPr>
              <a:t>en el INPC base segunda quincena de diciembre de 2010 son 299</a:t>
            </a:r>
            <a:r>
              <a:rPr lang="es-MX" sz="1800" b="0" i="0" u="none" strike="noStrike" baseline="0" dirty="0">
                <a:latin typeface="Arial" panose="020B0604020202020204" pitchFamily="34" charset="0"/>
              </a:rPr>
              <a:t>), a cada uno de los cuales se le asigna una ponderación que corresponde al peso que tiene dentro del gasto total.</a:t>
            </a:r>
            <a:endParaRPr lang="es-MX" dirty="0"/>
          </a:p>
        </p:txBody>
      </p:sp>
      <p:sp>
        <p:nvSpPr>
          <p:cNvPr id="4" name="Marcador de número de diapositiva 3">
            <a:extLst>
              <a:ext uri="{FF2B5EF4-FFF2-40B4-BE49-F238E27FC236}">
                <a16:creationId xmlns:a16="http://schemas.microsoft.com/office/drawing/2014/main" id="{7FA24E07-484F-4154-8123-8D3CEBBCAB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Tree>
    <p:extLst>
      <p:ext uri="{BB962C8B-B14F-4D97-AF65-F5344CB8AC3E}">
        <p14:creationId xmlns:p14="http://schemas.microsoft.com/office/powerpoint/2010/main" val="410359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ED6A2-39BD-4BD7-8252-E9BCD47C72B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540C995-4BEA-4042-8138-1C27B8FAB6DD}"/>
              </a:ext>
            </a:extLst>
          </p:cNvPr>
          <p:cNvSpPr>
            <a:spLocks noGrp="1"/>
          </p:cNvSpPr>
          <p:nvPr>
            <p:ph type="body" idx="1"/>
          </p:nvPr>
        </p:nvSpPr>
        <p:spPr>
          <a:xfrm>
            <a:off x="1073700" y="1349925"/>
            <a:ext cx="6996600" cy="1922100"/>
          </a:xfrm>
        </p:spPr>
        <p:txBody>
          <a:bodyPr/>
          <a:lstStyle/>
          <a:p>
            <a:r>
              <a:rPr lang="es-MX" dirty="0"/>
              <a:t>En adición a lo anterior, es necesario seleccionar una muestra representativa de productos o servicios específicos correspondientes a cada concepto genérico a cuyos precios se da seguimiento.</a:t>
            </a:r>
          </a:p>
          <a:p>
            <a:r>
              <a:rPr lang="es-MX" dirty="0"/>
              <a:t>El INPC base segunda quincena de diciembre 2018 inició con una muestra de alrededor de </a:t>
            </a:r>
            <a:r>
              <a:rPr lang="es-MX" b="1" dirty="0"/>
              <a:t>318 mil cotizaciones de bienes y servicios</a:t>
            </a:r>
            <a:r>
              <a:rPr lang="es-MX" dirty="0"/>
              <a:t>. </a:t>
            </a:r>
          </a:p>
          <a:p>
            <a:r>
              <a:rPr lang="es-MX" dirty="0"/>
              <a:t>La muestra de productos específicos se utiliza para construir un índice de precios a nivel de genérico, con 299 productos genéricos.  </a:t>
            </a:r>
          </a:p>
        </p:txBody>
      </p:sp>
      <p:sp>
        <p:nvSpPr>
          <p:cNvPr id="4" name="Marcador de número de diapositiva 3">
            <a:extLst>
              <a:ext uri="{FF2B5EF4-FFF2-40B4-BE49-F238E27FC236}">
                <a16:creationId xmlns:a16="http://schemas.microsoft.com/office/drawing/2014/main" id="{AAED12D8-99D8-4129-8C04-70BDB1F47E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spTree>
    <p:extLst>
      <p:ext uri="{BB962C8B-B14F-4D97-AF65-F5344CB8AC3E}">
        <p14:creationId xmlns:p14="http://schemas.microsoft.com/office/powerpoint/2010/main" val="284604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F839-3CBB-1576-FE50-0359493936F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AC191E3-AA44-3830-FBC9-0DDEA86E65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01DE90-9DED-68B7-8021-0CFB756E13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6" name="Picture 5">
            <a:extLst>
              <a:ext uri="{FF2B5EF4-FFF2-40B4-BE49-F238E27FC236}">
                <a16:creationId xmlns:a16="http://schemas.microsoft.com/office/drawing/2014/main" id="{07CCB918-62CC-6F1E-0B5D-70E293035238}"/>
              </a:ext>
            </a:extLst>
          </p:cNvPr>
          <p:cNvPicPr>
            <a:picLocks noChangeAspect="1"/>
          </p:cNvPicPr>
          <p:nvPr/>
        </p:nvPicPr>
        <p:blipFill rotWithShape="1">
          <a:blip r:embed="rId2"/>
          <a:srcRect l="28674" t="15405" r="8433" b="35736"/>
          <a:stretch/>
        </p:blipFill>
        <p:spPr>
          <a:xfrm>
            <a:off x="468973" y="495758"/>
            <a:ext cx="8206054" cy="3584255"/>
          </a:xfrm>
          <a:prstGeom prst="rect">
            <a:avLst/>
          </a:prstGeom>
        </p:spPr>
      </p:pic>
    </p:spTree>
    <p:extLst>
      <p:ext uri="{BB962C8B-B14F-4D97-AF65-F5344CB8AC3E}">
        <p14:creationId xmlns:p14="http://schemas.microsoft.com/office/powerpoint/2010/main" val="351770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6F474-8EEF-420C-A6D0-A84F4C17075D}"/>
              </a:ext>
            </a:extLst>
          </p:cNvPr>
          <p:cNvSpPr>
            <a:spLocks noGrp="1"/>
          </p:cNvSpPr>
          <p:nvPr>
            <p:ph type="title"/>
          </p:nvPr>
        </p:nvSpPr>
        <p:spPr/>
        <p:txBody>
          <a:bodyPr/>
          <a:lstStyle/>
          <a:p>
            <a:r>
              <a:rPr lang="es-MX" dirty="0"/>
              <a:t>EL deflactor implícito del PIB</a:t>
            </a:r>
          </a:p>
        </p:txBody>
      </p:sp>
      <p:sp>
        <p:nvSpPr>
          <p:cNvPr id="3" name="Marcador de texto 2">
            <a:extLst>
              <a:ext uri="{FF2B5EF4-FFF2-40B4-BE49-F238E27FC236}">
                <a16:creationId xmlns:a16="http://schemas.microsoft.com/office/drawing/2014/main" id="{2277EC8F-895E-469C-B025-2D992264B911}"/>
              </a:ext>
            </a:extLst>
          </p:cNvPr>
          <p:cNvSpPr>
            <a:spLocks noGrp="1"/>
          </p:cNvSpPr>
          <p:nvPr>
            <p:ph type="body" idx="1"/>
          </p:nvPr>
        </p:nvSpPr>
        <p:spPr/>
        <p:txBody>
          <a:bodyPr/>
          <a:lstStyle/>
          <a:p>
            <a:r>
              <a:rPr lang="es-MX" dirty="0"/>
              <a:t>Es una estimación que realiza el INEGI para evaluar el crecimiento de los precios al productor.  </a:t>
            </a:r>
          </a:p>
        </p:txBody>
      </p:sp>
      <p:sp>
        <p:nvSpPr>
          <p:cNvPr id="4" name="Marcador de número de diapositiva 3">
            <a:extLst>
              <a:ext uri="{FF2B5EF4-FFF2-40B4-BE49-F238E27FC236}">
                <a16:creationId xmlns:a16="http://schemas.microsoft.com/office/drawing/2014/main" id="{065831DF-7552-4B91-8F50-AC8AA555F9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spTree>
    <p:extLst>
      <p:ext uri="{BB962C8B-B14F-4D97-AF65-F5344CB8AC3E}">
        <p14:creationId xmlns:p14="http://schemas.microsoft.com/office/powerpoint/2010/main" val="329406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91B773-B9A6-473C-8D68-7F23E3561AC0}"/>
              </a:ext>
            </a:extLst>
          </p:cNvPr>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BDE1FFC4-DF99-4B4B-9E86-34ED3032F562}"/>
                  </a:ext>
                </a:extLst>
              </p:cNvPr>
              <p:cNvSpPr>
                <a:spLocks noGrp="1"/>
              </p:cNvSpPr>
              <p:nvPr>
                <p:ph type="body" idx="1"/>
              </p:nvPr>
            </p:nvSpPr>
            <p:spPr/>
            <p:txBody>
              <a:bodyPr/>
              <a:lstStyle/>
              <a:p>
                <a:r>
                  <a:rPr lang="es-MX" dirty="0"/>
                  <a:t>El deflactor implícito de obtiene con la siguiente fórmula: Deflactor implícito del PIB=</a:t>
                </a:r>
                <a14:m>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𝑃𝐼𝐵</m:t>
                        </m:r>
                        <m:r>
                          <a:rPr lang="es-MX" b="0" i="1" smtClean="0">
                            <a:latin typeface="Cambria Math" panose="02040503050406030204" pitchFamily="18" charset="0"/>
                          </a:rPr>
                          <m:t> </m:t>
                        </m:r>
                        <m:r>
                          <a:rPr lang="es-MX" b="0" i="1" smtClean="0">
                            <a:latin typeface="Cambria Math" panose="02040503050406030204" pitchFamily="18" charset="0"/>
                          </a:rPr>
                          <m:t>𝑛𝑜𝑚𝑖𝑛𝑎𝑙</m:t>
                        </m:r>
                      </m:num>
                      <m:den>
                        <m:r>
                          <a:rPr lang="es-MX" b="0" i="1" smtClean="0">
                            <a:latin typeface="Cambria Math" panose="02040503050406030204" pitchFamily="18" charset="0"/>
                          </a:rPr>
                          <m:t>𝑃𝐼𝐵</m:t>
                        </m:r>
                        <m:r>
                          <a:rPr lang="es-MX" b="0" i="1" smtClean="0">
                            <a:latin typeface="Cambria Math" panose="02040503050406030204" pitchFamily="18" charset="0"/>
                          </a:rPr>
                          <m:t> </m:t>
                        </m:r>
                        <m:r>
                          <a:rPr lang="es-MX" b="0" i="1" smtClean="0">
                            <a:latin typeface="Cambria Math" panose="02040503050406030204" pitchFamily="18" charset="0"/>
                          </a:rPr>
                          <m:t>𝑟𝑒𝑎𝑙</m:t>
                        </m:r>
                        <m:r>
                          <a:rPr lang="es-MX" b="0" i="1" smtClean="0">
                            <a:latin typeface="Cambria Math" panose="02040503050406030204" pitchFamily="18" charset="0"/>
                          </a:rPr>
                          <m:t> </m:t>
                        </m:r>
                      </m:den>
                    </m:f>
                    <m:r>
                      <a:rPr lang="es-MX"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rPr>
                      <m:t>100</m:t>
                    </m:r>
                  </m:oMath>
                </a14:m>
                <a:endParaRPr lang="es-MX" dirty="0"/>
              </a:p>
              <a:p>
                <a14:m>
                  <m:oMath xmlns:m="http://schemas.openxmlformats.org/officeDocument/2006/math">
                    <m:r>
                      <a:rPr lang="es-MX" b="0" i="1" smtClean="0">
                        <a:latin typeface="Cambria Math" panose="02040503050406030204" pitchFamily="18" charset="0"/>
                      </a:rPr>
                      <m:t>𝑃𝐼𝐵𝑟𝑒𝑎𝑙</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𝑃𝐼𝐵</m:t>
                        </m:r>
                        <m:r>
                          <a:rPr lang="es-MX" b="0" i="1" smtClean="0">
                            <a:latin typeface="Cambria Math" panose="02040503050406030204" pitchFamily="18" charset="0"/>
                          </a:rPr>
                          <m:t> </m:t>
                        </m:r>
                        <m:r>
                          <a:rPr lang="es-MX" b="0" i="1" smtClean="0">
                            <a:latin typeface="Cambria Math" panose="02040503050406030204" pitchFamily="18" charset="0"/>
                          </a:rPr>
                          <m:t>𝑛𝑜𝑚𝑖𝑛𝑎𝑙</m:t>
                        </m:r>
                      </m:num>
                      <m:den>
                        <m:r>
                          <a:rPr lang="es-MX" b="0" i="1" smtClean="0">
                            <a:latin typeface="Cambria Math" panose="02040503050406030204" pitchFamily="18" charset="0"/>
                          </a:rPr>
                          <m:t>𝐷𝐼</m:t>
                        </m:r>
                      </m:den>
                    </m:f>
                    <m:r>
                      <a:rPr lang="es-MX" b="0" i="1" smtClean="0">
                        <a:latin typeface="Cambria Math" panose="02040503050406030204" pitchFamily="18" charset="0"/>
                        <a:ea typeface="Cambria Math" panose="02040503050406030204" pitchFamily="18" charset="0"/>
                      </a:rPr>
                      <m:t>×100</m:t>
                    </m:r>
                  </m:oMath>
                </a14:m>
                <a:endParaRPr lang="es-MX" dirty="0"/>
              </a:p>
            </p:txBody>
          </p:sp>
        </mc:Choice>
        <mc:Fallback xmlns="">
          <p:sp>
            <p:nvSpPr>
              <p:cNvPr id="3" name="Marcador de texto 2">
                <a:extLst>
                  <a:ext uri="{FF2B5EF4-FFF2-40B4-BE49-F238E27FC236}">
                    <a16:creationId xmlns:a16="http://schemas.microsoft.com/office/drawing/2014/main" id="{BDE1FFC4-DF99-4B4B-9E86-34ED3032F562}"/>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0BD7CCEC-D4D8-4C25-B5B2-AC049D1701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Tree>
    <p:extLst>
      <p:ext uri="{BB962C8B-B14F-4D97-AF65-F5344CB8AC3E}">
        <p14:creationId xmlns:p14="http://schemas.microsoft.com/office/powerpoint/2010/main" val="363013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565B8-C6EC-448C-923F-031C6F1CDFA1}"/>
              </a:ext>
            </a:extLst>
          </p:cNvPr>
          <p:cNvSpPr>
            <a:spLocks noGrp="1"/>
          </p:cNvSpPr>
          <p:nvPr>
            <p:ph type="title"/>
          </p:nvPr>
        </p:nvSpPr>
        <p:spPr/>
        <p:txBody>
          <a:bodyPr/>
          <a:lstStyle/>
          <a:p>
            <a:r>
              <a:rPr lang="es-MX" dirty="0"/>
              <a:t>Estimación de variables monetarias a precios reales (constantes)</a:t>
            </a:r>
          </a:p>
        </p:txBody>
      </p:sp>
      <p:sp>
        <p:nvSpPr>
          <p:cNvPr id="3" name="Marcador de texto 2">
            <a:extLst>
              <a:ext uri="{FF2B5EF4-FFF2-40B4-BE49-F238E27FC236}">
                <a16:creationId xmlns:a16="http://schemas.microsoft.com/office/drawing/2014/main" id="{0577573E-FCFE-4B12-84B8-DB52359B2769}"/>
              </a:ext>
            </a:extLst>
          </p:cNvPr>
          <p:cNvSpPr>
            <a:spLocks noGrp="1"/>
          </p:cNvSpPr>
          <p:nvPr>
            <p:ph type="body" idx="1"/>
          </p:nvPr>
        </p:nvSpPr>
        <p:spPr/>
        <p:txBody>
          <a:bodyPr/>
          <a:lstStyle/>
          <a:p>
            <a:r>
              <a:rPr lang="es-MX" dirty="0"/>
              <a:t>Utilizando el INPC se pueden estimar las variables monetarias a precios </a:t>
            </a:r>
            <a:r>
              <a:rPr lang="es-MX" b="1" dirty="0"/>
              <a:t>reales</a:t>
            </a:r>
            <a:r>
              <a:rPr lang="es-MX" dirty="0"/>
              <a:t>, o constantes, es decir, descontando la inflación. </a:t>
            </a:r>
          </a:p>
          <a:p>
            <a:r>
              <a:rPr lang="es-MX" dirty="0"/>
              <a:t>Dado que los precios suben año con año, es natural que los valores a precios </a:t>
            </a:r>
            <a:r>
              <a:rPr lang="es-MX" b="1" dirty="0"/>
              <a:t>constantes</a:t>
            </a:r>
            <a:r>
              <a:rPr lang="es-MX" dirty="0"/>
              <a:t> cambien en el tiempo, en comparación con los valores a precios </a:t>
            </a:r>
            <a:r>
              <a:rPr lang="es-MX" b="1" dirty="0"/>
              <a:t>nominales</a:t>
            </a:r>
            <a:r>
              <a:rPr lang="es-MX" dirty="0"/>
              <a:t>. </a:t>
            </a:r>
          </a:p>
        </p:txBody>
      </p:sp>
      <p:sp>
        <p:nvSpPr>
          <p:cNvPr id="4" name="Marcador de número de diapositiva 3">
            <a:extLst>
              <a:ext uri="{FF2B5EF4-FFF2-40B4-BE49-F238E27FC236}">
                <a16:creationId xmlns:a16="http://schemas.microsoft.com/office/drawing/2014/main" id="{11C13678-0872-404D-A00E-4C4B0A0555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428555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D4B55-52E5-4DC9-A731-5267F6A7FDF0}"/>
              </a:ext>
            </a:extLst>
          </p:cNvPr>
          <p:cNvSpPr>
            <a:spLocks noGrp="1"/>
          </p:cNvSpPr>
          <p:nvPr>
            <p:ph type="title"/>
          </p:nvPr>
        </p:nvSpPr>
        <p:spPr/>
        <p:txBody>
          <a:bodyPr/>
          <a:lstStyle/>
          <a:p>
            <a:r>
              <a:rPr lang="es-MX" dirty="0"/>
              <a:t>Estimación</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DB4E3F44-C06E-4DB9-8F2F-F08D89F91C36}"/>
                  </a:ext>
                </a:extLst>
              </p:cNvPr>
              <p:cNvSpPr>
                <a:spLocks noGrp="1"/>
              </p:cNvSpPr>
              <p:nvPr>
                <p:ph type="body" idx="1"/>
              </p:nvPr>
            </p:nvSpPr>
            <p:spPr/>
            <p:txBody>
              <a:bodyPr/>
              <a:lstStyle/>
              <a:p>
                <a14:m>
                  <m:oMath xmlns:m="http://schemas.openxmlformats.org/officeDocument/2006/math">
                    <m:r>
                      <a:rPr lang="es-MX" b="0" i="1" smtClean="0">
                        <a:latin typeface="Cambria Math" panose="02040503050406030204" pitchFamily="18" charset="0"/>
                      </a:rPr>
                      <m:t>𝑉𝑎𝑙𝑜𝑟</m:t>
                    </m:r>
                    <m:r>
                      <a:rPr lang="es-MX" b="0" i="1" smtClean="0">
                        <a:latin typeface="Cambria Math" panose="02040503050406030204" pitchFamily="18" charset="0"/>
                      </a:rPr>
                      <m:t> </m:t>
                    </m:r>
                    <m:r>
                      <a:rPr lang="es-MX" b="0" i="1" smtClean="0">
                        <a:latin typeface="Cambria Math" panose="02040503050406030204" pitchFamily="18" charset="0"/>
                      </a:rPr>
                      <m:t>𝑟𝑒𝑎𝑙</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𝑉𝑎𝑙𝑜𝑟</m:t>
                        </m:r>
                        <m:r>
                          <a:rPr lang="es-MX" b="0" i="1" smtClean="0">
                            <a:latin typeface="Cambria Math" panose="02040503050406030204" pitchFamily="18" charset="0"/>
                          </a:rPr>
                          <m:t> </m:t>
                        </m:r>
                        <m:r>
                          <a:rPr lang="es-MX" b="0" i="1" smtClean="0">
                            <a:latin typeface="Cambria Math" panose="02040503050406030204" pitchFamily="18" charset="0"/>
                          </a:rPr>
                          <m:t>𝑛𝑜𝑚𝑖𝑛𝑎𝑙</m:t>
                        </m:r>
                      </m:num>
                      <m:den>
                        <m:r>
                          <a:rPr lang="es-MX" b="0" i="1" smtClean="0">
                            <a:latin typeface="Cambria Math" panose="02040503050406030204" pitchFamily="18" charset="0"/>
                          </a:rPr>
                          <m:t>𝐼𝑁𝑃𝐶</m:t>
                        </m:r>
                      </m:den>
                    </m:f>
                    <m:r>
                      <a:rPr lang="es-MX" b="0" i="1" smtClean="0">
                        <a:latin typeface="Cambria Math" panose="02040503050406030204" pitchFamily="18" charset="0"/>
                        <a:ea typeface="Cambria Math" panose="02040503050406030204" pitchFamily="18" charset="0"/>
                      </a:rPr>
                      <m:t>×100</m:t>
                    </m:r>
                  </m:oMath>
                </a14:m>
                <a:endParaRPr lang="es-MX" dirty="0"/>
              </a:p>
            </p:txBody>
          </p:sp>
        </mc:Choice>
        <mc:Fallback xmlns="">
          <p:sp>
            <p:nvSpPr>
              <p:cNvPr id="3" name="Marcador de texto 2">
                <a:extLst>
                  <a:ext uri="{FF2B5EF4-FFF2-40B4-BE49-F238E27FC236}">
                    <a16:creationId xmlns:a16="http://schemas.microsoft.com/office/drawing/2014/main" id="{DB4E3F44-C06E-4DB9-8F2F-F08D89F91C36}"/>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981D8AF9-2E07-4D73-8636-6FE9ABC15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133655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Preguntas de repaso</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title"/>
          </p:nvPr>
        </p:nvSpPr>
        <p:spPr>
          <a:xfrm>
            <a:off x="969197" y="1054761"/>
            <a:ext cx="6996600" cy="715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MX" dirty="0"/>
              <a:t>¿Qué es la Estructura Temporal de tasa de interés?</a:t>
            </a:r>
            <a:br>
              <a:rPr lang="es-MX" dirty="0"/>
            </a:br>
            <a:endParaRPr lang="es-MX" dirty="0"/>
          </a:p>
        </p:txBody>
      </p:sp>
      <p:sp>
        <p:nvSpPr>
          <p:cNvPr id="488" name="Google Shape;488;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5" name="CuadroTexto 4">
            <a:extLst>
              <a:ext uri="{FF2B5EF4-FFF2-40B4-BE49-F238E27FC236}">
                <a16:creationId xmlns:a16="http://schemas.microsoft.com/office/drawing/2014/main" id="{EE6565BB-3EF4-4B1A-A414-E25A3D5161EE}"/>
              </a:ext>
            </a:extLst>
          </p:cNvPr>
          <p:cNvSpPr txBox="1"/>
          <p:nvPr/>
        </p:nvSpPr>
        <p:spPr>
          <a:xfrm>
            <a:off x="1645921" y="1560707"/>
            <a:ext cx="5129348" cy="2031325"/>
          </a:xfrm>
          <a:prstGeom prst="rect">
            <a:avLst/>
          </a:prstGeom>
          <a:noFill/>
        </p:spPr>
        <p:txBody>
          <a:bodyPr wrap="square">
            <a:spAutoFit/>
          </a:bodyPr>
          <a:lstStyle/>
          <a:p>
            <a:pPr algn="just"/>
            <a:r>
              <a:rPr lang="es-MX" sz="1400" b="0" i="0" u="none" strike="noStrike" baseline="0" dirty="0">
                <a:latin typeface="TTdcr10"/>
              </a:rPr>
              <a:t>La estructura temporal de tasas de interés es una medida del valor que los agentes económicos le asignan hoy a pagos nominales, que serán realizados en el futuro para diferentes plazos que, en el caso de que el emisor sea un gobierno, son en principio libres de riesgo crediticio. Más específicamente, la estructura temporal de tasas de interés es la representación gráfica de los horizontes de vencimiento y de las tasas de interés correspondientes, expresadas como si se tratase en todos los plazos de bonos gubernamentales cupón cero, en una fecha determinada.</a:t>
            </a:r>
            <a:endParaRPr lang="es-MX" dirty="0"/>
          </a:p>
        </p:txBody>
      </p:sp>
    </p:spTree>
    <p:extLst>
      <p:ext uri="{BB962C8B-B14F-4D97-AF65-F5344CB8AC3E}">
        <p14:creationId xmlns:p14="http://schemas.microsoft.com/office/powerpoint/2010/main" val="212730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98C90-CC94-4717-8AAF-7E051925D23B}"/>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9378CFC-A537-4750-A20C-304EC7352F54}"/>
              </a:ext>
            </a:extLst>
          </p:cNvPr>
          <p:cNvSpPr>
            <a:spLocks noGrp="1"/>
          </p:cNvSpPr>
          <p:nvPr>
            <p:ph type="body" idx="1"/>
          </p:nvPr>
        </p:nvSpPr>
        <p:spPr/>
        <p:txBody>
          <a:bodyPr/>
          <a:lstStyle/>
          <a:p>
            <a:r>
              <a:rPr lang="es-MX" dirty="0">
                <a:latin typeface="TTdcr10"/>
              </a:rPr>
              <a:t>Cuando la economía se encuentra </a:t>
            </a:r>
            <a:r>
              <a:rPr lang="es-MX" sz="2000" b="0" i="0" u="none" strike="noStrike" baseline="0" dirty="0">
                <a:latin typeface="TTdcr10"/>
              </a:rPr>
              <a:t>saliendo de una recesión, es decir, cuando la brecha del producto es negativa pero se encuentra creciendo, se espera que la tasa de interés de  corto plazo esté en niveles relativamente bajos y la tasa de interés de largo plazo esté en niveles relativamente altos, presentando la estructura temporal de tasas de interés un empinamiento.</a:t>
            </a:r>
            <a:endParaRPr lang="es-MX" dirty="0"/>
          </a:p>
          <a:p>
            <a:endParaRPr lang="es-MX" dirty="0"/>
          </a:p>
        </p:txBody>
      </p:sp>
      <p:sp>
        <p:nvSpPr>
          <p:cNvPr id="4" name="Marcador de número de diapositiva 3">
            <a:extLst>
              <a:ext uri="{FF2B5EF4-FFF2-40B4-BE49-F238E27FC236}">
                <a16:creationId xmlns:a16="http://schemas.microsoft.com/office/drawing/2014/main" id="{4F3CA635-D713-450E-8799-2E828F15D4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extLst>
      <p:ext uri="{BB962C8B-B14F-4D97-AF65-F5344CB8AC3E}">
        <p14:creationId xmlns:p14="http://schemas.microsoft.com/office/powerpoint/2010/main" val="176027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67C7A-71E1-4BC1-A37C-32B8C0C2502A}"/>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C9D0061-75DF-4C04-BD5E-DA59C3A4E064}"/>
              </a:ext>
            </a:extLst>
          </p:cNvPr>
          <p:cNvSpPr>
            <a:spLocks noGrp="1"/>
          </p:cNvSpPr>
          <p:nvPr>
            <p:ph type="body" idx="1"/>
          </p:nvPr>
        </p:nvSpPr>
        <p:spPr/>
        <p:txBody>
          <a:bodyPr/>
          <a:lstStyle/>
          <a:p>
            <a:pPr algn="just"/>
            <a:r>
              <a:rPr lang="es-MX" sz="2000" b="0" i="0" u="none" strike="noStrike" baseline="0" dirty="0">
                <a:latin typeface="TTdcr10"/>
              </a:rPr>
              <a:t>Una tasa de interés de corto plazo baja se explica por una política monetaria expansiva por parte de la autoridad monetaria durante un periodo recesivo, mientras que el mayor nivel de la tasa de interés de largo plazo resulta del alza en el componente real de la referida tasa debido a que los agentes en la economía tienen una mejor perspectiva de crecimiento económico en un futuro periodo, en comparación al periodo presente.</a:t>
            </a:r>
            <a:endParaRPr lang="es-MX" dirty="0"/>
          </a:p>
        </p:txBody>
      </p:sp>
      <p:sp>
        <p:nvSpPr>
          <p:cNvPr id="4" name="Marcador de número de diapositiva 3">
            <a:extLst>
              <a:ext uri="{FF2B5EF4-FFF2-40B4-BE49-F238E27FC236}">
                <a16:creationId xmlns:a16="http://schemas.microsoft.com/office/drawing/2014/main" id="{6D671E84-4E98-4D12-BAB3-10724E5D8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spTree>
    <p:extLst>
      <p:ext uri="{BB962C8B-B14F-4D97-AF65-F5344CB8AC3E}">
        <p14:creationId xmlns:p14="http://schemas.microsoft.com/office/powerpoint/2010/main" val="387111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D4F0B-8491-48FC-95A9-E3632D93A235}"/>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7AD1EBD9-0A63-4D0F-91F0-2D86619758FB}"/>
              </a:ext>
            </a:extLst>
          </p:cNvPr>
          <p:cNvSpPr>
            <a:spLocks noGrp="1"/>
          </p:cNvSpPr>
          <p:nvPr>
            <p:ph type="body" idx="1"/>
          </p:nvPr>
        </p:nvSpPr>
        <p:spPr/>
        <p:txBody>
          <a:bodyPr/>
          <a:lstStyle/>
          <a:p>
            <a:pPr algn="just"/>
            <a:r>
              <a:rPr lang="es-MX" sz="2000" b="0" i="0" u="none" strike="noStrike" baseline="0" dirty="0">
                <a:latin typeface="TTdcr10"/>
              </a:rPr>
              <a:t>Por otro lado, en el caso en que la economía esté terminando una fase de expansión y la brecha del producto (utilizando el indicador del IGAE para su estimación) sea positiva empero se encuentre disminuyendo, uno esperaría que la tasa de interés de corto plazo se encuentre en niveles relativamente altos y, por el contrario, la de largo plazo esté en niveles relativamente bajos, haciendo que la estructura temporal de tasas de interés se aplane.</a:t>
            </a:r>
            <a:endParaRPr lang="es-MX" dirty="0"/>
          </a:p>
        </p:txBody>
      </p:sp>
      <p:sp>
        <p:nvSpPr>
          <p:cNvPr id="4" name="Marcador de número de diapositiva 3">
            <a:extLst>
              <a:ext uri="{FF2B5EF4-FFF2-40B4-BE49-F238E27FC236}">
                <a16:creationId xmlns:a16="http://schemas.microsoft.com/office/drawing/2014/main" id="{12393BE7-EA16-4FE3-AD5F-410E04B28F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extLst>
      <p:ext uri="{BB962C8B-B14F-4D97-AF65-F5344CB8AC3E}">
        <p14:creationId xmlns:p14="http://schemas.microsoft.com/office/powerpoint/2010/main" val="240597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3CDF4DE-7A6B-4453-B8AB-890E9CEF901D}"/>
              </a:ext>
            </a:extLst>
          </p:cNvPr>
          <p:cNvSpPr>
            <a:spLocks noGrp="1"/>
          </p:cNvSpPr>
          <p:nvPr>
            <p:ph type="body" idx="1"/>
          </p:nvPr>
        </p:nvSpPr>
        <p:spPr>
          <a:xfrm>
            <a:off x="1073700" y="826072"/>
            <a:ext cx="6996600" cy="1922100"/>
          </a:xfrm>
        </p:spPr>
        <p:txBody>
          <a:bodyPr/>
          <a:lstStyle/>
          <a:p>
            <a:pPr algn="just"/>
            <a:r>
              <a:rPr lang="es-MX" sz="2000" b="0" i="0" u="none" strike="noStrike" baseline="0" dirty="0">
                <a:latin typeface="TTdcr10"/>
              </a:rPr>
              <a:t>Un nivel de la tasa de interés de corto plazo refleja una política monetaria restrictiva determinada por el banco central en un periodo expansivo. Por su parte, el nivel bajo de la tasa de interés de largo plazo usualmente se asocia a una baja en las perspectivas de crecimiento económico de los agentes, en relación a su situación en el periodo actual. Esto, lleva a que la mayoría de los agentes prefieran ahorrar a mayores plazos, lo cual es conducente a una reducción en el componente real de las tasas de interés nominales de largo plazo.</a:t>
            </a:r>
            <a:endParaRPr lang="es-MX" dirty="0"/>
          </a:p>
        </p:txBody>
      </p:sp>
      <p:sp>
        <p:nvSpPr>
          <p:cNvPr id="4" name="Marcador de número de diapositiva 3">
            <a:extLst>
              <a:ext uri="{FF2B5EF4-FFF2-40B4-BE49-F238E27FC236}">
                <a16:creationId xmlns:a16="http://schemas.microsoft.com/office/drawing/2014/main" id="{9493C67D-468A-4EC8-BAE4-F72A65DD70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Tree>
    <p:extLst>
      <p:ext uri="{BB962C8B-B14F-4D97-AF65-F5344CB8AC3E}">
        <p14:creationId xmlns:p14="http://schemas.microsoft.com/office/powerpoint/2010/main" val="170136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Unidad II. Mercados financieros</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9674210-4E43-4822-844C-226B43084632}"/>
              </a:ext>
            </a:extLst>
          </p:cNvPr>
          <p:cNvSpPr>
            <a:spLocks noGrp="1"/>
          </p:cNvSpPr>
          <p:nvPr>
            <p:ph type="title"/>
          </p:nvPr>
        </p:nvSpPr>
        <p:spPr/>
        <p:txBody>
          <a:bodyPr/>
          <a:lstStyle/>
          <a:p>
            <a:r>
              <a:rPr lang="es-MX" dirty="0"/>
              <a:t>Determinantes de la demanda de activos</a:t>
            </a:r>
          </a:p>
        </p:txBody>
      </p:sp>
      <p:sp>
        <p:nvSpPr>
          <p:cNvPr id="6" name="Marcador de texto 5">
            <a:extLst>
              <a:ext uri="{FF2B5EF4-FFF2-40B4-BE49-F238E27FC236}">
                <a16:creationId xmlns:a16="http://schemas.microsoft.com/office/drawing/2014/main" id="{1BB83325-6F62-4890-A389-13F313A88132}"/>
              </a:ext>
            </a:extLst>
          </p:cNvPr>
          <p:cNvSpPr>
            <a:spLocks noGrp="1"/>
          </p:cNvSpPr>
          <p:nvPr>
            <p:ph type="body" idx="1"/>
          </p:nvPr>
        </p:nvSpPr>
        <p:spPr/>
        <p:txBody>
          <a:bodyPr/>
          <a:lstStyle/>
          <a:p>
            <a:pPr marL="558800" indent="-457200" algn="just">
              <a:buFont typeface="+mj-lt"/>
              <a:buAutoNum type="arabicPeriod"/>
            </a:pPr>
            <a:r>
              <a:rPr lang="es-MX" dirty="0"/>
              <a:t>Riqueza.</a:t>
            </a:r>
          </a:p>
          <a:p>
            <a:pPr marL="558800" indent="-457200" algn="just">
              <a:buFont typeface="+mj-lt"/>
              <a:buAutoNum type="arabicPeriod"/>
            </a:pPr>
            <a:r>
              <a:rPr lang="es-MX" dirty="0"/>
              <a:t>Rendimiento esperado (el rendimiento esperado a lo largo del próximo periodo) sobre un activo en relación con activos alternativos.</a:t>
            </a:r>
          </a:p>
          <a:p>
            <a:pPr marL="558800" indent="-457200" algn="just">
              <a:buFont typeface="+mj-lt"/>
              <a:buAutoNum type="arabicPeriod" startAt="3"/>
            </a:pPr>
            <a:r>
              <a:rPr lang="es-MX" dirty="0"/>
              <a:t>Riesgo (el grado de incertidumbre asociado con el rendimiento) sobre un activo en relación con activos alternativos.</a:t>
            </a:r>
          </a:p>
          <a:p>
            <a:pPr marL="558800" indent="-457200" algn="just">
              <a:buFont typeface="+mj-lt"/>
              <a:buAutoNum type="arabicPeriod" startAt="3"/>
            </a:pPr>
            <a:r>
              <a:rPr lang="es-MX" dirty="0"/>
              <a:t>Liquidez .</a:t>
            </a:r>
          </a:p>
          <a:p>
            <a:pPr marL="558800" indent="-457200" algn="just">
              <a:buFont typeface="+mj-lt"/>
              <a:buAutoNum type="arabicPeriod"/>
            </a:pPr>
            <a:endParaRPr lang="es-MX" dirty="0"/>
          </a:p>
        </p:txBody>
      </p:sp>
      <p:sp>
        <p:nvSpPr>
          <p:cNvPr id="4" name="Marcador de número de diapositiva 3">
            <a:extLst>
              <a:ext uri="{FF2B5EF4-FFF2-40B4-BE49-F238E27FC236}">
                <a16:creationId xmlns:a16="http://schemas.microsoft.com/office/drawing/2014/main" id="{57F233A3-FD37-4835-92F8-A5FBCDB341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spTree>
    <p:extLst>
      <p:ext uri="{BB962C8B-B14F-4D97-AF65-F5344CB8AC3E}">
        <p14:creationId xmlns:p14="http://schemas.microsoft.com/office/powerpoint/2010/main" val="189865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D4F20-BD55-40B4-A8AD-94D7BDD13A7F}"/>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3E6F0FA-1445-463C-A6C4-B5EB4B05889D}"/>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084F129D-B57A-4EF0-B91D-503234B146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pic>
        <p:nvPicPr>
          <p:cNvPr id="5" name="Imagen 4">
            <a:extLst>
              <a:ext uri="{FF2B5EF4-FFF2-40B4-BE49-F238E27FC236}">
                <a16:creationId xmlns:a16="http://schemas.microsoft.com/office/drawing/2014/main" id="{847A186F-5315-4673-B2B3-7AC7FB6B899C}"/>
              </a:ext>
            </a:extLst>
          </p:cNvPr>
          <p:cNvPicPr>
            <a:picLocks noChangeAspect="1"/>
          </p:cNvPicPr>
          <p:nvPr/>
        </p:nvPicPr>
        <p:blipFill>
          <a:blip r:embed="rId2">
            <a:lum bright="-20000" contrast="40000"/>
          </a:blip>
          <a:stretch>
            <a:fillRect/>
          </a:stretch>
        </p:blipFill>
        <p:spPr>
          <a:xfrm>
            <a:off x="702353" y="195506"/>
            <a:ext cx="7687393" cy="4862276"/>
          </a:xfrm>
          <a:prstGeom prst="rect">
            <a:avLst/>
          </a:prstGeom>
        </p:spPr>
      </p:pic>
    </p:spTree>
    <p:extLst>
      <p:ext uri="{BB962C8B-B14F-4D97-AF65-F5344CB8AC3E}">
        <p14:creationId xmlns:p14="http://schemas.microsoft.com/office/powerpoint/2010/main" val="3497806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D6ABE-F4E3-474B-B66B-CE6F0B81EDB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AD55D62-E364-472C-8EA9-A111DC4BBCAE}"/>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6E40C40A-7583-417C-9C62-DBA8A4D1D0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pic>
        <p:nvPicPr>
          <p:cNvPr id="6" name="Imagen 5">
            <a:extLst>
              <a:ext uri="{FF2B5EF4-FFF2-40B4-BE49-F238E27FC236}">
                <a16:creationId xmlns:a16="http://schemas.microsoft.com/office/drawing/2014/main" id="{69A17078-D322-474D-B109-767D351BBFE6}"/>
              </a:ext>
            </a:extLst>
          </p:cNvPr>
          <p:cNvPicPr>
            <a:picLocks noChangeAspect="1"/>
          </p:cNvPicPr>
          <p:nvPr/>
        </p:nvPicPr>
        <p:blipFill>
          <a:blip r:embed="rId2"/>
          <a:stretch>
            <a:fillRect/>
          </a:stretch>
        </p:blipFill>
        <p:spPr>
          <a:xfrm>
            <a:off x="2534870" y="0"/>
            <a:ext cx="4074260" cy="5143500"/>
          </a:xfrm>
          <a:prstGeom prst="rect">
            <a:avLst/>
          </a:prstGeom>
        </p:spPr>
      </p:pic>
    </p:spTree>
    <p:extLst>
      <p:ext uri="{BB962C8B-B14F-4D97-AF65-F5344CB8AC3E}">
        <p14:creationId xmlns:p14="http://schemas.microsoft.com/office/powerpoint/2010/main" val="213907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CE541-9DC6-47D3-A994-444CE6E9F50A}"/>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4E5ED5C8-6C48-4FCD-8107-28F358C5C99C}"/>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5A660717-3D68-4DDB-830F-4289C9AFEC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pic>
        <p:nvPicPr>
          <p:cNvPr id="6" name="Imagen 5">
            <a:extLst>
              <a:ext uri="{FF2B5EF4-FFF2-40B4-BE49-F238E27FC236}">
                <a16:creationId xmlns:a16="http://schemas.microsoft.com/office/drawing/2014/main" id="{6050A6A1-8272-43AF-B9D1-D0D0E9D86138}"/>
              </a:ext>
            </a:extLst>
          </p:cNvPr>
          <p:cNvPicPr>
            <a:picLocks noChangeAspect="1"/>
          </p:cNvPicPr>
          <p:nvPr/>
        </p:nvPicPr>
        <p:blipFill>
          <a:blip r:embed="rId2"/>
          <a:stretch>
            <a:fillRect/>
          </a:stretch>
        </p:blipFill>
        <p:spPr>
          <a:xfrm>
            <a:off x="1584013" y="0"/>
            <a:ext cx="5975974" cy="5143500"/>
          </a:xfrm>
          <a:prstGeom prst="rect">
            <a:avLst/>
          </a:prstGeom>
        </p:spPr>
      </p:pic>
    </p:spTree>
    <p:extLst>
      <p:ext uri="{BB962C8B-B14F-4D97-AF65-F5344CB8AC3E}">
        <p14:creationId xmlns:p14="http://schemas.microsoft.com/office/powerpoint/2010/main" val="252298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La importancia del dinero en la economía</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MX" sz="12000" dirty="0">
                <a:solidFill>
                  <a:schemeClr val="accent2"/>
                </a:solidFill>
              </a:rPr>
              <a:t>1</a:t>
            </a: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769488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6E8D7-2C8D-4BFA-91EF-596668BEA080}"/>
              </a:ext>
            </a:extLst>
          </p:cNvPr>
          <p:cNvSpPr>
            <a:spLocks noGrp="1"/>
          </p:cNvSpPr>
          <p:nvPr>
            <p:ph type="title"/>
          </p:nvPr>
        </p:nvSpPr>
        <p:spPr>
          <a:xfrm>
            <a:off x="1175340" y="0"/>
            <a:ext cx="6996600" cy="715800"/>
          </a:xfrm>
        </p:spPr>
        <p:txBody>
          <a:bodyPr/>
          <a:lstStyle/>
          <a:p>
            <a:r>
              <a:rPr lang="es-MX" dirty="0"/>
              <a:t>Hipótesis de mercados eficientes</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59B022FD-8336-456E-BE0C-4A9A598F1669}"/>
                  </a:ext>
                </a:extLst>
              </p:cNvPr>
              <p:cNvSpPr>
                <a:spLocks noGrp="1"/>
              </p:cNvSpPr>
              <p:nvPr>
                <p:ph type="body" idx="1"/>
              </p:nvPr>
            </p:nvSpPr>
            <p:spPr>
              <a:xfrm>
                <a:off x="425112" y="715800"/>
                <a:ext cx="7942709" cy="1922100"/>
              </a:xfrm>
            </p:spPr>
            <p:txBody>
              <a:bodyPr/>
              <a:lstStyle/>
              <a:p>
                <a:pPr algn="just"/>
                <a:r>
                  <a:rPr lang="es-MX" sz="2000" b="0" i="0" u="none" strike="noStrike" baseline="0" dirty="0">
                    <a:latin typeface="Berkeley-Book"/>
                  </a:rPr>
                  <a:t>La hipótesis de los mercados eficientes se basa en el supuesto de que los precios de los valores en los mercados financieros reflejan por completo toda la información disponible.</a:t>
                </a:r>
              </a:p>
              <a:p>
                <a:pPr algn="just"/>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𝑅</m:t>
                        </m:r>
                      </m:e>
                      <m:sup>
                        <m:r>
                          <a:rPr lang="es-MX" b="0" i="1" smtClean="0">
                            <a:latin typeface="Cambria Math" panose="02040503050406030204" pitchFamily="18" charset="0"/>
                          </a:rPr>
                          <m:t>𝑜𝑓</m:t>
                        </m:r>
                      </m:sup>
                    </m:sSup>
                    <m:r>
                      <a:rPr lang="es-MX" b="0" i="1" smtClean="0">
                        <a:latin typeface="Cambria Math" panose="02040503050406030204" pitchFamily="18" charset="0"/>
                      </a:rPr>
                      <m:t>=</m:t>
                    </m:r>
                    <m:sSup>
                      <m:sSupPr>
                        <m:ctrlPr>
                          <a:rPr lang="es-MX" i="1" smtClean="0">
                            <a:latin typeface="Cambria Math" panose="02040503050406030204" pitchFamily="18" charset="0"/>
                          </a:rPr>
                        </m:ctrlPr>
                      </m:sSupPr>
                      <m:e>
                        <m:r>
                          <a:rPr lang="es-MX" b="0" i="1" smtClean="0">
                            <a:latin typeface="Cambria Math" panose="02040503050406030204" pitchFamily="18" charset="0"/>
                          </a:rPr>
                          <m:t>𝑅</m:t>
                        </m:r>
                      </m:e>
                      <m:sup>
                        <m:r>
                          <a:rPr lang="es-MX" b="0" i="1" smtClean="0">
                            <a:latin typeface="Cambria Math" panose="02040503050406030204" pitchFamily="18" charset="0"/>
                          </a:rPr>
                          <m:t>𝑒</m:t>
                        </m:r>
                      </m:sup>
                    </m:sSup>
                  </m:oMath>
                </a14:m>
                <a:endParaRPr lang="es-MX" dirty="0"/>
              </a:p>
              <a:p>
                <a:pPr algn="just"/>
                <a:r>
                  <a:rPr lang="es-MX" sz="2000" b="0" i="0" u="none" strike="noStrike" baseline="0" dirty="0">
                    <a:latin typeface="Berkeley-Book"/>
                  </a:rPr>
                  <a:t>Esta ecuación nos indica que los </a:t>
                </a:r>
                <a:r>
                  <a:rPr lang="es-MX" sz="2000" b="1" i="1" u="none" strike="noStrike" baseline="0" dirty="0">
                    <a:latin typeface="Berkeley-BoldItalic"/>
                  </a:rPr>
                  <a:t>precios actuales en un mercado financiero se fijarán de tal manera que el pronóstico óptimo del rendimiento de un valor, usando toda la información disponible, sea igual al rendimiento de equilibrio de ese valor</a:t>
                </a:r>
                <a:r>
                  <a:rPr lang="es-MX" sz="2000" b="0" i="0" u="none" strike="noStrike" baseline="0" dirty="0">
                    <a:latin typeface="Berkeley-Book"/>
                  </a:rPr>
                  <a:t>. </a:t>
                </a:r>
              </a:p>
              <a:p>
                <a:pPr algn="just"/>
                <a:r>
                  <a:rPr lang="es-MX" sz="2000" b="0" i="0" u="none" strike="noStrike" baseline="0" dirty="0">
                    <a:latin typeface="Berkeley-Book"/>
                  </a:rPr>
                  <a:t>Los economistas financieros lo expresan de una manera más simple: en un mercado eficiente, el precio de un valor refleja en forma total toda la información disponible.</a:t>
                </a:r>
                <a:endParaRPr lang="es-MX" dirty="0"/>
              </a:p>
              <a:p>
                <a:pPr algn="just"/>
                <a:endParaRPr lang="es-MX" dirty="0"/>
              </a:p>
            </p:txBody>
          </p:sp>
        </mc:Choice>
        <mc:Fallback xmlns="">
          <p:sp>
            <p:nvSpPr>
              <p:cNvPr id="3" name="Marcador de texto 2">
                <a:extLst>
                  <a:ext uri="{FF2B5EF4-FFF2-40B4-BE49-F238E27FC236}">
                    <a16:creationId xmlns:a16="http://schemas.microsoft.com/office/drawing/2014/main" id="{59B022FD-8336-456E-BE0C-4A9A598F1669}"/>
                  </a:ext>
                </a:extLst>
              </p:cNvPr>
              <p:cNvSpPr>
                <a:spLocks noGrp="1" noRot="1" noChangeAspect="1" noMove="1" noResize="1" noEditPoints="1" noAdjustHandles="1" noChangeArrowheads="1" noChangeShapeType="1" noTextEdit="1"/>
              </p:cNvSpPr>
              <p:nvPr>
                <p:ph type="body" idx="1"/>
              </p:nvPr>
            </p:nvSpPr>
            <p:spPr>
              <a:xfrm>
                <a:off x="425112" y="715800"/>
                <a:ext cx="7942709" cy="1922100"/>
              </a:xfrm>
              <a:blipFill>
                <a:blip r:embed="rId2"/>
                <a:stretch>
                  <a:fillRect r="-767" b="-103165"/>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4F0604E5-9DAC-41F2-B492-525308C593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spTree>
    <p:extLst>
      <p:ext uri="{BB962C8B-B14F-4D97-AF65-F5344CB8AC3E}">
        <p14:creationId xmlns:p14="http://schemas.microsoft.com/office/powerpoint/2010/main" val="410205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2D46689-1040-45A7-BAB0-A7D0F595EA98}"/>
              </a:ext>
            </a:extLst>
          </p:cNvPr>
          <p:cNvSpPr>
            <a:spLocks noGrp="1"/>
          </p:cNvSpPr>
          <p:nvPr>
            <p:ph type="title"/>
          </p:nvPr>
        </p:nvSpPr>
        <p:spPr/>
        <p:txBody>
          <a:bodyPr/>
          <a:lstStyle/>
          <a:p>
            <a:endParaRPr lang="es-MX"/>
          </a:p>
        </p:txBody>
      </p:sp>
      <p:sp>
        <p:nvSpPr>
          <p:cNvPr id="4" name="Marcador de texto 3">
            <a:extLst>
              <a:ext uri="{FF2B5EF4-FFF2-40B4-BE49-F238E27FC236}">
                <a16:creationId xmlns:a16="http://schemas.microsoft.com/office/drawing/2014/main" id="{6E40C751-6F23-4408-AB9D-7125B44EB1EF}"/>
              </a:ext>
            </a:extLst>
          </p:cNvPr>
          <p:cNvSpPr>
            <a:spLocks noGrp="1"/>
          </p:cNvSpPr>
          <p:nvPr>
            <p:ph type="body" idx="1"/>
          </p:nvPr>
        </p:nvSpPr>
        <p:spPr/>
        <p:txBody>
          <a:bodyPr/>
          <a:lstStyle/>
          <a:p>
            <a:pPr marL="558800" indent="-457200">
              <a:buFont typeface="+mj-lt"/>
              <a:buAutoNum type="arabicPeriod"/>
            </a:pPr>
            <a:r>
              <a:rPr lang="es-MX" dirty="0"/>
              <a:t>¿Porqué estudiar el dinero, la banca y los mercados financieros?</a:t>
            </a:r>
          </a:p>
        </p:txBody>
      </p:sp>
      <p:sp>
        <p:nvSpPr>
          <p:cNvPr id="2" name="Marcador de número de diapositiva 1">
            <a:extLst>
              <a:ext uri="{FF2B5EF4-FFF2-40B4-BE49-F238E27FC236}">
                <a16:creationId xmlns:a16="http://schemas.microsoft.com/office/drawing/2014/main" id="{4CD7DC44-0747-46E2-B2A0-7FC5543C77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Tree>
    <p:extLst>
      <p:ext uri="{BB962C8B-B14F-4D97-AF65-F5344CB8AC3E}">
        <p14:creationId xmlns:p14="http://schemas.microsoft.com/office/powerpoint/2010/main" val="199525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F695722-11EE-4076-882B-AA1448283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pic>
        <p:nvPicPr>
          <p:cNvPr id="4" name="Imagen 3">
            <a:extLst>
              <a:ext uri="{FF2B5EF4-FFF2-40B4-BE49-F238E27FC236}">
                <a16:creationId xmlns:a16="http://schemas.microsoft.com/office/drawing/2014/main" id="{152DD5C9-DF76-4F4B-9E08-A16840798A37}"/>
              </a:ext>
            </a:extLst>
          </p:cNvPr>
          <p:cNvPicPr>
            <a:picLocks noChangeAspect="1"/>
          </p:cNvPicPr>
          <p:nvPr/>
        </p:nvPicPr>
        <p:blipFill>
          <a:blip r:embed="rId2">
            <a:lum bright="-20000" contrast="40000"/>
          </a:blip>
          <a:stretch>
            <a:fillRect/>
          </a:stretch>
        </p:blipFill>
        <p:spPr>
          <a:xfrm>
            <a:off x="1231834" y="0"/>
            <a:ext cx="6370445" cy="4904903"/>
          </a:xfrm>
          <a:prstGeom prst="rect">
            <a:avLst/>
          </a:prstGeom>
        </p:spPr>
      </p:pic>
    </p:spTree>
    <p:extLst>
      <p:ext uri="{BB962C8B-B14F-4D97-AF65-F5344CB8AC3E}">
        <p14:creationId xmlns:p14="http://schemas.microsoft.com/office/powerpoint/2010/main" val="193408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DAA2787-F57E-47D2-A37B-E8B28EC3F431}"/>
              </a:ext>
            </a:extLst>
          </p:cNvPr>
          <p:cNvSpPr>
            <a:spLocks noGrp="1"/>
          </p:cNvSpPr>
          <p:nvPr>
            <p:ph type="title"/>
          </p:nvPr>
        </p:nvSpPr>
        <p:spPr/>
        <p:txBody>
          <a:bodyPr/>
          <a:lstStyle/>
          <a:p>
            <a:endParaRPr lang="es-MX"/>
          </a:p>
        </p:txBody>
      </p:sp>
      <p:sp>
        <p:nvSpPr>
          <p:cNvPr id="4" name="Marcador de texto 3">
            <a:extLst>
              <a:ext uri="{FF2B5EF4-FFF2-40B4-BE49-F238E27FC236}">
                <a16:creationId xmlns:a16="http://schemas.microsoft.com/office/drawing/2014/main" id="{256858BB-8293-47F2-B634-5A74658E9090}"/>
              </a:ext>
            </a:extLst>
          </p:cNvPr>
          <p:cNvSpPr>
            <a:spLocks noGrp="1"/>
          </p:cNvSpPr>
          <p:nvPr>
            <p:ph type="body" idx="1"/>
          </p:nvPr>
        </p:nvSpPr>
        <p:spPr/>
        <p:txBody>
          <a:bodyPr/>
          <a:lstStyle/>
          <a:p>
            <a:pPr algn="just"/>
            <a:r>
              <a:rPr lang="es-MX" dirty="0"/>
              <a:t>¿Qué es el dinero?</a:t>
            </a:r>
            <a:endParaRPr lang="es-MX" b="0" i="0" dirty="0">
              <a:solidFill>
                <a:srgbClr val="333333"/>
              </a:solidFill>
              <a:effectLst/>
              <a:latin typeface="Helvetica Neue"/>
            </a:endParaRPr>
          </a:p>
          <a:p>
            <a:pPr algn="just"/>
            <a:r>
              <a:rPr lang="es-MX" b="0" i="0" dirty="0">
                <a:solidFill>
                  <a:srgbClr val="333333"/>
                </a:solidFill>
                <a:effectLst/>
                <a:latin typeface="Helvetica Neue"/>
              </a:rPr>
              <a:t>En general, el dinero es un conjunto de activos de una economía que las personas regularmente están dispuestas a usar como medio de pago para comprar y vender bienes y servicios.</a:t>
            </a:r>
          </a:p>
          <a:p>
            <a:endParaRPr lang="es-MX" dirty="0"/>
          </a:p>
        </p:txBody>
      </p:sp>
      <p:sp>
        <p:nvSpPr>
          <p:cNvPr id="2" name="Marcador de número de diapositiva 1">
            <a:extLst>
              <a:ext uri="{FF2B5EF4-FFF2-40B4-BE49-F238E27FC236}">
                <a16:creationId xmlns:a16="http://schemas.microsoft.com/office/drawing/2014/main" id="{1A076429-35EE-4E38-8A4C-FC866CEAA8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spTree>
    <p:extLst>
      <p:ext uri="{BB962C8B-B14F-4D97-AF65-F5344CB8AC3E}">
        <p14:creationId xmlns:p14="http://schemas.microsoft.com/office/powerpoint/2010/main" val="92167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2E12A-D712-4CDA-ACEB-CD800C30A0FC}"/>
              </a:ext>
            </a:extLst>
          </p:cNvPr>
          <p:cNvSpPr>
            <a:spLocks noGrp="1"/>
          </p:cNvSpPr>
          <p:nvPr>
            <p:ph type="title"/>
          </p:nvPr>
        </p:nvSpPr>
        <p:spPr/>
        <p:txBody>
          <a:bodyPr/>
          <a:lstStyle/>
          <a:p>
            <a:r>
              <a:rPr lang="es-MX" b="1" i="0" dirty="0">
                <a:solidFill>
                  <a:srgbClr val="0A6999"/>
                </a:solidFill>
                <a:effectLst/>
                <a:latin typeface="verdana" panose="020B0604030504040204" pitchFamily="34" charset="0"/>
              </a:rPr>
              <a:t>Funciones que cumple el dinero</a:t>
            </a:r>
            <a:br>
              <a:rPr lang="es-MX" b="0" i="0" dirty="0">
                <a:solidFill>
                  <a:srgbClr val="0A6999"/>
                </a:solidFill>
                <a:effectLst/>
                <a:latin typeface="verdana" panose="020B0604030504040204" pitchFamily="34" charset="0"/>
              </a:rPr>
            </a:br>
            <a:endParaRPr lang="es-MX" dirty="0"/>
          </a:p>
        </p:txBody>
      </p:sp>
      <p:sp>
        <p:nvSpPr>
          <p:cNvPr id="3" name="Marcador de texto 2">
            <a:extLst>
              <a:ext uri="{FF2B5EF4-FFF2-40B4-BE49-F238E27FC236}">
                <a16:creationId xmlns:a16="http://schemas.microsoft.com/office/drawing/2014/main" id="{B01AC218-A5E7-428D-A6EC-6BFCAF14FF6C}"/>
              </a:ext>
            </a:extLst>
          </p:cNvPr>
          <p:cNvSpPr>
            <a:spLocks noGrp="1"/>
          </p:cNvSpPr>
          <p:nvPr>
            <p:ph type="body" idx="1"/>
          </p:nvPr>
        </p:nvSpPr>
        <p:spPr/>
        <p:txBody>
          <a:bodyPr/>
          <a:lstStyle/>
          <a:p>
            <a:pPr marL="101600" indent="0" algn="just">
              <a:buNone/>
            </a:pPr>
            <a:r>
              <a:rPr lang="es-MX" sz="2400" b="0" i="0" dirty="0">
                <a:solidFill>
                  <a:srgbClr val="333333"/>
                </a:solidFill>
                <a:effectLst/>
                <a:latin typeface="Gotham"/>
              </a:rPr>
              <a:t>El dinero cumple tres funciones en una economía:</a:t>
            </a:r>
          </a:p>
          <a:p>
            <a:pPr algn="just">
              <a:buFont typeface="Arial" panose="020B0604020202020204" pitchFamily="34" charset="0"/>
              <a:buChar char="•"/>
            </a:pPr>
            <a:r>
              <a:rPr lang="es-MX" sz="1800" b="1" i="0" dirty="0">
                <a:solidFill>
                  <a:srgbClr val="333333"/>
                </a:solidFill>
                <a:effectLst/>
                <a:latin typeface="Helvetica Neue"/>
              </a:rPr>
              <a:t>Medio de cambio:</a:t>
            </a:r>
            <a:r>
              <a:rPr lang="es-MX" sz="1800" b="0" i="0" dirty="0">
                <a:solidFill>
                  <a:srgbClr val="333333"/>
                </a:solidFill>
                <a:effectLst/>
                <a:latin typeface="Helvetica Neue"/>
              </a:rPr>
              <a:t> ya que es generalmente aceptado por la sociedad para saldar la compra y venta de bienes y servicios.</a:t>
            </a:r>
          </a:p>
          <a:p>
            <a:pPr algn="just">
              <a:buFont typeface="Arial" panose="020B0604020202020204" pitchFamily="34" charset="0"/>
              <a:buChar char="•"/>
            </a:pPr>
            <a:r>
              <a:rPr lang="es-MX" sz="1800" b="1" i="0" dirty="0">
                <a:solidFill>
                  <a:srgbClr val="333333"/>
                </a:solidFill>
                <a:effectLst/>
                <a:latin typeface="Helvetica Neue"/>
              </a:rPr>
              <a:t>Unidad de cuenta:</a:t>
            </a:r>
            <a:r>
              <a:rPr lang="es-MX" sz="1800" b="0" i="0" dirty="0">
                <a:solidFill>
                  <a:srgbClr val="333333"/>
                </a:solidFill>
                <a:effectLst/>
                <a:latin typeface="Helvetica Neue"/>
              </a:rPr>
              <a:t> porque permite fijar precios y documentar deudas.</a:t>
            </a:r>
          </a:p>
          <a:p>
            <a:pPr algn="just">
              <a:buFont typeface="Arial" panose="020B0604020202020204" pitchFamily="34" charset="0"/>
              <a:buChar char="•"/>
            </a:pPr>
            <a:r>
              <a:rPr lang="es-MX" sz="1800" b="1" i="0" dirty="0">
                <a:solidFill>
                  <a:srgbClr val="333333"/>
                </a:solidFill>
                <a:effectLst/>
                <a:latin typeface="Helvetica Neue"/>
              </a:rPr>
              <a:t>Depósito de valor:</a:t>
            </a:r>
            <a:r>
              <a:rPr lang="es-MX" sz="1800" b="0" i="0" dirty="0">
                <a:solidFill>
                  <a:srgbClr val="333333"/>
                </a:solidFill>
                <a:effectLst/>
                <a:latin typeface="Helvetica Neue"/>
              </a:rPr>
              <a:t> ya que permite transferir la capacidad para comprar bienes y servicios a lo largo del tiempo.</a:t>
            </a:r>
            <a:br>
              <a:rPr lang="es-MX" sz="1800" dirty="0"/>
            </a:br>
            <a:endParaRPr lang="es-MX" sz="1800" dirty="0"/>
          </a:p>
        </p:txBody>
      </p:sp>
      <p:sp>
        <p:nvSpPr>
          <p:cNvPr id="4" name="Marcador de número de diapositiva 3">
            <a:extLst>
              <a:ext uri="{FF2B5EF4-FFF2-40B4-BE49-F238E27FC236}">
                <a16:creationId xmlns:a16="http://schemas.microsoft.com/office/drawing/2014/main" id="{86E41120-C727-468C-B582-35D3157651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Tree>
    <p:extLst>
      <p:ext uri="{BB962C8B-B14F-4D97-AF65-F5344CB8AC3E}">
        <p14:creationId xmlns:p14="http://schemas.microsoft.com/office/powerpoint/2010/main" val="24340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C2DF0B-20AE-4993-9AEB-CF7270FE796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724C79A3-26C7-437C-A092-86AB18861F3D}"/>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34103483-AA96-4B9B-AFD6-0864B98D09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pic>
        <p:nvPicPr>
          <p:cNvPr id="6" name="Imagen 5">
            <a:extLst>
              <a:ext uri="{FF2B5EF4-FFF2-40B4-BE49-F238E27FC236}">
                <a16:creationId xmlns:a16="http://schemas.microsoft.com/office/drawing/2014/main" id="{AB415653-F679-45BC-A32B-BB8DA506D0E9}"/>
              </a:ext>
            </a:extLst>
          </p:cNvPr>
          <p:cNvPicPr>
            <a:picLocks noChangeAspect="1"/>
          </p:cNvPicPr>
          <p:nvPr/>
        </p:nvPicPr>
        <p:blipFill rotWithShape="1">
          <a:blip r:embed="rId2"/>
          <a:srcRect l="7326" t="28104" r="6422" b="6148"/>
          <a:stretch/>
        </p:blipFill>
        <p:spPr>
          <a:xfrm>
            <a:off x="671610" y="733647"/>
            <a:ext cx="7886924" cy="3380172"/>
          </a:xfrm>
          <a:prstGeom prst="rect">
            <a:avLst/>
          </a:prstGeom>
        </p:spPr>
      </p:pic>
    </p:spTree>
    <p:extLst>
      <p:ext uri="{BB962C8B-B14F-4D97-AF65-F5344CB8AC3E}">
        <p14:creationId xmlns:p14="http://schemas.microsoft.com/office/powerpoint/2010/main" val="80603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13339-EBD3-435A-B926-C897A868D53B}"/>
              </a:ext>
            </a:extLst>
          </p:cNvPr>
          <p:cNvSpPr>
            <a:spLocks noGrp="1"/>
          </p:cNvSpPr>
          <p:nvPr>
            <p:ph type="title"/>
          </p:nvPr>
        </p:nvSpPr>
        <p:spPr/>
        <p:txBody>
          <a:bodyPr/>
          <a:lstStyle/>
          <a:p>
            <a:r>
              <a:rPr lang="es-MX" dirty="0"/>
              <a:t>¿Porqué es importante el estudio de dinero y la política monetaria?</a:t>
            </a:r>
          </a:p>
        </p:txBody>
      </p:sp>
      <p:sp>
        <p:nvSpPr>
          <p:cNvPr id="3" name="Marcador de texto 2">
            <a:extLst>
              <a:ext uri="{FF2B5EF4-FFF2-40B4-BE49-F238E27FC236}">
                <a16:creationId xmlns:a16="http://schemas.microsoft.com/office/drawing/2014/main" id="{D2AF8769-94A4-4163-88C1-1FAAD809776B}"/>
              </a:ext>
            </a:extLst>
          </p:cNvPr>
          <p:cNvSpPr>
            <a:spLocks noGrp="1"/>
          </p:cNvSpPr>
          <p:nvPr>
            <p:ph type="body" idx="1"/>
          </p:nvPr>
        </p:nvSpPr>
        <p:spPr/>
        <p:txBody>
          <a:bodyPr/>
          <a:lstStyle/>
          <a:p>
            <a:pPr algn="just"/>
            <a:r>
              <a:rPr lang="es-MX" dirty="0"/>
              <a:t>La política monetaria establece el precio del dinero y regula al sistema financiero, por lo tanto, se debe estudiar su funcionamiento. Para también comprender qué mejoras se puede y deben realizar</a:t>
            </a:r>
          </a:p>
        </p:txBody>
      </p:sp>
      <p:sp>
        <p:nvSpPr>
          <p:cNvPr id="4" name="Marcador de número de diapositiva 3">
            <a:extLst>
              <a:ext uri="{FF2B5EF4-FFF2-40B4-BE49-F238E27FC236}">
                <a16:creationId xmlns:a16="http://schemas.microsoft.com/office/drawing/2014/main" id="{0DA870DA-CEE6-4E3C-99BF-5BDC62C99E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Tree>
    <p:extLst>
      <p:ext uri="{BB962C8B-B14F-4D97-AF65-F5344CB8AC3E}">
        <p14:creationId xmlns:p14="http://schemas.microsoft.com/office/powerpoint/2010/main" val="3968219534"/>
      </p:ext>
    </p:extLst>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1211</Words>
  <Application>Microsoft Office PowerPoint</Application>
  <PresentationFormat>On-screen Show (16:9)</PresentationFormat>
  <Paragraphs>86</Paragraphs>
  <Slides>30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Oswald</vt:lpstr>
      <vt:lpstr>Berkeley-Book</vt:lpstr>
      <vt:lpstr>Source Sans Pro</vt:lpstr>
      <vt:lpstr>Gotham</vt:lpstr>
      <vt:lpstr>Helvetica Neue</vt:lpstr>
      <vt:lpstr>Cambria Math</vt:lpstr>
      <vt:lpstr>verdana</vt:lpstr>
      <vt:lpstr>Berkeley-BoldItalic</vt:lpstr>
      <vt:lpstr>Arial</vt:lpstr>
      <vt:lpstr>TTdcr10</vt:lpstr>
      <vt:lpstr>Quince template</vt:lpstr>
      <vt:lpstr>Teoría Monetaria</vt:lpstr>
      <vt:lpstr>Preguntas de repaso</vt:lpstr>
      <vt:lpstr>La importancia del dinero en la economía</vt:lpstr>
      <vt:lpstr>PowerPoint Presentation</vt:lpstr>
      <vt:lpstr>PowerPoint Presentation</vt:lpstr>
      <vt:lpstr>PowerPoint Presentation</vt:lpstr>
      <vt:lpstr>Funciones que cumple el dinero </vt:lpstr>
      <vt:lpstr>PowerPoint Presentation</vt:lpstr>
      <vt:lpstr>¿Porqué es importante el estudio de dinero y la política monetaria?</vt:lpstr>
      <vt:lpstr>Variables económicas</vt:lpstr>
      <vt:lpstr>PowerPoint Presentation</vt:lpstr>
      <vt:lpstr>INPC </vt:lpstr>
      <vt:lpstr>¿Cuántos bienes son?</vt:lpstr>
      <vt:lpstr>PowerPoint Presentation</vt:lpstr>
      <vt:lpstr>PowerPoint Presentation</vt:lpstr>
      <vt:lpstr>EL deflactor implícito del PIB</vt:lpstr>
      <vt:lpstr>PowerPoint Presentation</vt:lpstr>
      <vt:lpstr>Estimación de variables monetarias a precios reales (constantes)</vt:lpstr>
      <vt:lpstr>Estimación</vt:lpstr>
      <vt:lpstr>¿Qué es la Estructura Temporal de tasa de interés? </vt:lpstr>
      <vt:lpstr>PowerPoint Presentation</vt:lpstr>
      <vt:lpstr>PowerPoint Presentation</vt:lpstr>
      <vt:lpstr>PowerPoint Presentation</vt:lpstr>
      <vt:lpstr>PowerPoint Presentation</vt:lpstr>
      <vt:lpstr>Unidad II. Mercados financieros</vt:lpstr>
      <vt:lpstr>Determinantes de la demanda de activos</vt:lpstr>
      <vt:lpstr>PowerPoint Presentation</vt:lpstr>
      <vt:lpstr>PowerPoint Presentation</vt:lpstr>
      <vt:lpstr>PowerPoint Presentation</vt:lpstr>
      <vt:lpstr>Hipótesis de mercados eficientes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Desequilibrios Macroeconómicos</dc:title>
  <dc:creator>Cristina Isabel Ibarra Armenta</dc:creator>
  <cp:lastModifiedBy>Cristina Isabel Ibarra Armenta</cp:lastModifiedBy>
  <cp:revision>31</cp:revision>
  <dcterms:modified xsi:type="dcterms:W3CDTF">2024-02-21T17:39:37Z</dcterms:modified>
</cp:coreProperties>
</file>